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02" y="-4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CBBCF051-F1F1-4590-A57B-73DB74C35C62}" type="datetimeFigureOut">
              <a:rPr lang="nl-NL" smtClean="0"/>
              <a:t>15-3-2016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287D31A3-6863-4717-9C0A-F686B78C6425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Voeding aan zwangere vrouwen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935078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Calcium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Mineraal wat voorkomt in gebit en skelet</a:t>
            </a:r>
          </a:p>
          <a:p>
            <a:r>
              <a:rPr lang="nl-NL" dirty="0" smtClean="0"/>
              <a:t>Eet voldoende Calcium</a:t>
            </a:r>
          </a:p>
          <a:p>
            <a:r>
              <a:rPr lang="nl-NL" dirty="0" smtClean="0"/>
              <a:t>Verhoogde behoefte voor aanmaak skelet baby</a:t>
            </a:r>
          </a:p>
          <a:p>
            <a:r>
              <a:rPr lang="nl-NL" dirty="0" smtClean="0">
                <a:effectLst/>
              </a:rPr>
              <a:t>Dit zit vooral in zuivelproducten</a:t>
            </a:r>
          </a:p>
          <a:p>
            <a:pPr marL="0" indent="0">
              <a:buNone/>
            </a:pPr>
            <a:r>
              <a:rPr lang="nl-NL" dirty="0" smtClean="0">
                <a:effectLst/>
              </a:rPr>
              <a:t/>
            </a:r>
            <a:br>
              <a:rPr lang="nl-NL" dirty="0" smtClean="0">
                <a:effectLst/>
              </a:rPr>
            </a:br>
            <a:endParaRPr lang="nl-NL" dirty="0" smtClean="0">
              <a:effectLst/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482977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Vitamine 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Font typeface="Courier New" panose="02070309020205020404" pitchFamily="49" charset="0"/>
              <a:buChar char="o"/>
            </a:pPr>
            <a:r>
              <a:rPr lang="nl-NL" dirty="0"/>
              <a:t>Krijg voldoende Vitamine D binnen. </a:t>
            </a:r>
            <a:endParaRPr lang="nl-NL" dirty="0" smtClean="0"/>
          </a:p>
          <a:p>
            <a:pPr lvl="0">
              <a:buFont typeface="Courier New" panose="02070309020205020404" pitchFamily="49" charset="0"/>
              <a:buChar char="o"/>
            </a:pPr>
            <a:r>
              <a:rPr lang="nl-NL" dirty="0" smtClean="0"/>
              <a:t>Dit </a:t>
            </a:r>
            <a:r>
              <a:rPr lang="nl-NL" dirty="0"/>
              <a:t>zorgt voor de opname van calcium. </a:t>
            </a:r>
            <a:endParaRPr lang="nl-NL" dirty="0" smtClean="0"/>
          </a:p>
          <a:p>
            <a:pPr lvl="0">
              <a:buFont typeface="Courier New" panose="02070309020205020404" pitchFamily="49" charset="0"/>
              <a:buChar char="o"/>
            </a:pPr>
            <a:r>
              <a:rPr lang="nl-NL" dirty="0"/>
              <a:t>K</a:t>
            </a:r>
            <a:r>
              <a:rPr lang="nl-NL" dirty="0" smtClean="0"/>
              <a:t>rijg </a:t>
            </a:r>
            <a:r>
              <a:rPr lang="nl-NL" dirty="0"/>
              <a:t>je binnen onder invloed van zonlicht en uit voedingsmiddelen zoals room, melk, kaas en </a:t>
            </a:r>
            <a:r>
              <a:rPr lang="nl-NL" dirty="0" smtClean="0"/>
              <a:t>boter</a:t>
            </a:r>
          </a:p>
          <a:p>
            <a:pPr lvl="0">
              <a:buFont typeface="Courier New" panose="02070309020205020404" pitchFamily="49" charset="0"/>
              <a:buChar char="o"/>
            </a:pPr>
            <a:r>
              <a:rPr lang="nl-NL" dirty="0" smtClean="0"/>
              <a:t>Vitamine D tekort kan onvoldoende botvorming bij de baby veroorzaken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028305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Zink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Speelt een rol in de groeiprocessen</a:t>
            </a:r>
          </a:p>
          <a:p>
            <a:r>
              <a:rPr lang="nl-NL" dirty="0" smtClean="0"/>
              <a:t>We verliezen zink via zweet en het maag-darmkanaal</a:t>
            </a:r>
          </a:p>
          <a:p>
            <a:r>
              <a:rPr lang="nl-NL" dirty="0" smtClean="0"/>
              <a:t>Een gezond voedingspatroon via de Schijf van Vijf geeft voldoende opname van zink</a:t>
            </a:r>
          </a:p>
          <a:p>
            <a:r>
              <a:rPr lang="nl-NL" dirty="0" smtClean="0"/>
              <a:t>Tekort aan zink leidt tot aangeboren afwijkingen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088579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01136"/>
          </a:xfrm>
        </p:spPr>
        <p:txBody>
          <a:bodyPr>
            <a:normAutofit fontScale="90000"/>
          </a:bodyPr>
          <a:lstStyle/>
          <a:p>
            <a:r>
              <a:rPr lang="nl-NL" dirty="0" smtClean="0"/>
              <a:t>F</a:t>
            </a:r>
            <a:r>
              <a:rPr lang="nl-NL" dirty="0" smtClean="0"/>
              <a:t>oliumzuur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492" y="1628800"/>
            <a:ext cx="6777317" cy="4203829"/>
          </a:xfrm>
        </p:spPr>
        <p:txBody>
          <a:bodyPr>
            <a:noAutofit/>
          </a:bodyPr>
          <a:lstStyle/>
          <a:p>
            <a:r>
              <a:rPr lang="nl-NL" sz="2000" dirty="0" smtClean="0"/>
              <a:t>Is essentieel voor de ontwikkeling van het zenuwstelsel van de foetus. </a:t>
            </a:r>
            <a:r>
              <a:rPr lang="nl-NL" sz="2000" dirty="0" smtClean="0"/>
              <a:t>De </a:t>
            </a:r>
            <a:r>
              <a:rPr lang="nl-NL" sz="2000" dirty="0" smtClean="0"/>
              <a:t>aanleg van de neurale buis vindt in de eerste weken van de zwangerschap plaats. Hieruit ontstaat later de hersenen en het </a:t>
            </a:r>
            <a:r>
              <a:rPr lang="nl-NL" sz="2000" dirty="0" smtClean="0"/>
              <a:t>ruggenmerg</a:t>
            </a:r>
            <a:endParaRPr lang="nl-NL" sz="2000" dirty="0"/>
          </a:p>
          <a:p>
            <a:r>
              <a:rPr lang="nl-NL" sz="2000" dirty="0" smtClean="0"/>
              <a:t>Onderzoek heeft aangetoond dat door de zwangerschap de normale foliumzuurvoorraad sterk wordt verlaagd. Tekorten kunnen niet worden aangevuld met voeding.</a:t>
            </a:r>
          </a:p>
          <a:p>
            <a:r>
              <a:rPr lang="nl-NL" sz="2000" dirty="0" smtClean="0"/>
              <a:t>4 weken voor stoppen met anticonceptie starten met foliumzuurtabletten slikken</a:t>
            </a:r>
          </a:p>
          <a:p>
            <a:r>
              <a:rPr lang="nl-NL" sz="2000" dirty="0" smtClean="0"/>
              <a:t>Voorkomt neurale buis defecten, zoals open ruggetje.</a:t>
            </a:r>
          </a:p>
        </p:txBody>
      </p:sp>
    </p:spTree>
    <p:extLst>
      <p:ext uri="{BB962C8B-B14F-4D97-AF65-F5344CB8AC3E}">
        <p14:creationId xmlns:p14="http://schemas.microsoft.com/office/powerpoint/2010/main" val="18742303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Vitamine C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Speelt rol bij infectiepreventie</a:t>
            </a:r>
          </a:p>
          <a:p>
            <a:r>
              <a:rPr lang="nl-NL" dirty="0" smtClean="0"/>
              <a:t>Weerstand in de zwangerschap is verlaagd</a:t>
            </a:r>
          </a:p>
          <a:p>
            <a:r>
              <a:rPr lang="nl-NL" dirty="0" smtClean="0"/>
              <a:t>Voldoende vitamine C nodig</a:t>
            </a:r>
          </a:p>
          <a:p>
            <a:r>
              <a:rPr lang="nl-NL" dirty="0" smtClean="0"/>
              <a:t>Wordt niet opgeslagen in het lichaam, daarom dagelijks inname noodzakelijk</a:t>
            </a:r>
          </a:p>
          <a:p>
            <a:r>
              <a:rPr lang="nl-NL" dirty="0" smtClean="0"/>
              <a:t>Komt voor in citrusvruchten, fruit en groene groente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5292371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Vitamine B12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Komt voor in dierlijke producten zoals vlees, vis en zuivel</a:t>
            </a:r>
          </a:p>
          <a:p>
            <a:r>
              <a:rPr lang="nl-NL" dirty="0" smtClean="0"/>
              <a:t>Vegetariërs zijn gevoelig voor een vitamine B12 tekort</a:t>
            </a:r>
          </a:p>
          <a:p>
            <a:r>
              <a:rPr lang="nl-NL" dirty="0" smtClean="0"/>
              <a:t>Zij moeten voldoende zuivel tot zich nemen</a:t>
            </a:r>
          </a:p>
          <a:p>
            <a:r>
              <a:rPr lang="nl-NL" dirty="0" smtClean="0"/>
              <a:t>Tekort kan neurale buis defecten veroorzaken bij de foetus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0365989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Risico‘s van voeding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Toxoplasmose en listeria kan het lichaam binnen komen via voeding</a:t>
            </a:r>
          </a:p>
          <a:p>
            <a:r>
              <a:rPr lang="nl-NL" dirty="0" smtClean="0"/>
              <a:t>Veroorzaakt ernstige afwijkingen aan de foetus</a:t>
            </a:r>
          </a:p>
          <a:p>
            <a:r>
              <a:rPr lang="nl-NL" dirty="0" smtClean="0"/>
              <a:t>Komt voor in </a:t>
            </a:r>
            <a:r>
              <a:rPr lang="nl-NL" dirty="0" err="1" smtClean="0"/>
              <a:t>rauwmelkse</a:t>
            </a:r>
            <a:r>
              <a:rPr lang="nl-NL" dirty="0" smtClean="0"/>
              <a:t> kazen, </a:t>
            </a:r>
            <a:r>
              <a:rPr lang="nl-NL" dirty="0" err="1" smtClean="0"/>
              <a:t>pate</a:t>
            </a:r>
            <a:r>
              <a:rPr lang="nl-NL" dirty="0" smtClean="0"/>
              <a:t> en rauwe vis- en vleesproducten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56725978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Golfv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36</TotalTime>
  <Words>287</Words>
  <Application>Microsoft Office PowerPoint</Application>
  <PresentationFormat>Diavoorstelling (4:3)</PresentationFormat>
  <Paragraphs>37</Paragraphs>
  <Slides>8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9" baseType="lpstr">
      <vt:lpstr>Austin</vt:lpstr>
      <vt:lpstr>Voeding aan zwangere vrouwen</vt:lpstr>
      <vt:lpstr>Calcium</vt:lpstr>
      <vt:lpstr>Vitamine D</vt:lpstr>
      <vt:lpstr>Zink</vt:lpstr>
      <vt:lpstr>Foliumzuur</vt:lpstr>
      <vt:lpstr>Vitamine C</vt:lpstr>
      <vt:lpstr>Vitamine B12</vt:lpstr>
      <vt:lpstr>Risico‘s van voeding</vt:lpstr>
    </vt:vector>
  </TitlesOfParts>
  <Company>Onderwijsgroep Noord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Voeding aan zwangere vrouwen</dc:title>
  <dc:creator>J. Klooster</dc:creator>
  <cp:lastModifiedBy>J. Klooster</cp:lastModifiedBy>
  <cp:revision>4</cp:revision>
  <dcterms:created xsi:type="dcterms:W3CDTF">2016-03-13T11:12:21Z</dcterms:created>
  <dcterms:modified xsi:type="dcterms:W3CDTF">2016-03-15T08:30:05Z</dcterms:modified>
</cp:coreProperties>
</file>

<file path=docProps/thumbnail.jpeg>
</file>