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1"/>
  </p:sldMasterIdLst>
  <p:notesMasterIdLst>
    <p:notesMasterId r:id="rId16"/>
  </p:notesMasterIdLst>
  <p:handoutMasterIdLst>
    <p:handoutMasterId r:id="rId17"/>
  </p:handoutMasterIdLst>
  <p:sldIdLst>
    <p:sldId id="256" r:id="rId2"/>
    <p:sldId id="276" r:id="rId3"/>
    <p:sldId id="257" r:id="rId4"/>
    <p:sldId id="269" r:id="rId5"/>
    <p:sldId id="270" r:id="rId6"/>
    <p:sldId id="259" r:id="rId7"/>
    <p:sldId id="272" r:id="rId8"/>
    <p:sldId id="275" r:id="rId9"/>
    <p:sldId id="280" r:id="rId10"/>
    <p:sldId id="273" r:id="rId11"/>
    <p:sldId id="278" r:id="rId12"/>
    <p:sldId id="279" r:id="rId13"/>
    <p:sldId id="274" r:id="rId14"/>
    <p:sldId id="277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DD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51" autoAdjust="0"/>
    <p:restoredTop sz="94660"/>
  </p:normalViewPr>
  <p:slideViewPr>
    <p:cSldViewPr>
      <p:cViewPr varScale="1">
        <p:scale>
          <a:sx n="51" d="100"/>
          <a:sy n="51" d="100"/>
        </p:scale>
        <p:origin x="-1675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2916666666666682E-2"/>
          <c:y val="0.44123449803149606"/>
          <c:w val="0.48418963254593178"/>
          <c:h val="0.5243905019685039"/>
        </c:manualLayout>
      </c:layout>
      <c:pie3DChart>
        <c:varyColors val="1"/>
        <c:ser>
          <c:idx val="0"/>
          <c:order val="0"/>
          <c:tx>
            <c:strRef>
              <c:f>Blad1!$B$1</c:f>
              <c:strCache>
                <c:ptCount val="1"/>
                <c:pt idx="0">
                  <c:v>-</c:v>
                </c:pt>
              </c:strCache>
            </c:strRef>
          </c:tx>
          <c:cat>
            <c:strRef>
              <c:f>Blad1!$A$2:$A$5</c:f>
              <c:strCache>
                <c:ptCount val="4"/>
                <c:pt idx="0">
                  <c:v>Tijd</c:v>
                </c:pt>
                <c:pt idx="1">
                  <c:v>Chemie</c:v>
                </c:pt>
                <c:pt idx="2">
                  <c:v>Temp.</c:v>
                </c:pt>
                <c:pt idx="3">
                  <c:v>Mech.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25</c:v>
                </c:pt>
                <c:pt idx="1">
                  <c:v>25</c:v>
                </c:pt>
                <c:pt idx="2">
                  <c:v>25</c:v>
                </c:pt>
                <c:pt idx="3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nl-NL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A6B06E-75BC-4AB1-B5B4-ADA9C2A89FFF}" type="datetimeFigureOut">
              <a:rPr lang="nl-NL" smtClean="0"/>
              <a:pPr/>
              <a:t>12-1-2016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60EDA4-3FFB-4320-B160-239B515F710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32514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A36393-6880-4F8A-BC9B-CCDBCB378848}" type="datetimeFigureOut">
              <a:rPr lang="nl-NL" smtClean="0"/>
              <a:pPr/>
              <a:t>12-1-2016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A16A7D-B47F-4F41-91BE-45866DA9367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3464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A16A7D-B47F-4F41-91BE-45866DA93671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1600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A16A7D-B47F-4F41-91BE-45866DA93671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69021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A16A7D-B47F-4F41-91BE-45866DA93671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54756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A16A7D-B47F-4F41-91BE-45866DA93671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3514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A16A7D-B47F-4F41-91BE-45866DA93671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50706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A16A7D-B47F-4F41-91BE-45866DA93671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1541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01BAA82-C12E-4F38-9FAF-C975954AC051}" type="datetimeFigureOut">
              <a:rPr lang="nl-NL" smtClean="0"/>
              <a:pPr/>
              <a:t>12-1-2016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47FCD6-1EA7-4571-813C-42212434A0F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1BAA82-C12E-4F38-9FAF-C975954AC051}" type="datetimeFigureOut">
              <a:rPr lang="nl-NL" smtClean="0"/>
              <a:pPr/>
              <a:t>12-1-2016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47FCD6-1EA7-4571-813C-42212434A0F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1BAA82-C12E-4F38-9FAF-C975954AC051}" type="datetimeFigureOut">
              <a:rPr lang="nl-NL" smtClean="0"/>
              <a:pPr/>
              <a:t>12-1-2016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47FCD6-1EA7-4571-813C-42212434A0F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1BAA82-C12E-4F38-9FAF-C975954AC051}" type="datetimeFigureOut">
              <a:rPr lang="nl-NL" smtClean="0"/>
              <a:pPr/>
              <a:t>12-1-2016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47FCD6-1EA7-4571-813C-42212434A0F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1BAA82-C12E-4F38-9FAF-C975954AC051}" type="datetimeFigureOut">
              <a:rPr lang="nl-NL" smtClean="0"/>
              <a:pPr/>
              <a:t>12-1-2016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47FCD6-1EA7-4571-813C-42212434A0F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1BAA82-C12E-4F38-9FAF-C975954AC051}" type="datetimeFigureOut">
              <a:rPr lang="nl-NL" smtClean="0"/>
              <a:pPr/>
              <a:t>12-1-2016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47FCD6-1EA7-4571-813C-42212434A0F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1BAA82-C12E-4F38-9FAF-C975954AC051}" type="datetimeFigureOut">
              <a:rPr lang="nl-NL" smtClean="0"/>
              <a:pPr/>
              <a:t>12-1-2016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47FCD6-1EA7-4571-813C-42212434A0F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1BAA82-C12E-4F38-9FAF-C975954AC051}" type="datetimeFigureOut">
              <a:rPr lang="nl-NL" smtClean="0"/>
              <a:pPr/>
              <a:t>12-1-2016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47FCD6-1EA7-4571-813C-42212434A0F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1BAA82-C12E-4F38-9FAF-C975954AC051}" type="datetimeFigureOut">
              <a:rPr lang="nl-NL" smtClean="0"/>
              <a:pPr/>
              <a:t>12-1-2016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47FCD6-1EA7-4571-813C-42212434A0F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01BAA82-C12E-4F38-9FAF-C975954AC051}" type="datetimeFigureOut">
              <a:rPr lang="nl-NL" smtClean="0"/>
              <a:pPr/>
              <a:t>12-1-2016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47FCD6-1EA7-4571-813C-42212434A0F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01BAA82-C12E-4F38-9FAF-C975954AC051}" type="datetimeFigureOut">
              <a:rPr lang="nl-NL" smtClean="0"/>
              <a:pPr/>
              <a:t>12-1-2016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47FCD6-1EA7-4571-813C-42212434A0F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01BAA82-C12E-4F38-9FAF-C975954AC051}" type="datetimeFigureOut">
              <a:rPr lang="nl-NL" smtClean="0"/>
              <a:pPr/>
              <a:t>12-1-2016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E47FCD6-1EA7-4571-813C-42212434A0F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6.emf"/><Relationship Id="rId5" Type="http://schemas.openxmlformats.org/officeDocument/2006/relationships/package" Target="../embeddings/Microsoft_Excel_Worksheet2.xlsx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1371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30194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6115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nl-NL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nl-NL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hoek 18"/>
          <p:cNvSpPr/>
          <p:nvPr/>
        </p:nvSpPr>
        <p:spPr>
          <a:xfrm>
            <a:off x="-36512" y="4941168"/>
            <a:ext cx="2520280" cy="19168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Tekstvak 19"/>
          <p:cNvSpPr txBox="1"/>
          <p:nvPr/>
        </p:nvSpPr>
        <p:spPr>
          <a:xfrm>
            <a:off x="395536" y="6093296"/>
            <a:ext cx="73709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Comic Sans MS" pitchFamily="66" charset="0"/>
              </a:rPr>
              <a:t>De </a:t>
            </a:r>
            <a:r>
              <a:rPr lang="en-US" sz="4000" dirty="0" err="1" smtClean="0">
                <a:solidFill>
                  <a:schemeClr val="bg1"/>
                </a:solidFill>
                <a:latin typeface="Comic Sans MS" pitchFamily="66" charset="0"/>
              </a:rPr>
              <a:t>winst</a:t>
            </a:r>
            <a:r>
              <a:rPr lang="en-US" sz="4000" dirty="0" smtClean="0">
                <a:solidFill>
                  <a:schemeClr val="bg1"/>
                </a:solidFill>
                <a:latin typeface="Comic Sans MS" pitchFamily="66" charset="0"/>
              </a:rPr>
              <a:t> van Kleentec hygiene</a:t>
            </a:r>
            <a:endParaRPr lang="nl-NL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1" name="Rechthoek 20"/>
          <p:cNvSpPr/>
          <p:nvPr/>
        </p:nvSpPr>
        <p:spPr>
          <a:xfrm>
            <a:off x="1043608" y="1916832"/>
            <a:ext cx="7344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nl-NL" sz="7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REINIGING</a:t>
            </a:r>
          </a:p>
        </p:txBody>
      </p:sp>
      <p:sp>
        <p:nvSpPr>
          <p:cNvPr id="20482" name="AutoShape 2" descr="data:image/jpeg;base64,/9j/4AAQSkZJRgABAQAAAQABAAD/2wBDAAkGBwgHBgkIBwgKCgkLDRYPDQwMDRsUFRAWIB0iIiAdHx8kKDQsJCYxJx8fLT0tMTU3Ojo6Iys/RD84QzQ5Ojf/2wBDAQoKCg0MDRoPDxo3JR8lNzc3Nzc3Nzc3Nzc3Nzc3Nzc3Nzc3Nzc3Nzc3Nzc3Nzc3Nzc3Nzc3Nzc3Nzc3Nzc3Nzf/wAARCACjATQDASIAAhEBAxEB/8QAHAABAAMBAQEBAQAAAAAAAAAAAAUGBwQDAQII/8QARhAAAQQBAgMEBwUCCwgDAAAAAQACAwQFBhESITEHE0FRIjJhcYGRsRRCUqHBI3IVFhczQ1NiZHOy0SQ2Y3SChKLC4fDx/8QAGgEBAAMBAQEAAAAAAAAAAAAAAAIDBAEFBv/EADMRAAICAgAFAQQHCQAAAAAAAAABAgMEEQUSITFBEyJRYZEUFSMygaHRJDNCUnGxweHw/9oADAMBAAIRAxEAPwDb0REAREQBERAEREAREQBERAEREAREQBERAEREAREQBERAEREAREQBERAEREAREQBERAEREAREQBERAEREAREQBERAEREAREQBERAEREAREQBERAEREAREQBERAEREAREQBERAEREAREQBERAEREAREQBERAEREAREQBERAEREAREQBERAEREAREQBERAEREAREQBERAEREAREQBERAEREAREQBERAEREARFW9Tagmq2Y8Ng4mWs5Zbuxjj6FdnjLKfBo8B1J5IBqbPz17UeFwMbLObst4mtd/N1Y/GWXyA8B1ceSq8OOxT8m+lQ1PfOrI/TN+SZzmSPHVhj34Czw4ANwPHcLwt2GYx0mm9PWX3M9ffxZPKPI4h+JxPhsN9gOTR7VB63r6XwzwMXedVzFbg4Y45S4yE7HjO/Np257quU3/AA+DfRiwbUbm05dv1fwNP0zqF+SkmxuVrilm6gH2itvu17fCSM/eYfy6FWBZHhM5DrBtWtkpn4/P1Xf7BlYW/e29V3gd/Fp5H3q76fz9p2Qdg9RQR1svGzjjfEf2NyMdXx789x4tPMe5SjJSW0ZsjHnRY4TXVFlRFC62sT1NIZqxVkMc8VKVzHt6tIaeYUik8M3rfTODeYsjmKzJm8jCx3eP38uFu5Ch/wCVXTp5xw5aRv42Y+TZV2C5htEaMwVzHYarLk8hVZK6aVoLiS0FznOPPqegXHH2tZlrdnUaR8tuIfqqpXQi9M9DH4Xk5FfqVroW8dq+lAf2092H/Foyj9F7xdqGipRyz0LfY+ORp/NqpLu1jKu9bHUT7w4rnk7S7Uv87hMU/wDei3UfpFZf9R5v8v5l8/lU0V3nB/DbOu3F3EnD8+FWnG5KjlarbWNtw2q7ukkLw4fks+0z2h4nJSMoZfGwVHSHha5rA6Ik+B5cl81TRg7P8tU1Tg4XQ46edsGVpQN9B7XerI1vQOB8vP2lWxnGS2jz8jGtx5ctq0zTEVCbqXWWeHFpzTcVCq71LeZeWFw8xG3mv0MD2gT+nPrKnXd/V18c0tHxdzKkUF7Vaz2vNN4C2aeRyTRbHrQQsdK9vvDQdvioeSTtIwrHPczE6ghA6Rg15vgPVK89HVBpbQk2cytIuy1gSW7hezaRz3OOzSTzGw25e9G9Eoxcmoruzqb2r6NJ/aZOSL/Fqyt/9V0s7TNFvG7dQVR+8Hj6hUX+VW+54M2JoPj39Jux3I96s2tdTY3CU8fJBhKVia7H3obLE0Brdh15deaqV0Gm9m6zheVCcYOPWXYn6eu9KXZmw1s/j3SPOzWmYNJPx2VjB3G45hY3iNQ4fVGUgw+V0ti217ZMZfHGA5rtuWxABHwKkMbmM3ovJ3dJVsXfzoZwzYpwdtwQu39GR56BpGwKnCamtoz5OLbjS5bVpmqIqGMZ2iZX9pdzuOwrHdIKVbvnNHtc7x9y+/xW1pF6VbXsj3/hnx8Zb+SkZy9qIz+p8LpyNr8zkYKvHzYxx3e73NG5PyVUtZzXemoJJMvh6mcrNaSLGMJZI07cuKM+G/kuOhUq6Wxf8bNZV3Xs/kHgvJYHGDfm2NgPJoAHNcbSW2ShCVklGK22TEPappOSVrJLtiux52bLYqyMjP8A1ELozuu6lSzBQwNZ+dyliPvI69N4LWs/E9/MNCqk/ahHkbcNJ+EgdRlkbHK2wQ8lpOx5bbKa1FgMfpDSWZsaXpCrNaLTK6MklrSQDt5ADc7DpuoKyLTa8GqeBdVZCFi05Hx2odf12vszaZxliCMcUlare4pwPZ4E+xWzTWepakxEWSxznGKTdrmPGzo3jq1w8CFgelL16pqKjLQdK6Z07WljST3gJ5g+fJX6LUGM0JrvUtXIyuhp3mQ3a8McZc50ruTw1o8SefwXKrPUWyziGA8Oajzb2akioTdSa0zg4tPabhx9V3qWczIWucPPu2819FTtLHpNzGnXu/qzWkA+fVWnnl8RUCTWWotO7O1lp4CkPWyGLeZY2e1zD6QHtXtqHUE1v7LPhb7TSmhEsUsUga2X1+I8X9nhZ6PX0jyKAvKKPwNie1ioJrJ4pHb7P4eHvGgkNdt4bjY/FSCAIiIAiLgz8l+HCXpcRE2W+yB5rsd0c/bkPmgInUWoZ2XBg9PRstZqRvE4u5xU2H+klP0b1KoOe1BV0vWs4vBWXW8vZdxZHKvO73v8dj7OgA5NHLquuyZ2aB73SMks8ksjjmJ3gi2ZdvT4weYO/h4DbbksuWW+1x9lH0PBeG13/bWPaXj9T3q2bNey2arPNFOSQJInEP58jttzPVWenpevJh3fbZLd/IOY6YtNb9s9o3DRxOBJA2byB5AKM0jcgqZcNtujjgnjdE6YsDnQkjk9m4OzgfmtgvYjJjR0teB7LFw1Bt6DmPc8AFpB4vRO/wCe+/imOvZbJcdn+0Qjy61595mMlyKlo+jQFgQOsPNx3Cxxl4wSG7dAG+iOe+/LorNp/PVNbUIcPm5nVcxXIkpX4js8SDo5p/F5jo4LNsjbt3Jw688uliYIhuwNLQ3fYbADzK545HxPbJG9zHsPE1zTsQfMKr13GXTsej9UQux36j9p9d+7/R/QWnM/ZdcdgtRMZBmYm8TXN5R3Ix/SR/q3qPcurW7eLRucb50Jv8hVOuzy2ez2G5qrvIcrG/fFywjay6b+j4QPvE8iOhHVWrL/AGyTs/u/wm1rbzsU/wC0NZ0EndHi2+O63J7Wz46yHpzcG96Mx1gxruz/AEXP9/7Gxnw7tp/RVHEw1bGSrw5CcwVXvAllH3G+at2qTv2aaLP92b/kCpVeCSzPHBA3jllcGMb5k8gFgv8A3h9rwbrgLrrv19xpEGlNBSNG2pHO987B+i4NQ6Z0hTx8s1DUfFOxu7IuNsnGfLYDdcEfZvqiQbmlGz2PmauXJ6F1FjK77FigXRMG7nRPD+Eeew5rr3r7hVW4eotZTfw6FfghkszRwQNLpZHBjGjqSeQX9LxGOhh4XZCRgbXhaZJJOgLR1X844bJTYjJ179YMMkLuIB43B8x8loXadqT+E9NYg0nObBe3lkH7vLhPuJ/JdomoRbIcYxrMm+qtfdfn/vgdWa7Woo5Hx4aj3wB2E07uEH2ho5/RV5/alqNz+Jv2No/CISf1VKhjdNNHE3bie4NG/TcnZbDF2T4k45rJLVn7WW7mZrhtv+75JGVtnZnb8fhuAoxtjtv8SNwfa1J3rY83SZ3ZOxmr77t9paevwKt+srlfI6CyNqnK2WCSuXNe07grEtR4Sxp/LS4+05rnM2LXt6PaehVg0llnnSWo8RI4lgquniB8PBw+h+a7C2XWEirK4bQlDJx+218tlLd0Kv3aVGHYnTNnfm+nwn5NKoJV+7QTx6U0o/8Au3/q1VQ+5I9TL6ZND+L/ALFd0O3i1fiR/eWn5c1umptRUNN0TZvP3c7lHE31pD5D/VYboT/fDE/8wPoVK9q+Rku6tmrknu6jGxsHtI3J/P8AJWVz5K2zz8/DWXnwhLtrb+Z45rtD1Bk5XdzaNKDf0Y6/Ige13U/kouvqrUFaQSR5e7v/AG5S4H4HkuHFWYaeRr2bNZtmKJ4c6Fx2D9vBXPN9oVTK42Wi/T0AY9ha1xkG7D4EbN8FWpN9XI2WUQpca6qFKPl9CZ0d2nST2oqOfbGO8Iay0wcIBPTiH6heHbPmS+ethmRtLWgWHSb89zuAB8Fl/wAVpWp462T7Ncdm54GuyAEcBnPrEBxB+isjZKcHFmO7Coxcyq2K6N618fDM4ikMUrJG7cTHBw38wd1uMWq7EXZ2zPXa8U07m7GIcmOJfwjzWIVmh9mFjhuHSNBHsJW1do9Ovj+z19WnE2KCN0QaxvQDjC5RtRk0S4wq7Lqa5Lq3+RQsLrh1HMMtR4XFwte8B/cw8Lg0nns7dajqe9gtP7agu1IZL72CKGQMBldtuQ0E9BzPNfz4eQ5K6dp2SkuZDHQEnu4aUbgP7TxuT8tl2u5qLZHN4XVZk1xitJ73+BH57W+czMzy+5JXgJ9GCBxaAPaRzKi2vzFZgtB2QiZ1E27wPmuSrN9nsxT8DJO7eH8D/Vdsd9j7FeLXankbNZ9d2Nx/dPaWlp4iNvduq0+bbkzfbW8flhRUmvPZHzS/aRkaMrK2ad9tpO9F7njeRg89/vD2FWKtDX0drCk2lwO0zqJ3oRHYx1rW27S3yDh/95LIt9zy2+C0W13l/sRlneSJ8ZKJq8h8DHICCPgSFox7JN8rPE45hU1xV1a170bGi58fY+10K1nbbvomSbe8A/quhaj5sIiIAiIgKrn8Ldp5F2odNNa66WgXaLjsy8wf5ZAOjvgVQ9Sabp6goy6g0qxwe1xF3HubwyQyD1gW9Q4eI8eoWzKr6hwFqO8c/plzIcs1oE0DztFeYPuP8nfhf1HuUJwU1pmnFy7MWznrZgUJc2eMseWPDxs4ci079VtlnJ5WhrujhJLbhirVfjaX7F+7Wnf0zz6gfNVDVWAh1LSlz+lBJUyNaTe/j3N2khkHM+j5jr5HbcKh37eQy8zZc1envzgcLTMeTefRoHIfBZ4/YrTPeu3xWcZVrSSe9+GdOoa7cfqO/jjYbPJFK4h7ZA8uaTuCSD12I38d1cdN6cq4GlHqLVMbvWApY8N4pJ5D6oDfEnwHxK+6W0xjNIVoc3n6veZCwdqGMjbxSyv8Nm+f5DqVoOntP2pbrM9qZzZssWkQwNO8VBh+4weLtur+p8OSlCmO+ZmXL4rbGr6NFrp0bR+dO4K3YvjUOpmsdlHNIrVWnijoRn7rfN5+87x6DkpjUrePTmVb505h/wCBUkvK1Ay1Vmryb8ErHMdt5EbFaTwjEdRen2X6Nd5Q7f8Aj/8ACqNC0+ler242hz4JGyNDuhIO6vNkwYbT0Wktc1rlWCjIfsOXqwmSKRm523232Ox2I2XHWxfZ1MARrPr+MBn1asltMpT2j6bhnFMajF9K3fkmq/a/OGgWMRG4+cc5H1C88r2sTWqU1epi2wvkYW95JLxcO48gFzswPZztudYxH/uYx+i/MmO7MIBvJqnj2/BNxfRq7y39tkFdwdS5lF/n+pQGNc9zWMaXOcdgANyStF1BpO5W7OMdJJG77TTe6WWMcy1jzzHw5fmvXBZ/s9wk/e4WvksraHqyRU5JXD93cABWFvaXjmSNZncNlsRTm9GOzeq7RuPkdt9vilePpPm8nMzjfqWQdS6Re+vkxMEg7g7HwIWn0+1kw4iOKbHOlvMYGl/GAxxHj5/BdGa7Ocdm2nI6Uv1xHL6Xdh3HEf3SOnuVa/kx1L3nD3VXb8ff8vpuqlC2t+yejPK4dnwi7npr39CtZnLW81kJL1+Tjmk8hsGjwAHkp7SWKsOwOocoWOEDKL4Wu29Zx2J29wH5q14Lsqgrn7TqG42RjPSMUR4Wbf2nHnt8lIZHXei6lafCQmaak2MxTSUKzpIYQeWxcPH3bqddEt80jNm8XojBU0Lp0/ppe4xlXXV0rp9C6VkcObWvZ8uX6Lpx+D7O77W9xq70j4SyNjPyc0K6ZjAaYzWDp42LKV4oqY/YSRWWOI5bHfnz3XI0TSaO5HGcay2qS37L6/IyvQf++OJ/xx9CrD2uYCxUzLsxGwuq2g3jeByY8Dbn7wApKritF6Lvx5W/qSOeSAExQh7XOLvMNZuSVKydpGOkgcM9p3M08dOP2c9imXxyM8yBzHu5qcKHyOMjNk8XgsyN1PVJaZkmJtw0cjBZs1I7cMbt3wSdHhXa3rPSra/+w6TrunI6TRsDR8tyV7SYns3zbzJi9Rw03O5933waB/0vG4X1nZ1gyQ7+NlYx+x0f14lBVWw6I12cR4fktTsbTXjr/ggnaziPKLTGEbv4fZ91edcsmf2YQulqR1pB3L5IIm7Nj59APDquKBnZ3o8tszZKC9cZ6jRIJ5C7+yxvLddVrXrZ60rNT6Ty1PDWm7RWHQ95xN/4jW82HyVsK5crUn3PMyc7H9aEqYvUXvr5MfieY5WSN23Y4OG/sK2HUWXdqPsrnyDoO5cS3dm+49F4BI9igMRT7Mcrk4KVPKW32LD+GKGTvGbn8O5aPqpHtUmOCwmPwOLjbDQma7jaBuSGkEDc+07lVxrlXF77HoXZtOfkVKpe0n3fuMqPQrSNd6Ys2cHic1SidL3dKKOwxo3IAbydt8eaz6jUlv3IaldpfLM8MaB7Vsb+0bE4i9ZxNijkH1McWV5L0EPewteGjdrtuY26fBRohzppmjjOa8a2qUO638jHKVl1S3DZjax7onh4a8cTTt4EeSvsvabGavDBp6myxttxuILQfPbZTVhvZlqRzrEeSoQyv5kxz9w74tO30UdNpLQMPpyaqiazy+2RFSVNkOkWZ7OKYGTqV0XtFfPaDm3HZkVBpPQNqBWvWN3ITdm1LE3msbmc3LHXigjZwnYyAk8I6bNA3965KeS0ljrIr6IxE2osuPUewF0cZ83SO9Fo9ytel9KXW5U6j1XZjt5t7CyJkf8AM02H7sY8/N3/AOm6qEo9ZM8niGXj3JRohpLyW2tC2vWigZ6sTAwe4DZeiIrjywiIgCIiAIiICtaj0/YluMzmn5GVs1CzhPF/N22f1coHh5O6gqnQ3dIC+3NsqTO1C48P8At5yts+Pobcuf3vV25rVl59xEJjMImd6RsX8I4tvLdccU+5ZC2de+R62V7TOAsQWpM3n3Rz5yy3ZxbzZVj8Io/YPE+JVlRF0rCIiA+EAggjcHqCuKfDYqwSZ8bSkJ68ddh+oXciAiDpbTxO5wWM3/5SP/Re8GCw9c7wYqjGR+CswfQKQRAfGMaxvCxoaB4AbL8TwxWYXw2ImSxPGzmSNDmuHtBXoiApNzsywn2h1rCT3sHZdzL8dOY2k+1nT6LzGj9Ws9CHtAud3/xKMbnfPdXpEBRB2bMvva7U+ocvmWA79xLL3UJ97W/6q443G0sVUbUxtSGtXb0jiYGj8l1IgIq/prBZEk3sPQncerpK7SfnsomTs30bId3aepj90EfQq1ogILF6N03iZRNjsJRhlb0kEQLh7idyFOnmNiiICIv6XwGRJN7C4+dx6ufXaT89lGHs40aXbnT1Lf2NP+qtSICIxel8BiJBJjMPRrSDpJHA0O+fVS6IgIXVOmaGpcVJRttMTtw+GxENnwyD1XtPmFT7LdY1a7KGd0xR1TDCf2VyKdsT3Dzc1wPpeey0pEOpuL2jL69bVc3FFg9GYzTsko4TfmsMkfED1LWtHVXfSenaumcLHjarnSncyTzv9aaR3rPd7/oplFxJLsdlKUnuT2Q97Sun8g8vvYTHzvPVz6zST8dlzxaH0pC7ij07jAR4/Zmn9FYEXSJ41alanEIaleKCIdGRMDW/IL2REAREQBERAEREAREQBERAEREAREQBERAEREAREQBERAEREAREQBERAEREAREQBERAEREAREQBERAEREAREQBERAEREAREQBERAEREAREQBERAEREAREQBERAEREAREQBERAEREAREQBERAEREAREQBERAEREAREQBERAEREAREQBERAEREAREQBERAEREAREQBERAEREAREQBERAEREAREQBERAEREAREQBERAEREAREQBERAEREAREQBERAEREAREQBERAEREAREQBERAEREAREQBERAEREAREQBERAEREAREQH/2Q=="/>
          <p:cNvSpPr>
            <a:spLocks noChangeAspect="1" noChangeArrowheads="1"/>
          </p:cNvSpPr>
          <p:nvPr/>
        </p:nvSpPr>
        <p:spPr bwMode="auto">
          <a:xfrm>
            <a:off x="63500" y="-749300"/>
            <a:ext cx="2933700" cy="15525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20484" name="AutoShape 4" descr="data:image/jpeg;base64,/9j/4AAQSkZJRgABAQAAAQABAAD/2wBDAAkGBwgHBgkIBwgKCgkLDRYPDQwMDRsUFRAWIB0iIiAdHx8kKDQsJCYxJx8fLT0tMTU3Ojo6Iys/RD84QzQ5Ojf/2wBDAQoKCg0MDRoPDxo3JR8lNzc3Nzc3Nzc3Nzc3Nzc3Nzc3Nzc3Nzc3Nzc3Nzc3Nzc3Nzc3Nzc3Nzc3Nzc3Nzc3Nzf/wAARCACjATQDASIAAhEBAxEB/8QAHAABAAMBAQEBAQAAAAAAAAAAAAUGBwQDAQII/8QARhAAAQQBAgMEBwUCCwgDAAAAAQACAwQFBhESITEHE0FRIjJhcYGRsRRCUqHBI3IVFhczQ1NiZHOy0SQ2Y3SChKLC4fDx/8QAGgEBAAMBAQEAAAAAAAAAAAAAAAIDBAEFBv/EADMRAAICAgAFAQQHCQAAAAAAAAABAgMEEQUSITFBEyJRYZEUFSMygaHRJDNCUnGxweHw/9oADAMBAAIRAxEAPwDb0REAREQBERAEREAREQBERAEREAREQBERAEREAREQBERAEREAREQBERAEREAREQBERAEREAREQBERAEREAREQBERAEREAREQBERAEREAREQBERAEREAREQBERAEREAREQBERAEREAREQBERAEREAREQBERAEREAREQBERAEREAREQBERAEREAREQBERAEREAREQBERAEREAREQBERAEREAREQBERAEREARFW9Tagmq2Y8Ng4mWs5Zbuxjj6FdnjLKfBo8B1J5IBqbPz17UeFwMbLObst4mtd/N1Y/GWXyA8B1ceSq8OOxT8m+lQ1PfOrI/TN+SZzmSPHVhj34Czw4ANwPHcLwt2GYx0mm9PWX3M9ffxZPKPI4h+JxPhsN9gOTR7VB63r6XwzwMXedVzFbg4Y45S4yE7HjO/Np257quU3/AA+DfRiwbUbm05dv1fwNP0zqF+SkmxuVrilm6gH2itvu17fCSM/eYfy6FWBZHhM5DrBtWtkpn4/P1Xf7BlYW/e29V3gd/Fp5H3q76fz9p2Qdg9RQR1svGzjjfEf2NyMdXx789x4tPMe5SjJSW0ZsjHnRY4TXVFlRFC62sT1NIZqxVkMc8VKVzHt6tIaeYUik8M3rfTODeYsjmKzJm8jCx3eP38uFu5Ch/wCVXTp5xw5aRv42Y+TZV2C5htEaMwVzHYarLk8hVZK6aVoLiS0FznOPPqegXHH2tZlrdnUaR8tuIfqqpXQi9M9DH4Xk5FfqVroW8dq+lAf2092H/Foyj9F7xdqGipRyz0LfY+ORp/NqpLu1jKu9bHUT7w4rnk7S7Uv87hMU/wDei3UfpFZf9R5v8v5l8/lU0V3nB/DbOu3F3EnD8+FWnG5KjlarbWNtw2q7ukkLw4fks+0z2h4nJSMoZfGwVHSHha5rA6Ik+B5cl81TRg7P8tU1Tg4XQ46edsGVpQN9B7XerI1vQOB8vP2lWxnGS2jz8jGtx5ctq0zTEVCbqXWWeHFpzTcVCq71LeZeWFw8xG3mv0MD2gT+nPrKnXd/V18c0tHxdzKkUF7Vaz2vNN4C2aeRyTRbHrQQsdK9vvDQdvioeSTtIwrHPczE6ghA6Rg15vgPVK89HVBpbQk2cytIuy1gSW7hezaRz3OOzSTzGw25e9G9Eoxcmoruzqb2r6NJ/aZOSL/Fqyt/9V0s7TNFvG7dQVR+8Hj6hUX+VW+54M2JoPj39Jux3I96s2tdTY3CU8fJBhKVia7H3obLE0Brdh15deaqV0Gm9m6zheVCcYOPWXYn6eu9KXZmw1s/j3SPOzWmYNJPx2VjB3G45hY3iNQ4fVGUgw+V0ti217ZMZfHGA5rtuWxABHwKkMbmM3ovJ3dJVsXfzoZwzYpwdtwQu39GR56BpGwKnCamtoz5OLbjS5bVpmqIqGMZ2iZX9pdzuOwrHdIKVbvnNHtc7x9y+/xW1pF6VbXsj3/hnx8Zb+SkZy9qIz+p8LpyNr8zkYKvHzYxx3e73NG5PyVUtZzXemoJJMvh6mcrNaSLGMJZI07cuKM+G/kuOhUq6Wxf8bNZV3Xs/kHgvJYHGDfm2NgPJoAHNcbSW2ShCVklGK22TEPappOSVrJLtiux52bLYqyMjP8A1ELozuu6lSzBQwNZ+dyliPvI69N4LWs/E9/MNCqk/ahHkbcNJ+EgdRlkbHK2wQ8lpOx5bbKa1FgMfpDSWZsaXpCrNaLTK6MklrSQDt5ADc7DpuoKyLTa8GqeBdVZCFi05Hx2odf12vszaZxliCMcUlare4pwPZ4E+xWzTWepakxEWSxznGKTdrmPGzo3jq1w8CFgelL16pqKjLQdK6Z07WljST3gJ5g+fJX6LUGM0JrvUtXIyuhp3mQ3a8McZc50ruTw1o8SefwXKrPUWyziGA8Oajzb2akioTdSa0zg4tPabhx9V3qWczIWucPPu2819FTtLHpNzGnXu/qzWkA+fVWnnl8RUCTWWotO7O1lp4CkPWyGLeZY2e1zD6QHtXtqHUE1v7LPhb7TSmhEsUsUga2X1+I8X9nhZ6PX0jyKAvKKPwNie1ioJrJ4pHb7P4eHvGgkNdt4bjY/FSCAIiIAiLgz8l+HCXpcRE2W+yB5rsd0c/bkPmgInUWoZ2XBg9PRstZqRvE4u5xU2H+klP0b1KoOe1BV0vWs4vBWXW8vZdxZHKvO73v8dj7OgA5NHLquuyZ2aB73SMks8ksjjmJ3gi2ZdvT4weYO/h4DbbksuWW+1x9lH0PBeG13/bWPaXj9T3q2bNey2arPNFOSQJInEP58jttzPVWenpevJh3fbZLd/IOY6YtNb9s9o3DRxOBJA2byB5AKM0jcgqZcNtujjgnjdE6YsDnQkjk9m4OzgfmtgvYjJjR0teB7LFw1Bt6DmPc8AFpB4vRO/wCe+/imOvZbJcdn+0Qjy61595mMlyKlo+jQFgQOsPNx3Cxxl4wSG7dAG+iOe+/LorNp/PVNbUIcPm5nVcxXIkpX4js8SDo5p/F5jo4LNsjbt3Jw688uliYIhuwNLQ3fYbADzK545HxPbJG9zHsPE1zTsQfMKr13GXTsej9UQux36j9p9d+7/R/QWnM/ZdcdgtRMZBmYm8TXN5R3Ix/SR/q3qPcurW7eLRucb50Jv8hVOuzy2ez2G5qrvIcrG/fFywjay6b+j4QPvE8iOhHVWrL/AGyTs/u/wm1rbzsU/wC0NZ0EndHi2+O63J7Wz46yHpzcG96Mx1gxruz/AEXP9/7Gxnw7tp/RVHEw1bGSrw5CcwVXvAllH3G+at2qTv2aaLP92b/kCpVeCSzPHBA3jllcGMb5k8gFgv8A3h9rwbrgLrrv19xpEGlNBSNG2pHO987B+i4NQ6Z0hTx8s1DUfFOxu7IuNsnGfLYDdcEfZvqiQbmlGz2PmauXJ6F1FjK77FigXRMG7nRPD+Eeew5rr3r7hVW4eotZTfw6FfghkszRwQNLpZHBjGjqSeQX9LxGOhh4XZCRgbXhaZJJOgLR1X844bJTYjJ179YMMkLuIB43B8x8loXadqT+E9NYg0nObBe3lkH7vLhPuJ/JdomoRbIcYxrMm+qtfdfn/vgdWa7Woo5Hx4aj3wB2E07uEH2ho5/RV5/alqNz+Jv2No/CISf1VKhjdNNHE3bie4NG/TcnZbDF2T4k45rJLVn7WW7mZrhtv+75JGVtnZnb8fhuAoxtjtv8SNwfa1J3rY83SZ3ZOxmr77t9paevwKt+srlfI6CyNqnK2WCSuXNe07grEtR4Sxp/LS4+05rnM2LXt6PaehVg0llnnSWo8RI4lgquniB8PBw+h+a7C2XWEirK4bQlDJx+218tlLd0Kv3aVGHYnTNnfm+nwn5NKoJV+7QTx6U0o/8Au3/q1VQ+5I9TL6ZND+L/ALFd0O3i1fiR/eWn5c1umptRUNN0TZvP3c7lHE31pD5D/VYboT/fDE/8wPoVK9q+Rku6tmrknu6jGxsHtI3J/P8AJWVz5K2zz8/DWXnwhLtrb+Z45rtD1Bk5XdzaNKDf0Y6/Ige13U/kouvqrUFaQSR5e7v/AG5S4H4HkuHFWYaeRr2bNZtmKJ4c6Fx2D9vBXPN9oVTK42Wi/T0AY9ha1xkG7D4EbN8FWpN9XI2WUQpca6qFKPl9CZ0d2nST2oqOfbGO8Iay0wcIBPTiH6heHbPmS+ethmRtLWgWHSb89zuAB8Fl/wAVpWp462T7Ncdm54GuyAEcBnPrEBxB+isjZKcHFmO7Coxcyq2K6N618fDM4ikMUrJG7cTHBw38wd1uMWq7EXZ2zPXa8U07m7GIcmOJfwjzWIVmh9mFjhuHSNBHsJW1do9Ovj+z19WnE2KCN0QaxvQDjC5RtRk0S4wq7Lqa5Lq3+RQsLrh1HMMtR4XFwte8B/cw8Lg0nns7dajqe9gtP7agu1IZL72CKGQMBldtuQ0E9BzPNfz4eQ5K6dp2SkuZDHQEnu4aUbgP7TxuT8tl2u5qLZHN4XVZk1xitJ73+BH57W+czMzy+5JXgJ9GCBxaAPaRzKi2vzFZgtB2QiZ1E27wPmuSrN9nsxT8DJO7eH8D/Vdsd9j7FeLXankbNZ9d2Nx/dPaWlp4iNvduq0+bbkzfbW8flhRUmvPZHzS/aRkaMrK2ad9tpO9F7njeRg89/vD2FWKtDX0drCk2lwO0zqJ3oRHYx1rW27S3yDh/95LIt9zy2+C0W13l/sRlneSJ8ZKJq8h8DHICCPgSFox7JN8rPE45hU1xV1a170bGi58fY+10K1nbbvomSbe8A/quhaj5sIiIAiIgKrn8Ldp5F2odNNa66WgXaLjsy8wf5ZAOjvgVQ9Sabp6goy6g0qxwe1xF3HubwyQyD1gW9Q4eI8eoWzKr6hwFqO8c/plzIcs1oE0DztFeYPuP8nfhf1HuUJwU1pmnFy7MWznrZgUJc2eMseWPDxs4ci079VtlnJ5WhrujhJLbhirVfjaX7F+7Wnf0zz6gfNVDVWAh1LSlz+lBJUyNaTe/j3N2khkHM+j5jr5HbcKh37eQy8zZc1envzgcLTMeTefRoHIfBZ4/YrTPeu3xWcZVrSSe9+GdOoa7cfqO/jjYbPJFK4h7ZA8uaTuCSD12I38d1cdN6cq4GlHqLVMbvWApY8N4pJ5D6oDfEnwHxK+6W0xjNIVoc3n6veZCwdqGMjbxSyv8Nm+f5DqVoOntP2pbrM9qZzZssWkQwNO8VBh+4weLtur+p8OSlCmO+ZmXL4rbGr6NFrp0bR+dO4K3YvjUOpmsdlHNIrVWnijoRn7rfN5+87x6DkpjUrePTmVb505h/wCBUkvK1Ay1Vmryb8ErHMdt5EbFaTwjEdRen2X6Nd5Q7f8Aj/8ACqNC0+ler242hz4JGyNDuhIO6vNkwYbT0Wktc1rlWCjIfsOXqwmSKRm523232Ox2I2XHWxfZ1MARrPr+MBn1asltMpT2j6bhnFMajF9K3fkmq/a/OGgWMRG4+cc5H1C88r2sTWqU1epi2wvkYW95JLxcO48gFzswPZztudYxH/uYx+i/MmO7MIBvJqnj2/BNxfRq7y39tkFdwdS5lF/n+pQGNc9zWMaXOcdgANyStF1BpO5W7OMdJJG77TTe6WWMcy1jzzHw5fmvXBZ/s9wk/e4WvksraHqyRU5JXD93cABWFvaXjmSNZncNlsRTm9GOzeq7RuPkdt9vilePpPm8nMzjfqWQdS6Re+vkxMEg7g7HwIWn0+1kw4iOKbHOlvMYGl/GAxxHj5/BdGa7Ocdm2nI6Uv1xHL6Xdh3HEf3SOnuVa/kx1L3nD3VXb8ff8vpuqlC2t+yejPK4dnwi7npr39CtZnLW81kJL1+Tjmk8hsGjwAHkp7SWKsOwOocoWOEDKL4Wu29Zx2J29wH5q14Lsqgrn7TqG42RjPSMUR4Wbf2nHnt8lIZHXei6lafCQmaak2MxTSUKzpIYQeWxcPH3bqddEt80jNm8XojBU0Lp0/ppe4xlXXV0rp9C6VkcObWvZ8uX6Lpx+D7O77W9xq70j4SyNjPyc0K6ZjAaYzWDp42LKV4oqY/YSRWWOI5bHfnz3XI0TSaO5HGcay2qS37L6/IyvQf++OJ/xx9CrD2uYCxUzLsxGwuq2g3jeByY8Dbn7wApKritF6Lvx5W/qSOeSAExQh7XOLvMNZuSVKydpGOkgcM9p3M08dOP2c9imXxyM8yBzHu5qcKHyOMjNk8XgsyN1PVJaZkmJtw0cjBZs1I7cMbt3wSdHhXa3rPSra/+w6TrunI6TRsDR8tyV7SYns3zbzJi9Rw03O5933waB/0vG4X1nZ1gyQ7+NlYx+x0f14lBVWw6I12cR4fktTsbTXjr/ggnaziPKLTGEbv4fZ91edcsmf2YQulqR1pB3L5IIm7Nj59APDquKBnZ3o8tszZKC9cZ6jRIJ5C7+yxvLddVrXrZ60rNT6Ty1PDWm7RWHQ95xN/4jW82HyVsK5crUn3PMyc7H9aEqYvUXvr5MfieY5WSN23Y4OG/sK2HUWXdqPsrnyDoO5cS3dm+49F4BI9igMRT7Mcrk4KVPKW32LD+GKGTvGbn8O5aPqpHtUmOCwmPwOLjbDQma7jaBuSGkEDc+07lVxrlXF77HoXZtOfkVKpe0n3fuMqPQrSNd6Ys2cHic1SidL3dKKOwxo3IAbydt8eaz6jUlv3IaldpfLM8MaB7Vsb+0bE4i9ZxNijkH1McWV5L0EPewteGjdrtuY26fBRohzppmjjOa8a2qUO638jHKVl1S3DZjax7onh4a8cTTt4EeSvsvabGavDBp6myxttxuILQfPbZTVhvZlqRzrEeSoQyv5kxz9w74tO30UdNpLQMPpyaqiazy+2RFSVNkOkWZ7OKYGTqV0XtFfPaDm3HZkVBpPQNqBWvWN3ITdm1LE3msbmc3LHXigjZwnYyAk8I6bNA3965KeS0ljrIr6IxE2osuPUewF0cZ83SO9Fo9ytel9KXW5U6j1XZjt5t7CyJkf8AM02H7sY8/N3/AOm6qEo9ZM8niGXj3JRohpLyW2tC2vWigZ6sTAwe4DZeiIrjywiIgCIiAIiICtaj0/YluMzmn5GVs1CzhPF/N22f1coHh5O6gqnQ3dIC+3NsqTO1C48P8At5yts+Pobcuf3vV25rVl59xEJjMImd6RsX8I4tvLdccU+5ZC2de+R62V7TOAsQWpM3n3Rz5yy3ZxbzZVj8Io/YPE+JVlRF0rCIiA+EAggjcHqCuKfDYqwSZ8bSkJ68ddh+oXciAiDpbTxO5wWM3/5SP/Re8GCw9c7wYqjGR+CswfQKQRAfGMaxvCxoaB4AbL8TwxWYXw2ImSxPGzmSNDmuHtBXoiApNzsywn2h1rCT3sHZdzL8dOY2k+1nT6LzGj9Ws9CHtAud3/xKMbnfPdXpEBRB2bMvva7U+ocvmWA79xLL3UJ97W/6q443G0sVUbUxtSGtXb0jiYGj8l1IgIq/prBZEk3sPQncerpK7SfnsomTs30bId3aepj90EfQq1ogILF6N03iZRNjsJRhlb0kEQLh7idyFOnmNiiICIv6XwGRJN7C4+dx6ufXaT89lGHs40aXbnT1Lf2NP+qtSICIxel8BiJBJjMPRrSDpJHA0O+fVS6IgIXVOmaGpcVJRttMTtw+GxENnwyD1XtPmFT7LdY1a7KGd0xR1TDCf2VyKdsT3Dzc1wPpeey0pEOpuL2jL69bVc3FFg9GYzTsko4TfmsMkfED1LWtHVXfSenaumcLHjarnSncyTzv9aaR3rPd7/oplFxJLsdlKUnuT2Q97Sun8g8vvYTHzvPVz6zST8dlzxaH0pC7ij07jAR4/Zmn9FYEXSJ41alanEIaleKCIdGRMDW/IL2REAREQBERAEREAREQBERAEREAREQBERAEREAREQBERAEREAREQBERAEREAREQBERAEREAREQBERAEREAREQBERAEREAREQBERAEREAREQBERAEREAREQBERAEREAREQBERAEREAREQBERAEREAREQBERAEREAREQBERAEREAREQBERAEREAREQBERAEREAREQBERAEREAREQBERAEREAREQBERAEREAREQBERAEREAREQBERAEREAREQBERAEREAREQBERAEREAREQBERAEREAREQBERAEREAREQBERAEREAREQH/2Q=="/>
          <p:cNvSpPr>
            <a:spLocks noChangeAspect="1" noChangeArrowheads="1"/>
          </p:cNvSpPr>
          <p:nvPr/>
        </p:nvSpPr>
        <p:spPr bwMode="auto">
          <a:xfrm>
            <a:off x="63500" y="-749300"/>
            <a:ext cx="2933700" cy="15525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3" name="Afbeelding 12" descr="bolletj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88224" y="4218"/>
            <a:ext cx="2555776" cy="1352570"/>
          </a:xfrm>
          <a:prstGeom prst="rect">
            <a:avLst/>
          </a:prstGeom>
        </p:spPr>
      </p:pic>
      <p:pic>
        <p:nvPicPr>
          <p:cNvPr id="14" name="Afbeelding 13" descr="kleentec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188640"/>
            <a:ext cx="864096" cy="8640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611560" y="1268760"/>
            <a:ext cx="8015528" cy="53245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Altijd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etiket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goed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lezen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o.a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. R(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isk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) en (S)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afety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zinnen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en let op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veiligheidsymbolen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Chemie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altijd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afgesloten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orginele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verpakking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opslaan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en 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transporteren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Chemie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NOOIT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mengen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Nooit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water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aan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chemie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toevoegen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altijd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chemie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aan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water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toevoegen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Altijd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voorgeschreven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dosering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aanhouden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Font typeface="Wingdings" pitchFamily="2" charset="2"/>
              <a:buChar char="v"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Altijd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voorgeschreven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PBM’s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gebruiken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bril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 hand-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schoenen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laarzen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spuitpak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>
              <a:buFont typeface="Wingdings" pitchFamily="2" charset="2"/>
              <a:buChar char="v"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Eigen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veiligheid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gaat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voor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alles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(LMRA)</a:t>
            </a:r>
          </a:p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683568" y="836712"/>
            <a:ext cx="33698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nl-NL" sz="2000" b="1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VEILIG WERKEN MET CHEMIE:</a:t>
            </a:r>
          </a:p>
        </p:txBody>
      </p:sp>
      <p:pic>
        <p:nvPicPr>
          <p:cNvPr id="4" name="Afbeelding 3" descr="kleente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16416" y="260648"/>
            <a:ext cx="576064" cy="576064"/>
          </a:xfrm>
          <a:prstGeom prst="rect">
            <a:avLst/>
          </a:prstGeom>
        </p:spPr>
      </p:pic>
      <p:pic>
        <p:nvPicPr>
          <p:cNvPr id="5" name="Afbeelding 4" descr="gevarensymboo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52320" y="4437112"/>
            <a:ext cx="1552575" cy="23050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467544" y="692696"/>
            <a:ext cx="1341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nl-NL" b="1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KLEENDESK:</a:t>
            </a:r>
          </a:p>
        </p:txBody>
      </p:sp>
      <p:pic>
        <p:nvPicPr>
          <p:cNvPr id="3" name="Afbeelding 2" descr="kleente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16416" y="260648"/>
            <a:ext cx="576064" cy="576064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611560" y="980728"/>
            <a:ext cx="81117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Online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monitoringsysteem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met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o.a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logboekfunctie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werkprogramma’s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</a:t>
            </a:r>
          </a:p>
          <a:p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veiligheidsinformatiebladen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instructiekaarten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 analyses etc.</a:t>
            </a:r>
          </a:p>
          <a:p>
            <a:pPr>
              <a:buFont typeface="Wingdings" pitchFamily="2" charset="2"/>
              <a:buChar char="v"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700808"/>
            <a:ext cx="6408712" cy="3868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3" y="3789040"/>
            <a:ext cx="224215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467544" y="692696"/>
            <a:ext cx="19558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nl-NL" b="1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INSTRUCTIEKAART</a:t>
            </a:r>
          </a:p>
        </p:txBody>
      </p:sp>
      <p:pic>
        <p:nvPicPr>
          <p:cNvPr id="3" name="Afbeelding 2" descr="kleentec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16416" y="260648"/>
            <a:ext cx="576064" cy="576064"/>
          </a:xfrm>
          <a:prstGeom prst="rect">
            <a:avLst/>
          </a:prstGeom>
        </p:spPr>
      </p:pic>
      <p:graphicFrame>
        <p:nvGraphicFramePr>
          <p:cNvPr id="49" name="Object 48"/>
          <p:cNvGraphicFramePr>
            <a:graphicFrameLocks noChangeAspect="1"/>
          </p:cNvGraphicFramePr>
          <p:nvPr/>
        </p:nvGraphicFramePr>
        <p:xfrm>
          <a:off x="3349614" y="0"/>
          <a:ext cx="4822786" cy="6597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9" name="Werkblad" r:id="rId5" imgW="10563034" imgH="14449377" progId="Excel.Sheet.12">
                  <p:embed/>
                </p:oleObj>
              </mc:Choice>
              <mc:Fallback>
                <p:oleObj name="Werkblad" r:id="rId5" imgW="10563034" imgH="14449377" progId="Excel.Sheet.12">
                  <p:embed/>
                  <p:pic>
                    <p:nvPicPr>
                      <p:cNvPr id="0" name="Picture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9614" y="0"/>
                        <a:ext cx="4822786" cy="659735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" name="Tekstvak 51"/>
          <p:cNvSpPr txBox="1"/>
          <p:nvPr/>
        </p:nvSpPr>
        <p:spPr>
          <a:xfrm>
            <a:off x="539552" y="1268760"/>
            <a:ext cx="269817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Per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lijn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onder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- </a:t>
            </a:r>
          </a:p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verdeeld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in machines </a:t>
            </a:r>
          </a:p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worden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instructiekaarten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gemaakt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met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daarop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alle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kritische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punten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4499992" y="548680"/>
            <a:ext cx="4320480" cy="5256584"/>
          </a:xfrm>
          <a:prstGeom prst="rect">
            <a:avLst/>
          </a:prstGeom>
          <a:solidFill>
            <a:srgbClr val="ADDDB3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hthoek 5"/>
          <p:cNvSpPr/>
          <p:nvPr/>
        </p:nvSpPr>
        <p:spPr>
          <a:xfrm>
            <a:off x="251520" y="548680"/>
            <a:ext cx="3960440" cy="525658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ekstvak 3"/>
          <p:cNvSpPr txBox="1"/>
          <p:nvPr/>
        </p:nvSpPr>
        <p:spPr>
          <a:xfrm>
            <a:off x="323528" y="764704"/>
            <a:ext cx="3918060" cy="5109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/>
              <a:t>NIET DOEN</a:t>
            </a:r>
          </a:p>
          <a:p>
            <a:endParaRPr lang="nl-NL" dirty="0" smtClean="0"/>
          </a:p>
          <a:p>
            <a:r>
              <a:rPr lang="nl-NL" sz="1600" dirty="0" smtClean="0"/>
              <a:t>Gebruik nooit defect materiaal</a:t>
            </a:r>
          </a:p>
          <a:p>
            <a:endParaRPr lang="nl-NL" sz="1600" dirty="0" smtClean="0"/>
          </a:p>
          <a:p>
            <a:r>
              <a:rPr lang="nl-NL" sz="1600" dirty="0" smtClean="0"/>
              <a:t>Repareer nooit zelf</a:t>
            </a:r>
          </a:p>
          <a:p>
            <a:endParaRPr lang="nl-NL" sz="1600" dirty="0" smtClean="0"/>
          </a:p>
          <a:p>
            <a:r>
              <a:rPr lang="nl-NL" sz="1600" dirty="0" smtClean="0"/>
              <a:t>Werk nooit alleen</a:t>
            </a:r>
          </a:p>
          <a:p>
            <a:endParaRPr lang="nl-NL" sz="1600" dirty="0" smtClean="0"/>
          </a:p>
          <a:p>
            <a:r>
              <a:rPr lang="nl-NL" sz="1600" dirty="0" smtClean="0"/>
              <a:t>Kom niet aan draaiende machines</a:t>
            </a:r>
          </a:p>
          <a:p>
            <a:endParaRPr lang="nl-NL" sz="1600" dirty="0" smtClean="0"/>
          </a:p>
          <a:p>
            <a:r>
              <a:rPr lang="nl-NL" sz="1600" dirty="0" smtClean="0"/>
              <a:t>Wat verrijdbaar is niet tillen</a:t>
            </a:r>
          </a:p>
          <a:p>
            <a:endParaRPr lang="nl-NL" sz="1600" dirty="0" smtClean="0"/>
          </a:p>
          <a:p>
            <a:r>
              <a:rPr lang="nl-NL" sz="1600" dirty="0" smtClean="0"/>
              <a:t>Klim niet op machines, balken etc. </a:t>
            </a:r>
          </a:p>
          <a:p>
            <a:r>
              <a:rPr lang="nl-NL" sz="1600" dirty="0" smtClean="0"/>
              <a:t>Gebruik altijd een trap/steiger</a:t>
            </a:r>
          </a:p>
          <a:p>
            <a:endParaRPr lang="nl-NL" sz="1600" dirty="0" smtClean="0"/>
          </a:p>
          <a:p>
            <a:r>
              <a:rPr lang="nl-NL" sz="1600" dirty="0" smtClean="0"/>
              <a:t>Spuit nooit op elektrische bedrading,</a:t>
            </a:r>
          </a:p>
          <a:p>
            <a:r>
              <a:rPr lang="nl-NL" sz="1600" dirty="0" err="1" smtClean="0"/>
              <a:t>electromotoren</a:t>
            </a:r>
            <a:r>
              <a:rPr lang="nl-NL" sz="1600" dirty="0" smtClean="0"/>
              <a:t> en stopcontacten</a:t>
            </a:r>
          </a:p>
          <a:p>
            <a:endParaRPr lang="nl-NL" sz="1600" dirty="0" smtClean="0"/>
          </a:p>
          <a:p>
            <a:r>
              <a:rPr lang="nl-NL" sz="1600" dirty="0" smtClean="0"/>
              <a:t>Spuit nooit in de richting van mensen</a:t>
            </a:r>
          </a:p>
          <a:p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4499992" y="836712"/>
            <a:ext cx="4398961" cy="4862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/>
              <a:t>WEL DOEN</a:t>
            </a:r>
          </a:p>
          <a:p>
            <a:endParaRPr lang="nl-NL" dirty="0" smtClean="0"/>
          </a:p>
          <a:p>
            <a:r>
              <a:rPr lang="nl-NL" sz="1600" dirty="0" smtClean="0"/>
              <a:t>Leer de veiligheidsregels</a:t>
            </a:r>
          </a:p>
          <a:p>
            <a:endParaRPr lang="nl-NL" sz="1600" dirty="0" smtClean="0"/>
          </a:p>
          <a:p>
            <a:r>
              <a:rPr lang="nl-NL" sz="1600" dirty="0" smtClean="0"/>
              <a:t>Chemicaliën altijd opbergen achter slot</a:t>
            </a:r>
          </a:p>
          <a:p>
            <a:endParaRPr lang="nl-NL" sz="1600" dirty="0" smtClean="0"/>
          </a:p>
          <a:p>
            <a:r>
              <a:rPr lang="nl-NL" sz="1600" dirty="0" smtClean="0"/>
              <a:t>Meld storingen en defecten altijd</a:t>
            </a:r>
          </a:p>
          <a:p>
            <a:endParaRPr lang="nl-NL" sz="1600" dirty="0" smtClean="0"/>
          </a:p>
          <a:p>
            <a:r>
              <a:rPr lang="nl-NL" sz="1600" dirty="0" smtClean="0"/>
              <a:t>Meld altijd gevaarlijke situaties</a:t>
            </a:r>
          </a:p>
          <a:p>
            <a:endParaRPr lang="nl-NL" sz="1600" dirty="0" smtClean="0"/>
          </a:p>
          <a:p>
            <a:r>
              <a:rPr lang="nl-NL" sz="1600" dirty="0" smtClean="0"/>
              <a:t>Wees voorzichtig met chemicaliën</a:t>
            </a:r>
          </a:p>
          <a:p>
            <a:endParaRPr lang="nl-NL" sz="1600" dirty="0" smtClean="0"/>
          </a:p>
          <a:p>
            <a:r>
              <a:rPr lang="nl-NL" sz="1600" dirty="0" smtClean="0"/>
              <a:t>Moet u tillen? Buk niet maar buig knieën</a:t>
            </a:r>
          </a:p>
          <a:p>
            <a:endParaRPr lang="nl-NL" sz="1600" dirty="0" smtClean="0"/>
          </a:p>
          <a:p>
            <a:r>
              <a:rPr lang="nl-NL" sz="1600" dirty="0" smtClean="0"/>
              <a:t>Gebruik altijd persoonlijke </a:t>
            </a:r>
            <a:r>
              <a:rPr lang="nl-NL" sz="1600" dirty="0" err="1" smtClean="0"/>
              <a:t>beschermings</a:t>
            </a:r>
            <a:r>
              <a:rPr lang="nl-NL" sz="1600" dirty="0" smtClean="0"/>
              <a:t>-</a:t>
            </a:r>
          </a:p>
          <a:p>
            <a:r>
              <a:rPr lang="nl-NL" sz="1600" dirty="0" smtClean="0"/>
              <a:t>middelen</a:t>
            </a:r>
          </a:p>
          <a:p>
            <a:endParaRPr lang="nl-NL" sz="1600" dirty="0" smtClean="0"/>
          </a:p>
          <a:p>
            <a:r>
              <a:rPr lang="nl-NL" sz="1600" dirty="0" smtClean="0"/>
              <a:t>Spuit nooit in de richting van mensen</a:t>
            </a:r>
          </a:p>
          <a:p>
            <a:endParaRPr lang="nl-NL" dirty="0"/>
          </a:p>
        </p:txBody>
      </p:sp>
      <p:pic>
        <p:nvPicPr>
          <p:cNvPr id="9" name="Afbeelding 8" descr="kleente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16416" y="260648"/>
            <a:ext cx="576064" cy="57606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kleente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16416" y="260648"/>
            <a:ext cx="576064" cy="576064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1475656" y="1484784"/>
            <a:ext cx="5881738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dirty="0" smtClean="0"/>
              <a:t>VRAGEN ?</a:t>
            </a:r>
          </a:p>
          <a:p>
            <a:endParaRPr lang="en-US" sz="5400" dirty="0" smtClean="0"/>
          </a:p>
          <a:p>
            <a:endParaRPr lang="en-US" sz="5400" dirty="0" smtClean="0"/>
          </a:p>
          <a:p>
            <a:endParaRPr lang="en-US" sz="5400" dirty="0" smtClean="0"/>
          </a:p>
          <a:p>
            <a:r>
              <a:rPr lang="en-US" sz="5400" dirty="0" smtClean="0"/>
              <a:t>www.kleentec.nl </a:t>
            </a:r>
            <a:endParaRPr lang="nl-NL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611560" y="1112982"/>
            <a:ext cx="7776864" cy="3801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nl-NL" b="1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WIE IS KLEENTEC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nl-NL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nl-NL" sz="7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nl-NL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Gespecialiseerd reinigingsbedrijf in de voedselverwerkende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r>
              <a:rPr lang="en-US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industrie</a:t>
            </a:r>
            <a:endParaRPr lang="nl-NL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endParaRPr lang="nl-NL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nl-NL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Landelijk werkend met kantoren in Rijssen en Helmond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endParaRPr lang="nl-NL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nl-NL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450 Fulltime medewerkers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endParaRPr lang="nl-NL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nl-NL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Uniek online </a:t>
            </a:r>
            <a:r>
              <a:rPr lang="nl-NL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monitoring</a:t>
            </a:r>
            <a:r>
              <a:rPr lang="nl-NL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d.m.v. </a:t>
            </a:r>
            <a:r>
              <a:rPr lang="nl-NL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Kleendesk</a:t>
            </a:r>
            <a:endParaRPr lang="nl-NL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endParaRPr lang="en-US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en-US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Alle</a:t>
            </a:r>
            <a:r>
              <a:rPr lang="en-US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reinigingsmethodieken</a:t>
            </a:r>
            <a:r>
              <a:rPr lang="en-US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in </a:t>
            </a:r>
            <a:r>
              <a:rPr lang="en-US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eigen</a:t>
            </a:r>
            <a:r>
              <a:rPr lang="en-US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beheer</a:t>
            </a:r>
            <a:r>
              <a:rPr lang="en-US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o.a</a:t>
            </a:r>
            <a:r>
              <a:rPr lang="en-US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 350 bar </a:t>
            </a:r>
            <a:r>
              <a:rPr lang="en-US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hogedruk</a:t>
            </a:r>
            <a:r>
              <a:rPr lang="en-US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,  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lang="en-US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droogijsreiniging</a:t>
            </a:r>
            <a:r>
              <a:rPr lang="en-US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en diverse </a:t>
            </a:r>
            <a:r>
              <a:rPr lang="en-US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straaltechnieken</a:t>
            </a:r>
            <a:r>
              <a:rPr lang="en-US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nl-NL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5" name="Afbeelding 4" descr="kleente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16416" y="260648"/>
            <a:ext cx="576064" cy="576064"/>
          </a:xfrm>
          <a:prstGeom prst="rect">
            <a:avLst/>
          </a:prstGeom>
        </p:spPr>
      </p:pic>
      <p:pic>
        <p:nvPicPr>
          <p:cNvPr id="6" name="Picture 3" descr="v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5877272"/>
            <a:ext cx="23622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Afbeelding 6" descr="http://t0.gstatic.com/images?q=tbn:ANd9GcQX23kdc-hbGmVyedSARkrPMrvqqAD1MJxeWpzlmqFtSw89JyQ&amp;t=1&amp;usg=__Wzra3AeMebA8OxzLLvV97KQzyqU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5661248"/>
            <a:ext cx="55245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Afbeelding 7" descr="http://t2.gstatic.com/images?q=tbn:ANd9GcRe1s5T4NuUnsN4u1hwrrVgvULqHCLnt0N5WlAtSZwDi5X-yiw&amp;t=1&amp;usg=__hGZV6Mgzvq8JqKVJm4L1P9Z5xKQ=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8304" y="5229200"/>
            <a:ext cx="13049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enkc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5157192"/>
            <a:ext cx="8382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Afbeelding 12" descr="prepain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99592" y="5157192"/>
            <a:ext cx="1187675" cy="770384"/>
          </a:xfrm>
          <a:prstGeom prst="rect">
            <a:avLst/>
          </a:prstGeom>
        </p:spPr>
      </p:pic>
      <p:pic>
        <p:nvPicPr>
          <p:cNvPr id="14" name="Afbeelding 13" descr="johma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475212" y="5013176"/>
            <a:ext cx="1008112" cy="100811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-1803759"/>
            <a:ext cx="8755753" cy="7417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0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nl-NL" sz="2000" b="1" dirty="0">
              <a:solidFill>
                <a:srgbClr val="00B05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0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nl-NL" sz="2000" b="1" dirty="0">
              <a:solidFill>
                <a:srgbClr val="00B05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0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nl-NL" sz="2000" b="1" dirty="0">
              <a:solidFill>
                <a:srgbClr val="00B05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0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nl-NL" sz="2000" b="1" dirty="0">
              <a:solidFill>
                <a:srgbClr val="00B05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0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WAAROM SCHOONMAKEN?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nl-NL" sz="20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nl-NL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Schone werkplek bevordert werkplezier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lang="nl-NL" sz="20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nl-NL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Schone machines zijn makkelijker te inspecteren/onderhouden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lang="nl-NL" sz="20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nl-NL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Weinig stof in de fabriek is gezonder om te werken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lang="nl-NL" sz="20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nl-NL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Hoe minder stof hoe kleiner de kans op stofexplosie (ATEX)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lang="nl-NL" sz="20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nl-NL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Verplichting vanuit HACCP/</a:t>
            </a:r>
            <a:r>
              <a:rPr lang="nl-NL" sz="2000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BRC-regelgeving</a:t>
            </a:r>
            <a:endParaRPr lang="nl-NL" sz="20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lang="en-US" sz="20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en-US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2000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Klanten</a:t>
            </a:r>
            <a:r>
              <a:rPr lang="en-US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2000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worden</a:t>
            </a:r>
            <a:r>
              <a:rPr lang="en-US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steeds </a:t>
            </a:r>
            <a:r>
              <a:rPr lang="en-US" sz="2000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veeleisender</a:t>
            </a:r>
            <a:r>
              <a:rPr lang="en-US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(</a:t>
            </a:r>
            <a:r>
              <a:rPr lang="en-US" sz="2000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o.a</a:t>
            </a:r>
            <a:r>
              <a:rPr lang="en-US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 Tesco)</a:t>
            </a:r>
            <a:endParaRPr lang="nl-NL" sz="20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nl-NL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nl-NL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  <p:pic>
        <p:nvPicPr>
          <p:cNvPr id="5" name="Afbeelding 4" descr="kleentec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16416" y="260648"/>
            <a:ext cx="576064" cy="576064"/>
          </a:xfrm>
          <a:prstGeom prst="rect">
            <a:avLst/>
          </a:prstGeom>
        </p:spPr>
      </p:pic>
      <p:pic>
        <p:nvPicPr>
          <p:cNvPr id="6" name="Afbeelding 5" descr="atex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64288" y="5085184"/>
            <a:ext cx="1524000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0" y="1124744"/>
            <a:ext cx="889248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nl-NL" sz="2000" b="1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BASISPRINCIPE SCHOONMAKEN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nl-NL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nl-NL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Wat droge/losse </a:t>
            </a:r>
            <a:r>
              <a:rPr lang="nl-NL" sz="2000" b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vervuiling is altijd </a:t>
            </a:r>
            <a:r>
              <a:rPr lang="nl-NL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droog reinigen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endParaRPr lang="nl-NL" sz="20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nl-NL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Niet blazen (stofverplaatsing) maar altijd stofzuigen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endParaRPr lang="nl-NL" sz="20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nl-NL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Altijd goed voorbereiden (veiligheid en afdekken/afplakken etc.)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endParaRPr lang="nl-NL" sz="20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nl-NL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Schoonmaken in 1</a:t>
            </a:r>
            <a:r>
              <a:rPr lang="nl-NL" sz="2000" b="1" baseline="30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e</a:t>
            </a:r>
            <a:r>
              <a:rPr lang="nl-NL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instantie met je ogen dan pas je handen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endParaRPr lang="nl-NL" sz="20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nl-NL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Toepassing cirkel van </a:t>
            </a:r>
            <a:r>
              <a:rPr lang="nl-NL" sz="2000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Sinner</a:t>
            </a:r>
            <a:endParaRPr lang="nl-NL" sz="20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endParaRPr lang="nl-NL" sz="20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endParaRPr lang="nl-NL" sz="20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nl-NL" sz="1000" b="1" dirty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Grafiek 6"/>
          <p:cNvGraphicFramePr/>
          <p:nvPr/>
        </p:nvGraphicFramePr>
        <p:xfrm>
          <a:off x="3048000" y="2794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" name="Afbeelding 9" descr="kleentec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16416" y="260648"/>
            <a:ext cx="576064" cy="576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0" y="1124744"/>
            <a:ext cx="889248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nl-NL" sz="2000" b="1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VUILSOORTEN EN TOEPASSING CHEMIE: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nl-NL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nl-NL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Organische vervuiling </a:t>
            </a:r>
            <a:r>
              <a:rPr lang="nl-NL" sz="2000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o.a</a:t>
            </a:r>
            <a:r>
              <a:rPr lang="nl-NL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vet/eiwitten/zetmeel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NL" sz="20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(alkalische reinigingsmiddelen)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20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nl-NL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Anorganische vervuiling o.a. roest, kalk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NL" sz="20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(zure reinigingsmiddelen</a:t>
            </a:r>
            <a:endParaRPr lang="nl-NL" sz="20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nl-NL" sz="1000" b="1" dirty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hthoek 9"/>
          <p:cNvSpPr/>
          <p:nvPr/>
        </p:nvSpPr>
        <p:spPr>
          <a:xfrm>
            <a:off x="899592" y="4005064"/>
            <a:ext cx="3240360" cy="14401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Rechthoek 10"/>
          <p:cNvSpPr/>
          <p:nvPr/>
        </p:nvSpPr>
        <p:spPr>
          <a:xfrm>
            <a:off x="4788024" y="4005064"/>
            <a:ext cx="3240360" cy="14401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Rechthoek 11"/>
          <p:cNvSpPr/>
          <p:nvPr/>
        </p:nvSpPr>
        <p:spPr>
          <a:xfrm>
            <a:off x="4148336" y="4005064"/>
            <a:ext cx="639688" cy="14401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Tekstvak 12"/>
          <p:cNvSpPr txBox="1"/>
          <p:nvPr/>
        </p:nvSpPr>
        <p:spPr>
          <a:xfrm>
            <a:off x="611560" y="3934797"/>
            <a:ext cx="13404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0</a:t>
            </a:r>
          </a:p>
          <a:p>
            <a:r>
              <a:rPr lang="nl-NL" dirty="0" smtClean="0"/>
              <a:t>Sterk zuur</a:t>
            </a:r>
            <a:endParaRPr lang="nl-NL" dirty="0"/>
          </a:p>
        </p:txBody>
      </p:sp>
      <p:sp>
        <p:nvSpPr>
          <p:cNvPr id="15" name="Tekstvak 14"/>
          <p:cNvSpPr txBox="1"/>
          <p:nvPr/>
        </p:nvSpPr>
        <p:spPr>
          <a:xfrm>
            <a:off x="6660232" y="3933056"/>
            <a:ext cx="17988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nl-NL" dirty="0" smtClean="0"/>
              <a:t>14</a:t>
            </a:r>
          </a:p>
          <a:p>
            <a:pPr algn="r"/>
            <a:r>
              <a:rPr lang="nl-NL" dirty="0" smtClean="0"/>
              <a:t>Sterk alkalisch</a:t>
            </a:r>
            <a:endParaRPr lang="nl-NL" dirty="0"/>
          </a:p>
        </p:txBody>
      </p:sp>
      <p:sp>
        <p:nvSpPr>
          <p:cNvPr id="16" name="Tekstvak 15"/>
          <p:cNvSpPr txBox="1"/>
          <p:nvPr/>
        </p:nvSpPr>
        <p:spPr>
          <a:xfrm>
            <a:off x="3923928" y="3933056"/>
            <a:ext cx="11304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dirty="0" smtClean="0"/>
              <a:t>7</a:t>
            </a:r>
          </a:p>
          <a:p>
            <a:pPr algn="ctr"/>
            <a:r>
              <a:rPr lang="nl-NL" dirty="0" smtClean="0"/>
              <a:t>Neutraal</a:t>
            </a:r>
            <a:endParaRPr lang="nl-NL" dirty="0"/>
          </a:p>
        </p:txBody>
      </p:sp>
      <p:pic>
        <p:nvPicPr>
          <p:cNvPr id="17" name="Afbeelding 16" descr="kleentec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16416" y="260648"/>
            <a:ext cx="576064" cy="576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47528"/>
            <a:ext cx="8892480" cy="6678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nl-NL" sz="2000" b="1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WERKWIJZE: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nl-NL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nl-NL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Alle schoonmaakmaterialen/machines voorbereiden (ook </a:t>
            </a:r>
            <a:r>
              <a:rPr lang="nl-NL" sz="2000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PBM’s</a:t>
            </a:r>
            <a:r>
              <a:rPr lang="nl-NL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endParaRPr lang="nl-NL" sz="20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nl-NL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Machines/onderdelen demonteren en eventueel spanningsvrij maken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NL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en afdekken/afplakken onderdelen.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endParaRPr lang="nl-NL" sz="20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nl-NL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Grove materialen producten handmatig verwijderen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endParaRPr lang="nl-NL" sz="20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nl-NL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DROOG: stofzuigen, handmatig borstelen/schuren en/of </a:t>
            </a:r>
            <a:r>
              <a:rPr lang="nl-NL" sz="2000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insproeien</a:t>
            </a:r>
            <a:r>
              <a:rPr lang="nl-NL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NL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met reinigingsoplossing, vochtig afnemen en nadrogen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endParaRPr lang="nl-NL" sz="20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nl-NL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NAT: Voorspoelen, schuimen, reinigen en eventueel (na)drogen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endParaRPr lang="nl-NL" sz="20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nl-NL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Visuele controle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endParaRPr lang="nl-NL" sz="20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nl-NL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Opruimen/schoonmaken werkmaterialen en formulieren in orde 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NL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invullen/controlelijsten afwerken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endParaRPr lang="nl-NL" sz="20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endParaRPr lang="nl-NL" sz="20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nl-NL" sz="1000" b="1" dirty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 descr="http://t1.gstatic.com/images?q=tbn:ANd9GcTvs_GxZo8oT640l6DhKNtu51DnTc6b88C6e54DbZzMutXDoz9O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7090101" y="5003620"/>
            <a:ext cx="2018403" cy="1511853"/>
          </a:xfrm>
          <a:prstGeom prst="rect">
            <a:avLst/>
          </a:prstGeom>
          <a:noFill/>
        </p:spPr>
      </p:pic>
      <p:pic>
        <p:nvPicPr>
          <p:cNvPr id="9" name="Afbeelding 8" descr="kleentec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16416" y="260648"/>
            <a:ext cx="576064" cy="576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467544" y="620108"/>
            <a:ext cx="7920880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nl-NL" sz="2000" b="1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WELKE MIDDELEN AANWEZIG:</a:t>
            </a:r>
            <a:endParaRPr kumimoji="0" lang="nl-NL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nl-NL" sz="10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nl-NL" sz="10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nl-NL" sz="10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nl-NL" sz="10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nl-NL" sz="10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nl-NL" sz="10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nl-NL" sz="10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nl-NL" sz="10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nl-NL" sz="10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nl-NL" sz="10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nl-NL" sz="10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nl-NL" sz="10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nl-NL" sz="10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nl-NL" sz="10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nl-NL" sz="10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nl-NL" sz="10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nl-NL" sz="1000" dirty="0" smtClean="0">
                <a:latin typeface="Calibri" pitchFamily="34" charset="0"/>
                <a:cs typeface="Times New Roman" pitchFamily="18" charset="0"/>
              </a:rPr>
              <a:t>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nl-NL" sz="8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nl-NL" sz="8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611560" y="1268760"/>
            <a:ext cx="7898509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Dit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is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sterk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afhankelijk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van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soort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materiaal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(RVS,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aluminium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etc.) en </a:t>
            </a:r>
          </a:p>
          <a:p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welke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soort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vervuiling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(vet,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eiwitten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kalk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?)</a:t>
            </a:r>
          </a:p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Er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wordt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gewerkt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met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onderstaande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producten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Aluclean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 Impact 105 (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septicquat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voor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handmatig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reinigen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Impact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Foamclean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voor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schuimreiniging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Easy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GrillClean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Hypoclean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voor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periodiek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reiniging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Impact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uniclean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voor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machinale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vloerreiniging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Afbeelding 10" descr="kleentec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16416" y="260648"/>
            <a:ext cx="576064" cy="576064"/>
          </a:xfrm>
          <a:prstGeom prst="rect">
            <a:avLst/>
          </a:prstGeom>
        </p:spPr>
      </p:pic>
      <p:pic>
        <p:nvPicPr>
          <p:cNvPr id="12" name="Afbeelding 11" descr="safefoa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24997" y="4403551"/>
            <a:ext cx="1895475" cy="2409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539552" y="404664"/>
            <a:ext cx="25571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nl-NL" b="1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KENMERKEN MIDDELEN:</a:t>
            </a:r>
          </a:p>
        </p:txBody>
      </p:sp>
      <p:graphicFrame>
        <p:nvGraphicFramePr>
          <p:cNvPr id="3" name="Tabel 2"/>
          <p:cNvGraphicFramePr>
            <a:graphicFrameLocks noGrp="1"/>
          </p:cNvGraphicFramePr>
          <p:nvPr/>
        </p:nvGraphicFramePr>
        <p:xfrm>
          <a:off x="395536" y="908720"/>
          <a:ext cx="8352928" cy="558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2304256"/>
                <a:gridCol w="3168352"/>
                <a:gridCol w="936104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Product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Toepassing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Eigenschap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Dos.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Safefoam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Alle onderdelen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Schuimreinigingsmiddel,</a:t>
                      </a:r>
                      <a:r>
                        <a:rPr lang="nl-NL" baseline="0" dirty="0" smtClean="0"/>
                        <a:t> licht alkalisch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3%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Aluclean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Alle onderdelen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Handmatige</a:t>
                      </a:r>
                      <a:r>
                        <a:rPr lang="nl-NL" baseline="0" dirty="0" smtClean="0"/>
                        <a:t> reiniging, sprayoplossing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1 - 3%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Easy </a:t>
                      </a:r>
                      <a:r>
                        <a:rPr lang="nl-NL" dirty="0" err="1" smtClean="0"/>
                        <a:t>GrillClean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</a:t>
                      </a:r>
                      <a:r>
                        <a:rPr lang="nl-NL" baseline="0" dirty="0" smtClean="0"/>
                        <a:t>terke </a:t>
                      </a:r>
                      <a:r>
                        <a:rPr lang="nl-NL" baseline="0" dirty="0" err="1" smtClean="0"/>
                        <a:t>verontreini</a:t>
                      </a:r>
                      <a:r>
                        <a:rPr lang="nl-NL" baseline="0" dirty="0" smtClean="0"/>
                        <a:t>- gingen (vloeren)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Sterk</a:t>
                      </a:r>
                      <a:r>
                        <a:rPr lang="nl-NL" baseline="0" dirty="0" smtClean="0"/>
                        <a:t> alkalisch, niet schuimend. Let op met aluminium etc.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5-10%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Impact 105</a:t>
                      </a:r>
                    </a:p>
                    <a:p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Septiquat</a:t>
                      </a:r>
                      <a:r>
                        <a:rPr lang="en-US" dirty="0" smtClean="0"/>
                        <a:t>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Alle onderdelen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Handmatig reiniging</a:t>
                      </a:r>
                      <a:r>
                        <a:rPr lang="nl-NL" baseline="0" dirty="0" smtClean="0"/>
                        <a:t> en </a:t>
                      </a:r>
                      <a:r>
                        <a:rPr lang="nl-NL" baseline="0" dirty="0" err="1" smtClean="0"/>
                        <a:t>desinfectiemiddel</a:t>
                      </a:r>
                      <a:r>
                        <a:rPr lang="nl-NL" baseline="0" dirty="0" smtClean="0"/>
                        <a:t>. Niet schuimend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1 - 3%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Impact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Uniclean</a:t>
                      </a:r>
                      <a:endParaRPr lang="nl-NL" dirty="0" smtClean="0"/>
                    </a:p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Vloeren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Alkalisch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niet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schuimend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reinigingsmiddel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– 5%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Impact </a:t>
                      </a:r>
                      <a:r>
                        <a:rPr lang="en-US" dirty="0" err="1" smtClean="0"/>
                        <a:t>Foamclean</a:t>
                      </a:r>
                      <a:endParaRPr lang="nl-NL" dirty="0" smtClean="0"/>
                    </a:p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Diverse</a:t>
                      </a:r>
                      <a:r>
                        <a:rPr lang="en-US" baseline="0" dirty="0" smtClean="0"/>
                        <a:t> machines en </a:t>
                      </a:r>
                      <a:r>
                        <a:rPr lang="en-US" baseline="0" dirty="0" err="1" smtClean="0"/>
                        <a:t>onderdelen</a:t>
                      </a:r>
                      <a:r>
                        <a:rPr lang="en-US" baseline="0" dirty="0" smtClean="0"/>
                        <a:t>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Sterk</a:t>
                      </a:r>
                      <a:r>
                        <a:rPr lang="nl-NL" baseline="0" dirty="0" smtClean="0"/>
                        <a:t> alkalisch, schuimend en chloorhoudend. Let op met aluminium etc.</a:t>
                      </a:r>
                      <a:endParaRPr lang="nl-NL" dirty="0" smtClean="0"/>
                    </a:p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3%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Afbeelding 3" descr="kleente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16416" y="260648"/>
            <a:ext cx="576064" cy="57606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539552" y="1086440"/>
          <a:ext cx="8352928" cy="357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2304256"/>
                <a:gridCol w="3168352"/>
                <a:gridCol w="936104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Product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Toepassing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Eigenschap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Dos.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Hypoclean</a:t>
                      </a:r>
                      <a:r>
                        <a:rPr lang="en-US" baseline="0" dirty="0" smtClean="0"/>
                        <a:t> VK38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Vloeren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Zeer sterk alkalisch reinigingspoeder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- - -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Hypoclean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Diverse</a:t>
                      </a:r>
                      <a:r>
                        <a:rPr lang="en-US" baseline="0" dirty="0" smtClean="0"/>
                        <a:t> machines en </a:t>
                      </a:r>
                      <a:r>
                        <a:rPr lang="en-US" baseline="0" dirty="0" err="1" smtClean="0"/>
                        <a:t>onderdelen</a:t>
                      </a:r>
                      <a:r>
                        <a:rPr lang="en-US" baseline="0" dirty="0" smtClean="0"/>
                        <a:t>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Sterk</a:t>
                      </a:r>
                      <a:r>
                        <a:rPr lang="nl-NL" baseline="0" dirty="0" smtClean="0"/>
                        <a:t> alkalisch, schuimend en chloorhoudend. Let op met aluminium etc.</a:t>
                      </a:r>
                      <a:endParaRPr lang="nl-N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3%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Handclean</a:t>
                      </a:r>
                      <a:r>
                        <a:rPr lang="nl-NL" baseline="0" dirty="0" smtClean="0"/>
                        <a:t> 727A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Persoonlijke</a:t>
                      </a:r>
                      <a:r>
                        <a:rPr lang="en-US" baseline="0" dirty="0" smtClean="0"/>
                        <a:t> hygiene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Bacteriostatische</a:t>
                      </a:r>
                      <a:r>
                        <a:rPr lang="nl-NL" baseline="0" dirty="0" smtClean="0"/>
                        <a:t> handzeep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- - -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Handalco</a:t>
                      </a:r>
                      <a:r>
                        <a:rPr lang="nl-NL" baseline="0" dirty="0" smtClean="0"/>
                        <a:t> 725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Persoonlijke</a:t>
                      </a:r>
                      <a:r>
                        <a:rPr lang="en-US" baseline="0" dirty="0" smtClean="0"/>
                        <a:t> hygiene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Desinfecterende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vloeistof</a:t>
                      </a:r>
                      <a:r>
                        <a:rPr lang="en-US" baseline="0" dirty="0" smtClean="0"/>
                        <a:t> op </a:t>
                      </a:r>
                      <a:r>
                        <a:rPr lang="en-US" baseline="0" dirty="0" err="1" smtClean="0"/>
                        <a:t>alcoholbasis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- - 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Afbeelding 4" descr="kleente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16416" y="260648"/>
            <a:ext cx="576064" cy="576064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613</TotalTime>
  <Words>701</Words>
  <Application>Microsoft Office PowerPoint</Application>
  <PresentationFormat>Diavoorstelling (4:3)</PresentationFormat>
  <Paragraphs>248</Paragraphs>
  <Slides>14</Slides>
  <Notes>6</Notes>
  <HiddenSlides>0</HiddenSlides>
  <MMClips>0</MMClips>
  <ScaleCrop>false</ScaleCrop>
  <HeadingPairs>
    <vt:vector size="6" baseType="variant"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6" baseType="lpstr">
      <vt:lpstr>Concours</vt:lpstr>
      <vt:lpstr>Werkblad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Thor</dc:creator>
  <cp:lastModifiedBy>Annet Risseeuw - Eendhuizen</cp:lastModifiedBy>
  <cp:revision>68</cp:revision>
  <dcterms:created xsi:type="dcterms:W3CDTF">2011-03-11T15:15:42Z</dcterms:created>
  <dcterms:modified xsi:type="dcterms:W3CDTF">2016-01-12T13:30:06Z</dcterms:modified>
</cp:coreProperties>
</file>