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ke van der Kammen" initials="MvdK" lastIdx="1" clrIdx="0">
    <p:extLst>
      <p:ext uri="{19B8F6BF-5375-455C-9EA6-DF929625EA0E}">
        <p15:presenceInfo xmlns:p15="http://schemas.microsoft.com/office/powerpoint/2012/main" userId="8a88deb0313906b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1-15T12:15:48.781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38006-A6A8-4DFA-B12D-54C520B04CE6}" type="datetimeFigureOut">
              <a:rPr lang="nl-NL" smtClean="0"/>
              <a:t>15-11-2015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ECA58-0AC2-4A93-B46F-2B497A1A4E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7781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http://www.1001docenten.nl/videos/martin-ringenaldus/duits-grammatica-28-hoofdzinnen-en-bijzinnen-in-het-duits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ECA58-0AC2-4A93-B46F-2B497A1A4E6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8450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79D-B9A5-450E-9A9C-097C0B9C18D4}" type="datetimeFigureOut">
              <a:rPr lang="nl-NL" smtClean="0"/>
              <a:t>15-11-2015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4EAAD-90E3-4AE5-B24E-F6C12D3C45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953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79D-B9A5-450E-9A9C-097C0B9C18D4}" type="datetimeFigureOut">
              <a:rPr lang="nl-NL" smtClean="0"/>
              <a:t>15-11-2015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4EAAD-90E3-4AE5-B24E-F6C12D3C45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2029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79D-B9A5-450E-9A9C-097C0B9C18D4}" type="datetimeFigureOut">
              <a:rPr lang="nl-NL" smtClean="0"/>
              <a:t>15-11-2015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4EAAD-90E3-4AE5-B24E-F6C12D3C45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6601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79D-B9A5-450E-9A9C-097C0B9C18D4}" type="datetimeFigureOut">
              <a:rPr lang="nl-NL" smtClean="0"/>
              <a:t>15-11-2015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4EAAD-90E3-4AE5-B24E-F6C12D3C45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44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79D-B9A5-450E-9A9C-097C0B9C18D4}" type="datetimeFigureOut">
              <a:rPr lang="nl-NL" smtClean="0"/>
              <a:t>15-11-2015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4EAAD-90E3-4AE5-B24E-F6C12D3C45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023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79D-B9A5-450E-9A9C-097C0B9C18D4}" type="datetimeFigureOut">
              <a:rPr lang="nl-NL" smtClean="0"/>
              <a:t>15-11-2015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4EAAD-90E3-4AE5-B24E-F6C12D3C45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6133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79D-B9A5-450E-9A9C-097C0B9C18D4}" type="datetimeFigureOut">
              <a:rPr lang="nl-NL" smtClean="0"/>
              <a:t>15-11-2015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4EAAD-90E3-4AE5-B24E-F6C12D3C45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3236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79D-B9A5-450E-9A9C-097C0B9C18D4}" type="datetimeFigureOut">
              <a:rPr lang="nl-NL" smtClean="0"/>
              <a:t>15-11-2015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4EAAD-90E3-4AE5-B24E-F6C12D3C45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37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79D-B9A5-450E-9A9C-097C0B9C18D4}" type="datetimeFigureOut">
              <a:rPr lang="nl-NL" smtClean="0"/>
              <a:t>15-11-2015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4EAAD-90E3-4AE5-B24E-F6C12D3C45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634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79D-B9A5-450E-9A9C-097C0B9C18D4}" type="datetimeFigureOut">
              <a:rPr lang="nl-NL" smtClean="0"/>
              <a:t>15-11-2015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4EAAD-90E3-4AE5-B24E-F6C12D3C45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1169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79D-B9A5-450E-9A9C-097C0B9C18D4}" type="datetimeFigureOut">
              <a:rPr lang="nl-NL" smtClean="0"/>
              <a:t>15-11-2015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4EAAD-90E3-4AE5-B24E-F6C12D3C45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6339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AD79D-B9A5-450E-9A9C-097C0B9C18D4}" type="datetimeFigureOut">
              <a:rPr lang="nl-NL" smtClean="0"/>
              <a:t>15-11-2015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4EAAD-90E3-4AE5-B24E-F6C12D3C45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8316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deutsche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Satzbau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Welche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Reihenfolge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, in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Beziehung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auf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Verben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muss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man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beachten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wenn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man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einen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deutschen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Satz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schreibt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535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Enkelvoudig werkwoord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Zinnen met een enkelvoudig werkwoord verschillen niet van de Nederlandse opbouw: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Ik ken hem niet </a:t>
            </a:r>
            <a:r>
              <a:rPr lang="nl-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kenne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ihn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nicht</a:t>
            </a: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Ook als je de zin vragend maakt, blijft de woordvolgorde hetzelfde:</a:t>
            </a: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Ken ik hem niet? →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Kenne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ihn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nicht? </a:t>
            </a: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07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Samengesteld werkwoord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Ook zinnen met een samengesteld werkwoord kennen dezelfde opbouw als een Nederlandse zin:</a:t>
            </a:r>
          </a:p>
          <a:p>
            <a:pPr marL="0" indent="0">
              <a:buNone/>
            </a:pP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Ik ga graag uit →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gehe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gern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Maar ook:</a:t>
            </a: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Ik heb hem vanmorgen nog gezien →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habe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ihn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heute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morgen noch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gesehen</a:t>
            </a: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Het eerste deel van het werkwoord is dus de persoonsvorm en staat vooraan. Het tweede gedeelte komt dus helemaal achteraan te staan!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524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Werkwoordgroep (1)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Deze zinsvorm verschilt wel van het Nederlands. Je gebruikt deze opbouw als er in 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éen zin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sprake is van 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meerdere infinitieven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(= hele werkwoord)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Bijvoorbeeld: 	Ik heb hem niet 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kunnen helpen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		Wij hebben jullie 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mogen zien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Let op: als de persoonsvorm hetzelfde is als de infinitief-vorm, telt deze </a:t>
            </a:r>
            <a:r>
              <a:rPr lang="nl-N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 mee als ‘</a:t>
            </a:r>
            <a:r>
              <a:rPr lang="nl-NL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infintief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 maar als ‘persoonsvorm’!</a:t>
            </a:r>
          </a:p>
          <a:p>
            <a:pPr marL="0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		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919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Werkwoordgroep (2)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regel voor deze werkwoordgroep is het volgende: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‘Alle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Modalverben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en de werkwoorden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sehen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hören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, lassen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helfen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komen bij zo’n groep helemaal 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achteraan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te staan! Dit is bij het Nederlands precies omgekeerd:</a:t>
            </a:r>
          </a:p>
          <a:p>
            <a:pPr marL="0" indent="0">
              <a:buNone/>
            </a:pP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Ik heb hem niet kunnen helpen </a:t>
            </a:r>
            <a:r>
              <a:rPr lang="nl-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habe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ihm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nicht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helfen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können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(modaal werkwoord dus 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altijd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acheraan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!)</a:t>
            </a: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Ik heb je niet zien komen </a:t>
            </a:r>
            <a:r>
              <a:rPr lang="nl-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habe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dich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nicht 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kommen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sehen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402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Bijzinnen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2423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Voor bijzinnen gelden twee regels: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arenR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persoonsvorm komt zover mogelijk achteraan te staan:</a:t>
            </a:r>
            <a:b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Ik weet, dat ze niet kan komen </a:t>
            </a:r>
            <a:r>
              <a:rPr lang="nl-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weiß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dass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nicht 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kommen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kann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14350" indent="-514350">
              <a:buAutoNum type="arabicParenR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Bij twee infinitieven achter elkaar, komt het hulpwerkwoord (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Modalverb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) achter de andere infinitief:</a:t>
            </a:r>
            <a:b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Ik hoorde, dat hij niet kan komen </a:t>
            </a:r>
            <a:r>
              <a:rPr lang="nl-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höre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dass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 er nicht 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kommen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kann</a:t>
            </a: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172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Nog wat weetjes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Op de uitzondering met een werkwoordgroep na, is de zinsopbouw in het Duits 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exact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hetzelfde als in het Nederlands! Dus: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OW – PV – MV – LV (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Meine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Mutter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gibt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mir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das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Buch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14350" indent="-514350">
              <a:buAutoNum type="arabicParenR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Net als in het Nederlands gaat tijd voor plaats: Ik loop al uren in de stad (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laufe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schon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Stunde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 in der Stadt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14350" indent="-514350">
              <a:buAutoNum type="arabicParenR"/>
            </a:pP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Houdt bij twijfel dus altijd de Nederlandse zinsopbouw aan, maar denk wel aan de uitzondering met een werkwoordgroep!</a:t>
            </a:r>
          </a:p>
        </p:txBody>
      </p:sp>
    </p:spTree>
    <p:extLst>
      <p:ext uri="{BB962C8B-B14F-4D97-AF65-F5344CB8AC3E}">
        <p14:creationId xmlns:p14="http://schemas.microsoft.com/office/powerpoint/2010/main" val="44013294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292</Words>
  <Application>Microsoft Office PowerPoint</Application>
  <PresentationFormat>Breedbeeld</PresentationFormat>
  <Paragraphs>45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Kantoorthema</vt:lpstr>
      <vt:lpstr>Die deutsche Satzbau</vt:lpstr>
      <vt:lpstr>Enkelvoudig werkwoord</vt:lpstr>
      <vt:lpstr>Samengesteld werkwoord</vt:lpstr>
      <vt:lpstr>Werkwoordgroep (1)</vt:lpstr>
      <vt:lpstr>Werkwoordgroep (2)</vt:lpstr>
      <vt:lpstr>Bijzinnen</vt:lpstr>
      <vt:lpstr>PowerPoint-presentatie</vt:lpstr>
      <vt:lpstr>Nog wat weetjes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deutsche Satzbau</dc:title>
  <dc:creator>Marieke van der Kammen</dc:creator>
  <cp:lastModifiedBy>Marieke van der Kammen</cp:lastModifiedBy>
  <cp:revision>27</cp:revision>
  <dcterms:created xsi:type="dcterms:W3CDTF">2015-11-15T10:46:59Z</dcterms:created>
  <dcterms:modified xsi:type="dcterms:W3CDTF">2015-11-15T11:39:10Z</dcterms:modified>
</cp:coreProperties>
</file>