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93296810-A885-4BE3-A3E7-6D5BEEA58F35}" styleName="Stijl, gemiddeld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Stijl, gemiddeld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6D9F66E-5EB9-4882-86FB-DCBF35E3C3E4}" styleName="Stijl, gemiddeld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9" name="Rectangle 8"/>
          <p:cNvSpPr/>
          <p:nvPr/>
        </p:nvSpPr>
        <p:spPr>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0322" y="2733709"/>
            <a:ext cx="8144134" cy="1373070"/>
          </a:xfrm>
        </p:spPr>
        <p:txBody>
          <a:bodyPr anchor="b">
            <a:noAutofit/>
          </a:bodyPr>
          <a:lstStyle>
            <a:lvl1pPr algn="r">
              <a:defRPr sz="5400"/>
            </a:lvl1pPr>
          </a:lstStyle>
          <a:p>
            <a:r>
              <a:rPr lang="nl-NL" smtClean="0"/>
              <a:t>Klik om de stijl te bewerken</a:t>
            </a:r>
            <a:endParaRPr lang="en-US" dirty="0"/>
          </a:p>
        </p:txBody>
      </p:sp>
      <p:sp>
        <p:nvSpPr>
          <p:cNvPr id="3" name="Subtitle 2"/>
          <p:cNvSpPr>
            <a:spLocks noGrp="1"/>
          </p:cNvSpPr>
          <p:nvPr>
            <p:ph type="subTitle" idx="1"/>
          </p:nvPr>
        </p:nvSpPr>
        <p:spPr>
          <a:xfrm>
            <a:off x="680322" y="4394039"/>
            <a:ext cx="8144134"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260778AA-5E7A-4381-AB6E-53C546652A8A}" type="datetimeFigureOut">
              <a:rPr lang="nl-NL" smtClean="0"/>
              <a:t>25-7-2016</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a:xfrm>
            <a:off x="9255346" y="2750337"/>
            <a:ext cx="1171888" cy="1356442"/>
          </a:xfrm>
        </p:spPr>
        <p:txBody>
          <a:bodyPr/>
          <a:lstStyle/>
          <a:p>
            <a:fld id="{1B0AF9E4-8FFB-44A2-A1E8-BFEFCE4450C6}" type="slidenum">
              <a:rPr lang="nl-NL" smtClean="0"/>
              <a:t>‹nr.›</a:t>
            </a:fld>
            <a:endParaRPr lang="nl-NL"/>
          </a:p>
        </p:txBody>
      </p:sp>
    </p:spTree>
    <p:extLst>
      <p:ext uri="{BB962C8B-B14F-4D97-AF65-F5344CB8AC3E}">
        <p14:creationId xmlns:p14="http://schemas.microsoft.com/office/powerpoint/2010/main" val="41657013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16"/>
            <a:ext cx="9613859" cy="453051"/>
          </a:xfrm>
        </p:spPr>
        <p:txBody>
          <a:bodyPr anchor="b">
            <a:normAutofit/>
          </a:bodyPr>
          <a:lstStyle>
            <a:lvl1pPr>
              <a:defRPr sz="240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80322" y="609597"/>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80319" y="5169583"/>
            <a:ext cx="9613862"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260778AA-5E7A-4381-AB6E-53C546652A8A}" type="datetimeFigureOut">
              <a:rPr lang="nl-NL" smtClean="0"/>
              <a:t>25-7-2016</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a:xfrm>
            <a:off x="10729455" y="4711309"/>
            <a:ext cx="1154151" cy="1090789"/>
          </a:xfrm>
        </p:spPr>
        <p:txBody>
          <a:bodyPr/>
          <a:lstStyle/>
          <a:p>
            <a:fld id="{1B0AF9E4-8FFB-44A2-A1E8-BFEFCE4450C6}" type="slidenum">
              <a:rPr lang="nl-NL" smtClean="0"/>
              <a:t>‹nr.›</a:t>
            </a:fld>
            <a:endParaRPr lang="nl-NL"/>
          </a:p>
        </p:txBody>
      </p:sp>
    </p:spTree>
    <p:extLst>
      <p:ext uri="{BB962C8B-B14F-4D97-AF65-F5344CB8AC3E}">
        <p14:creationId xmlns:p14="http://schemas.microsoft.com/office/powerpoint/2010/main" val="10942551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nl-NL" smtClean="0"/>
              <a:t>Klik om de stijl te bewerken</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260778AA-5E7A-4381-AB6E-53C546652A8A}" type="datetimeFigureOut">
              <a:rPr lang="nl-NL" smtClean="0"/>
              <a:t>25-7-2016</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a:xfrm>
            <a:off x="10729455" y="4711615"/>
            <a:ext cx="1154151" cy="1090789"/>
          </a:xfrm>
        </p:spPr>
        <p:txBody>
          <a:bodyPr/>
          <a:lstStyle/>
          <a:p>
            <a:fld id="{1B0AF9E4-8FFB-44A2-A1E8-BFEFCE4450C6}" type="slidenum">
              <a:rPr lang="nl-NL" smtClean="0"/>
              <a:t>‹nr.›</a:t>
            </a:fld>
            <a:endParaRPr lang="nl-NL"/>
          </a:p>
        </p:txBody>
      </p:sp>
    </p:spTree>
    <p:extLst>
      <p:ext uri="{BB962C8B-B14F-4D97-AF65-F5344CB8AC3E}">
        <p14:creationId xmlns:p14="http://schemas.microsoft.com/office/powerpoint/2010/main" val="6817756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3" name="Picture 12"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4" name="Rectangle 13"/>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nl-NL" smtClean="0"/>
              <a:t>Klik om de stijl te bewerken</a:t>
            </a:r>
            <a:endParaRPr lang="en-US" dirty="0"/>
          </a:p>
        </p:txBody>
      </p:sp>
      <p:sp>
        <p:nvSpPr>
          <p:cNvPr id="12" name="Text Placeholder 3"/>
          <p:cNvSpPr>
            <a:spLocks noGrp="1"/>
          </p:cNvSpPr>
          <p:nvPr>
            <p:ph type="body" sz="half" idx="13"/>
          </p:nvPr>
        </p:nvSpPr>
        <p:spPr>
          <a:xfrm>
            <a:off x="1402288"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4" name="Text Placeholder 3"/>
          <p:cNvSpPr>
            <a:spLocks noGrp="1"/>
          </p:cNvSpPr>
          <p:nvPr>
            <p:ph type="body" sz="half" idx="2"/>
          </p:nvPr>
        </p:nvSpPr>
        <p:spPr>
          <a:xfrm>
            <a:off x="680322" y="4711615"/>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260778AA-5E7A-4381-AB6E-53C546652A8A}" type="datetimeFigureOut">
              <a:rPr lang="nl-NL" smtClean="0"/>
              <a:t>25-7-2016</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a:xfrm>
            <a:off x="10729455" y="4709925"/>
            <a:ext cx="1154151" cy="1090789"/>
          </a:xfrm>
        </p:spPr>
        <p:txBody>
          <a:bodyPr/>
          <a:lstStyle/>
          <a:p>
            <a:fld id="{1B0AF9E4-8FFB-44A2-A1E8-BFEFCE4450C6}" type="slidenum">
              <a:rPr lang="nl-NL" smtClean="0"/>
              <a:t>‹nr.›</a:t>
            </a:fld>
            <a:endParaRPr lang="nl-NL"/>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extLst>
      <p:ext uri="{BB962C8B-B14F-4D97-AF65-F5344CB8AC3E}">
        <p14:creationId xmlns:p14="http://schemas.microsoft.com/office/powerpoint/2010/main" val="31078744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0" name="Picture 9"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1" name="Rectangle 10"/>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4711615"/>
            <a:ext cx="9613862" cy="588535"/>
          </a:xfrm>
        </p:spPr>
        <p:txBody>
          <a:bodyPr anchor="b"/>
          <a:lstStyle>
            <a:lvl1pPr>
              <a:defRPr sz="3200"/>
            </a:lvl1pPr>
          </a:lstStyle>
          <a:p>
            <a:r>
              <a:rPr lang="nl-NL" smtClean="0"/>
              <a:t>Klik om de stijl te bewerken</a:t>
            </a:r>
            <a:endParaRPr lang="en-US" dirty="0"/>
          </a:p>
        </p:txBody>
      </p:sp>
      <p:sp>
        <p:nvSpPr>
          <p:cNvPr id="4" name="Text Placeholder 3"/>
          <p:cNvSpPr>
            <a:spLocks noGrp="1"/>
          </p:cNvSpPr>
          <p:nvPr>
            <p:ph type="body" sz="half" idx="2"/>
          </p:nvPr>
        </p:nvSpPr>
        <p:spPr>
          <a:xfrm>
            <a:off x="680320" y="5300149"/>
            <a:ext cx="9613862"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260778AA-5E7A-4381-AB6E-53C546652A8A}" type="datetimeFigureOut">
              <a:rPr lang="nl-NL" smtClean="0"/>
              <a:t>25-7-2016</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a:xfrm>
            <a:off x="10729455" y="4709925"/>
            <a:ext cx="1154151" cy="1090789"/>
          </a:xfrm>
        </p:spPr>
        <p:txBody>
          <a:bodyPr/>
          <a:lstStyle/>
          <a:p>
            <a:fld id="{1B0AF9E4-8FFB-44A2-A1E8-BFEFCE4450C6}" type="slidenum">
              <a:rPr lang="nl-NL" smtClean="0"/>
              <a:t>‹nr.›</a:t>
            </a:fld>
            <a:endParaRPr lang="nl-NL"/>
          </a:p>
        </p:txBody>
      </p:sp>
    </p:spTree>
    <p:extLst>
      <p:ext uri="{BB962C8B-B14F-4D97-AF65-F5344CB8AC3E}">
        <p14:creationId xmlns:p14="http://schemas.microsoft.com/office/powerpoint/2010/main" val="19284555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kolommen">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4" name="Picture 13"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6" name="Rectangle 15"/>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2" y="753228"/>
            <a:ext cx="9624960" cy="1080938"/>
          </a:xfrm>
        </p:spPr>
        <p:txBody>
          <a:bodyPr/>
          <a:lstStyle/>
          <a:p>
            <a:r>
              <a:rPr lang="nl-NL" smtClean="0"/>
              <a:t>Klik om de stijl te bewerken</a:t>
            </a:r>
            <a:endParaRPr lang="en-US" dirty="0"/>
          </a:p>
        </p:txBody>
      </p:sp>
      <p:sp>
        <p:nvSpPr>
          <p:cNvPr id="7" name="Text Placeholder 2"/>
          <p:cNvSpPr>
            <a:spLocks noGrp="1"/>
          </p:cNvSpPr>
          <p:nvPr>
            <p:ph type="body" idx="1"/>
          </p:nvPr>
        </p:nvSpPr>
        <p:spPr>
          <a:xfrm>
            <a:off x="660946" y="2336873"/>
            <a:ext cx="3070034"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8" name="Text Placeholder 3"/>
          <p:cNvSpPr>
            <a:spLocks noGrp="1"/>
          </p:cNvSpPr>
          <p:nvPr>
            <p:ph type="body" sz="half" idx="15"/>
          </p:nvPr>
        </p:nvSpPr>
        <p:spPr>
          <a:xfrm>
            <a:off x="680322" y="3022673"/>
            <a:ext cx="3049702"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10" name="Text Placeholder 3"/>
          <p:cNvSpPr>
            <a:spLocks noGrp="1"/>
          </p:cNvSpPr>
          <p:nvPr>
            <p:ph type="body" sz="half" idx="16"/>
          </p:nvPr>
        </p:nvSpPr>
        <p:spPr>
          <a:xfrm>
            <a:off x="3945470" y="3022673"/>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11" name="Text Placeholder 4"/>
          <p:cNvSpPr>
            <a:spLocks noGrp="1"/>
          </p:cNvSpPr>
          <p:nvPr>
            <p:ph type="body" sz="quarter" idx="13"/>
          </p:nvPr>
        </p:nvSpPr>
        <p:spPr>
          <a:xfrm>
            <a:off x="7224156"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12" name="Text Placeholder 3"/>
          <p:cNvSpPr>
            <a:spLocks noGrp="1"/>
          </p:cNvSpPr>
          <p:nvPr>
            <p:ph type="body" sz="half" idx="17"/>
          </p:nvPr>
        </p:nvSpPr>
        <p:spPr>
          <a:xfrm>
            <a:off x="7224156" y="3022673"/>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3" name="Date Placeholder 2"/>
          <p:cNvSpPr>
            <a:spLocks noGrp="1"/>
          </p:cNvSpPr>
          <p:nvPr>
            <p:ph type="dt" sz="half" idx="10"/>
          </p:nvPr>
        </p:nvSpPr>
        <p:spPr/>
        <p:txBody>
          <a:bodyPr/>
          <a:lstStyle/>
          <a:p>
            <a:fld id="{260778AA-5E7A-4381-AB6E-53C546652A8A}" type="datetimeFigureOut">
              <a:rPr lang="nl-NL" smtClean="0"/>
              <a:t>25-7-2016</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1B0AF9E4-8FFB-44A2-A1E8-BFEFCE4450C6}" type="slidenum">
              <a:rPr lang="nl-NL" smtClean="0"/>
              <a:t>‹nr.›</a:t>
            </a:fld>
            <a:endParaRPr lang="nl-NL"/>
          </a:p>
        </p:txBody>
      </p:sp>
    </p:spTree>
    <p:extLst>
      <p:ext uri="{BB962C8B-B14F-4D97-AF65-F5344CB8AC3E}">
        <p14:creationId xmlns:p14="http://schemas.microsoft.com/office/powerpoint/2010/main" val="127811124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Afbeelding-kolom">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nl-NL" smtClean="0"/>
              <a:t>Klik om de stijl te bewerken</a:t>
            </a:r>
            <a:endParaRPr lang="en-US" dirty="0"/>
          </a:p>
        </p:txBody>
      </p:sp>
      <p:sp>
        <p:nvSpPr>
          <p:cNvPr id="19" name="Text Placeholder 2"/>
          <p:cNvSpPr>
            <a:spLocks noGrp="1"/>
          </p:cNvSpPr>
          <p:nvPr>
            <p:ph type="body" idx="1"/>
          </p:nvPr>
        </p:nvSpPr>
        <p:spPr>
          <a:xfrm>
            <a:off x="680318"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20" name="Picture Placeholder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21" name="Text Placeholder 3"/>
          <p:cNvSpPr>
            <a:spLocks noGrp="1"/>
          </p:cNvSpPr>
          <p:nvPr>
            <p:ph type="body" sz="half" idx="18"/>
          </p:nvPr>
        </p:nvSpPr>
        <p:spPr>
          <a:xfrm>
            <a:off x="680318"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23" name="Picture Placeholder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24" name="Text Placeholder 3"/>
          <p:cNvSpPr>
            <a:spLocks noGrp="1"/>
          </p:cNvSpPr>
          <p:nvPr>
            <p:ph type="body" sz="half" idx="19"/>
          </p:nvPr>
        </p:nvSpPr>
        <p:spPr>
          <a:xfrm>
            <a:off x="3944117"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25" name="Text Placeholder 4"/>
          <p:cNvSpPr>
            <a:spLocks noGrp="1"/>
          </p:cNvSpPr>
          <p:nvPr>
            <p:ph type="body" sz="quarter" idx="13"/>
          </p:nvPr>
        </p:nvSpPr>
        <p:spPr>
          <a:xfrm>
            <a:off x="7230678"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26" name="Picture Placeholder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3" name="Date Placeholder 2"/>
          <p:cNvSpPr>
            <a:spLocks noGrp="1"/>
          </p:cNvSpPr>
          <p:nvPr>
            <p:ph type="dt" sz="half" idx="10"/>
          </p:nvPr>
        </p:nvSpPr>
        <p:spPr/>
        <p:txBody>
          <a:bodyPr/>
          <a:lstStyle/>
          <a:p>
            <a:fld id="{260778AA-5E7A-4381-AB6E-53C546652A8A}" type="datetimeFigureOut">
              <a:rPr lang="nl-NL" smtClean="0"/>
              <a:t>25-7-2016</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1B0AF9E4-8FFB-44A2-A1E8-BFEFCE4450C6}" type="slidenum">
              <a:rPr lang="nl-NL" smtClean="0"/>
              <a:t>‹nr.›</a:t>
            </a:fld>
            <a:endParaRPr lang="nl-NL"/>
          </a:p>
        </p:txBody>
      </p:sp>
    </p:spTree>
    <p:extLst>
      <p:ext uri="{BB962C8B-B14F-4D97-AF65-F5344CB8AC3E}">
        <p14:creationId xmlns:p14="http://schemas.microsoft.com/office/powerpoint/2010/main" val="344537287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8" name="Picture 7"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9" name="Rectangle 8"/>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260778AA-5E7A-4381-AB6E-53C546652A8A}" type="datetimeFigureOut">
              <a:rPr lang="nl-NL" smtClean="0"/>
              <a:t>25-7-2016</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1B0AF9E4-8FFB-44A2-A1E8-BFEFCE4450C6}" type="slidenum">
              <a:rPr lang="nl-NL" smtClean="0"/>
              <a:t>‹nr.›</a:t>
            </a:fld>
            <a:endParaRPr lang="nl-NL"/>
          </a:p>
        </p:txBody>
      </p:sp>
    </p:spTree>
    <p:extLst>
      <p:ext uri="{BB962C8B-B14F-4D97-AF65-F5344CB8AC3E}">
        <p14:creationId xmlns:p14="http://schemas.microsoft.com/office/powerpoint/2010/main" val="148091630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7" name="Rectangle 6"/>
          <p:cNvSpPr/>
          <p:nvPr/>
        </p:nvSpPr>
        <p:spPr>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02" y="5372403"/>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1" y="609597"/>
            <a:ext cx="1073802" cy="4353760"/>
          </a:xfrm>
        </p:spPr>
        <p:txBody>
          <a:bodyPr vert="eaVert"/>
          <a:lstStyle/>
          <a:p>
            <a:r>
              <a:rPr lang="nl-NL" smtClean="0"/>
              <a:t>Klik om de stijl te bewerken</a:t>
            </a:r>
            <a:endParaRPr lang="en-US" dirty="0"/>
          </a:p>
        </p:txBody>
      </p:sp>
      <p:sp>
        <p:nvSpPr>
          <p:cNvPr id="3" name="Vertical Text Placeholder 2"/>
          <p:cNvSpPr>
            <a:spLocks noGrp="1"/>
          </p:cNvSpPr>
          <p:nvPr>
            <p:ph type="body" orient="vert" idx="1"/>
          </p:nvPr>
        </p:nvSpPr>
        <p:spPr>
          <a:xfrm>
            <a:off x="680322" y="609597"/>
            <a:ext cx="8870004" cy="5326589"/>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a:xfrm>
            <a:off x="6807126" y="5936187"/>
            <a:ext cx="2743200" cy="365125"/>
          </a:xfrm>
        </p:spPr>
        <p:txBody>
          <a:bodyPr/>
          <a:lstStyle/>
          <a:p>
            <a:fld id="{260778AA-5E7A-4381-AB6E-53C546652A8A}" type="datetimeFigureOut">
              <a:rPr lang="nl-NL" smtClean="0"/>
              <a:t>25-7-2016</a:t>
            </a:fld>
            <a:endParaRPr lang="nl-NL"/>
          </a:p>
        </p:txBody>
      </p:sp>
      <p:sp>
        <p:nvSpPr>
          <p:cNvPr id="5" name="Footer Placeholder 4"/>
          <p:cNvSpPr>
            <a:spLocks noGrp="1"/>
          </p:cNvSpPr>
          <p:nvPr>
            <p:ph type="ftr" sz="quarter" idx="11"/>
          </p:nvPr>
        </p:nvSpPr>
        <p:spPr>
          <a:xfrm>
            <a:off x="680321" y="5936188"/>
            <a:ext cx="6126805" cy="365125"/>
          </a:xfrm>
        </p:spPr>
        <p:txBody>
          <a:bodyPr/>
          <a:lstStyle/>
          <a:p>
            <a:endParaRPr lang="nl-NL"/>
          </a:p>
        </p:txBody>
      </p:sp>
      <p:sp>
        <p:nvSpPr>
          <p:cNvPr id="6" name="Slide Number Placeholder 5"/>
          <p:cNvSpPr>
            <a:spLocks noGrp="1"/>
          </p:cNvSpPr>
          <p:nvPr>
            <p:ph type="sldNum" sz="quarter" idx="12"/>
          </p:nvPr>
        </p:nvSpPr>
        <p:spPr>
          <a:xfrm>
            <a:off x="10097550" y="5398633"/>
            <a:ext cx="1154151" cy="1090789"/>
          </a:xfrm>
        </p:spPr>
        <p:txBody>
          <a:bodyPr anchor="t"/>
          <a:lstStyle>
            <a:lvl1pPr algn="ctr">
              <a:defRPr/>
            </a:lvl1pPr>
          </a:lstStyle>
          <a:p>
            <a:fld id="{1B0AF9E4-8FFB-44A2-A1E8-BFEFCE4450C6}" type="slidenum">
              <a:rPr lang="nl-NL" smtClean="0"/>
              <a:t>‹nr.›</a:t>
            </a:fld>
            <a:endParaRPr lang="nl-NL"/>
          </a:p>
        </p:txBody>
      </p:sp>
    </p:spTree>
    <p:extLst>
      <p:ext uri="{BB962C8B-B14F-4D97-AF65-F5344CB8AC3E}">
        <p14:creationId xmlns:p14="http://schemas.microsoft.com/office/powerpoint/2010/main" val="15212171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260778AA-5E7A-4381-AB6E-53C546652A8A}" type="datetimeFigureOut">
              <a:rPr lang="nl-NL" smtClean="0"/>
              <a:t>25-7-2016</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1B0AF9E4-8FFB-44A2-A1E8-BFEFCE4450C6}" type="slidenum">
              <a:rPr lang="nl-NL" smtClean="0"/>
              <a:t>‹nr.›</a:t>
            </a:fld>
            <a:endParaRPr lang="nl-NL"/>
          </a:p>
        </p:txBody>
      </p:sp>
    </p:spTree>
    <p:extLst>
      <p:ext uri="{BB962C8B-B14F-4D97-AF65-F5344CB8AC3E}">
        <p14:creationId xmlns:p14="http://schemas.microsoft.com/office/powerpoint/2010/main" val="26901376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4" y="4087901"/>
            <a:ext cx="1602997" cy="144270"/>
          </a:xfrm>
          <a:prstGeom prst="rect">
            <a:avLst/>
          </a:prstGeom>
        </p:spPr>
      </p:pic>
      <p:sp>
        <p:nvSpPr>
          <p:cNvPr id="9" name="Rectangle 8"/>
          <p:cNvSpPr/>
          <p:nvPr/>
        </p:nvSpPr>
        <p:spPr>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5" y="2726267"/>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nl-NL" smtClean="0"/>
              <a:t>Klik om de stijl te bewerken</a:t>
            </a:r>
            <a:endParaRPr lang="en-US" dirty="0"/>
          </a:p>
        </p:txBody>
      </p:sp>
      <p:sp>
        <p:nvSpPr>
          <p:cNvPr id="3" name="Text Placeholder 2"/>
          <p:cNvSpPr>
            <a:spLocks noGrp="1"/>
          </p:cNvSpPr>
          <p:nvPr>
            <p:ph type="body" idx="1"/>
          </p:nvPr>
        </p:nvSpPr>
        <p:spPr>
          <a:xfrm>
            <a:off x="680322" y="4232171"/>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260778AA-5E7A-4381-AB6E-53C546652A8A}" type="datetimeFigureOut">
              <a:rPr lang="nl-NL" smtClean="0"/>
              <a:t>25-7-2016</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a:xfrm>
            <a:off x="10729455" y="2869895"/>
            <a:ext cx="1154151" cy="1090789"/>
          </a:xfrm>
        </p:spPr>
        <p:txBody>
          <a:bodyPr/>
          <a:lstStyle/>
          <a:p>
            <a:fld id="{1B0AF9E4-8FFB-44A2-A1E8-BFEFCE4450C6}" type="slidenum">
              <a:rPr lang="nl-NL" smtClean="0"/>
              <a:t>‹nr.›</a:t>
            </a:fld>
            <a:endParaRPr lang="nl-NL"/>
          </a:p>
        </p:txBody>
      </p:sp>
    </p:spTree>
    <p:extLst>
      <p:ext uri="{BB962C8B-B14F-4D97-AF65-F5344CB8AC3E}">
        <p14:creationId xmlns:p14="http://schemas.microsoft.com/office/powerpoint/2010/main" val="14823467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80320" y="2336873"/>
            <a:ext cx="4698358" cy="3599316"/>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594123" y="2336873"/>
            <a:ext cx="4700058" cy="3599316"/>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260778AA-5E7A-4381-AB6E-53C546652A8A}" type="datetimeFigureOut">
              <a:rPr lang="nl-NL" smtClean="0"/>
              <a:t>25-7-2016</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1B0AF9E4-8FFB-44A2-A1E8-BFEFCE4450C6}" type="slidenum">
              <a:rPr lang="nl-NL" smtClean="0"/>
              <a:t>‹nr.›</a:t>
            </a:fld>
            <a:endParaRPr lang="nl-NL"/>
          </a:p>
        </p:txBody>
      </p:sp>
    </p:spTree>
    <p:extLst>
      <p:ext uri="{BB962C8B-B14F-4D97-AF65-F5344CB8AC3E}">
        <p14:creationId xmlns:p14="http://schemas.microsoft.com/office/powerpoint/2010/main" val="26780615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1" name="Picture 10"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2" name="Rectangle 11"/>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753229"/>
            <a:ext cx="9613863" cy="1080937"/>
          </a:xfrm>
        </p:spPr>
        <p:txBody>
          <a:bodyPr/>
          <a:lstStyle/>
          <a:p>
            <a:r>
              <a:rPr lang="nl-NL" smtClean="0"/>
              <a:t>Klik om de stijl te bewerken</a:t>
            </a:r>
            <a:endParaRPr lang="en-US" dirty="0"/>
          </a:p>
        </p:txBody>
      </p:sp>
      <p:sp>
        <p:nvSpPr>
          <p:cNvPr id="3" name="Text Placeholder 2"/>
          <p:cNvSpPr>
            <a:spLocks noGrp="1"/>
          </p:cNvSpPr>
          <p:nvPr>
            <p:ph type="body" idx="1"/>
          </p:nvPr>
        </p:nvSpPr>
        <p:spPr>
          <a:xfrm>
            <a:off x="906350" y="2336873"/>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680322" y="3030008"/>
            <a:ext cx="4698355" cy="2906179"/>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820154"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5594123" y="3030008"/>
            <a:ext cx="4700059" cy="2906179"/>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260778AA-5E7A-4381-AB6E-53C546652A8A}" type="datetimeFigureOut">
              <a:rPr lang="nl-NL" smtClean="0"/>
              <a:t>25-7-2016</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1B0AF9E4-8FFB-44A2-A1E8-BFEFCE4450C6}" type="slidenum">
              <a:rPr lang="nl-NL" smtClean="0"/>
              <a:t>‹nr.›</a:t>
            </a:fld>
            <a:endParaRPr lang="nl-NL"/>
          </a:p>
        </p:txBody>
      </p:sp>
    </p:spTree>
    <p:extLst>
      <p:ext uri="{BB962C8B-B14F-4D97-AF65-F5344CB8AC3E}">
        <p14:creationId xmlns:p14="http://schemas.microsoft.com/office/powerpoint/2010/main" val="16156555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7" name="Picture 6"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8" name="Rectangle 7"/>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260778AA-5E7A-4381-AB6E-53C546652A8A}" type="datetimeFigureOut">
              <a:rPr lang="nl-NL" smtClean="0"/>
              <a:t>25-7-2016</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1B0AF9E4-8FFB-44A2-A1E8-BFEFCE4450C6}" type="slidenum">
              <a:rPr lang="nl-NL" smtClean="0"/>
              <a:t>‹nr.›</a:t>
            </a:fld>
            <a:endParaRPr lang="nl-NL"/>
          </a:p>
        </p:txBody>
      </p:sp>
    </p:spTree>
    <p:extLst>
      <p:ext uri="{BB962C8B-B14F-4D97-AF65-F5344CB8AC3E}">
        <p14:creationId xmlns:p14="http://schemas.microsoft.com/office/powerpoint/2010/main" val="5508338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6" name="Rectangle 5"/>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260778AA-5E7A-4381-AB6E-53C546652A8A}" type="datetimeFigureOut">
              <a:rPr lang="nl-NL" smtClean="0"/>
              <a:t>25-7-2016</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1B0AF9E4-8FFB-44A2-A1E8-BFEFCE4450C6}" type="slidenum">
              <a:rPr lang="nl-NL" smtClean="0"/>
              <a:t>‹nr.›</a:t>
            </a:fld>
            <a:endParaRPr lang="nl-NL"/>
          </a:p>
        </p:txBody>
      </p:sp>
    </p:spTree>
    <p:extLst>
      <p:ext uri="{BB962C8B-B14F-4D97-AF65-F5344CB8AC3E}">
        <p14:creationId xmlns:p14="http://schemas.microsoft.com/office/powerpoint/2010/main" val="8931509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nl-NL" smtClean="0"/>
              <a:t>Klik om de stijl te bewerken</a:t>
            </a:r>
            <a:endParaRPr lang="en-US" dirty="0"/>
          </a:p>
        </p:txBody>
      </p:sp>
      <p:sp>
        <p:nvSpPr>
          <p:cNvPr id="3" name="Content Placeholder 2"/>
          <p:cNvSpPr>
            <a:spLocks noGrp="1"/>
          </p:cNvSpPr>
          <p:nvPr>
            <p:ph idx="1"/>
          </p:nvPr>
        </p:nvSpPr>
        <p:spPr>
          <a:xfrm>
            <a:off x="4685846" y="2336873"/>
            <a:ext cx="5608336" cy="3599313"/>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80322" y="2336872"/>
            <a:ext cx="3790078"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260778AA-5E7A-4381-AB6E-53C546652A8A}" type="datetimeFigureOut">
              <a:rPr lang="nl-NL" smtClean="0"/>
              <a:t>25-7-2016</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1B0AF9E4-8FFB-44A2-A1E8-BFEFCE4450C6}" type="slidenum">
              <a:rPr lang="nl-NL" smtClean="0"/>
              <a:t>‹nr.›</a:t>
            </a:fld>
            <a:endParaRPr lang="nl-NL"/>
          </a:p>
        </p:txBody>
      </p:sp>
    </p:spTree>
    <p:extLst>
      <p:ext uri="{BB962C8B-B14F-4D97-AF65-F5344CB8AC3E}">
        <p14:creationId xmlns:p14="http://schemas.microsoft.com/office/powerpoint/2010/main" val="33891289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4868333"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80323" y="2336873"/>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260778AA-5E7A-4381-AB6E-53C546652A8A}" type="datetimeFigureOut">
              <a:rPr lang="nl-NL" smtClean="0"/>
              <a:t>25-7-2016</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1B0AF9E4-8FFB-44A2-A1E8-BFEFCE4450C6}" type="slidenum">
              <a:rPr lang="nl-NL" smtClean="0"/>
              <a:t>‹nr.›</a:t>
            </a:fld>
            <a:endParaRPr lang="nl-NL"/>
          </a:p>
        </p:txBody>
      </p:sp>
    </p:spTree>
    <p:extLst>
      <p:ext uri="{BB962C8B-B14F-4D97-AF65-F5344CB8AC3E}">
        <p14:creationId xmlns:p14="http://schemas.microsoft.com/office/powerpoint/2010/main" val="28628111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19">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nl-NL" smtClean="0"/>
              <a:t>Klik om de stijl te bewerken</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260778AA-5E7A-4381-AB6E-53C546652A8A}" type="datetimeFigureOut">
              <a:rPr lang="nl-NL" smtClean="0"/>
              <a:t>25-7-2016</a:t>
            </a:fld>
            <a:endParaRPr lang="nl-NL"/>
          </a:p>
        </p:txBody>
      </p:sp>
      <p:sp>
        <p:nvSpPr>
          <p:cNvPr id="5" name="Footer Placeholder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nl-NL"/>
          </a:p>
        </p:txBody>
      </p:sp>
      <p:sp>
        <p:nvSpPr>
          <p:cNvPr id="6" name="Slide Number Placehold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1B0AF9E4-8FFB-44A2-A1E8-BFEFCE4450C6}" type="slidenum">
              <a:rPr lang="nl-NL" smtClean="0"/>
              <a:t>‹nr.›</a:t>
            </a:fld>
            <a:endParaRPr lang="nl-NL"/>
          </a:p>
        </p:txBody>
      </p:sp>
    </p:spTree>
    <p:extLst>
      <p:ext uri="{BB962C8B-B14F-4D97-AF65-F5344CB8AC3E}">
        <p14:creationId xmlns:p14="http://schemas.microsoft.com/office/powerpoint/2010/main" val="87757896"/>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latin typeface="Arial" panose="020B0604020202020204" pitchFamily="34" charset="0"/>
                <a:cs typeface="Arial" panose="020B0604020202020204" pitchFamily="34" charset="0"/>
              </a:rPr>
              <a:t>Die ,</a:t>
            </a:r>
            <a:r>
              <a:rPr lang="nl-NL" dirty="0" err="1" smtClean="0">
                <a:latin typeface="Arial" panose="020B0604020202020204" pitchFamily="34" charset="0"/>
                <a:cs typeface="Arial" panose="020B0604020202020204" pitchFamily="34" charset="0"/>
              </a:rPr>
              <a:t>Null-Gruppe</a:t>
            </a:r>
            <a:r>
              <a:rPr lang="nl-NL" dirty="0" smtClean="0">
                <a:latin typeface="Arial" panose="020B0604020202020204" pitchFamily="34" charset="0"/>
                <a:cs typeface="Arial" panose="020B0604020202020204" pitchFamily="34" charset="0"/>
              </a:rPr>
              <a:t>’</a:t>
            </a:r>
            <a:endParaRPr lang="nl-NL" dirty="0">
              <a:latin typeface="Arial" panose="020B0604020202020204" pitchFamily="34" charset="0"/>
              <a:cs typeface="Arial" panose="020B0604020202020204" pitchFamily="34" charset="0"/>
            </a:endParaRPr>
          </a:p>
        </p:txBody>
      </p:sp>
      <p:sp>
        <p:nvSpPr>
          <p:cNvPr id="3" name="Ondertitel 2"/>
          <p:cNvSpPr>
            <a:spLocks noGrp="1"/>
          </p:cNvSpPr>
          <p:nvPr>
            <p:ph type="subTitle" idx="1"/>
          </p:nvPr>
        </p:nvSpPr>
        <p:spPr/>
        <p:txBody>
          <a:bodyPr/>
          <a:lstStyle/>
          <a:p>
            <a:r>
              <a:rPr lang="nl-NL" dirty="0" smtClean="0">
                <a:latin typeface="Arial" panose="020B0604020202020204" pitchFamily="34" charset="0"/>
                <a:cs typeface="Arial" panose="020B0604020202020204" pitchFamily="34" charset="0"/>
              </a:rPr>
              <a:t>Zwei </a:t>
            </a:r>
            <a:r>
              <a:rPr lang="nl-NL" dirty="0" err="1" smtClean="0">
                <a:latin typeface="Arial" panose="020B0604020202020204" pitchFamily="34" charset="0"/>
                <a:cs typeface="Arial" panose="020B0604020202020204" pitchFamily="34" charset="0"/>
              </a:rPr>
              <a:t>Weisen</a:t>
            </a:r>
            <a:r>
              <a:rPr lang="nl-NL" dirty="0" smtClean="0">
                <a:latin typeface="Arial" panose="020B0604020202020204" pitchFamily="34" charset="0"/>
                <a:cs typeface="Arial" panose="020B0604020202020204" pitchFamily="34" charset="0"/>
              </a:rPr>
              <a:t>, </a:t>
            </a:r>
            <a:r>
              <a:rPr lang="nl-NL" dirty="0" err="1" smtClean="0">
                <a:latin typeface="Arial" panose="020B0604020202020204" pitchFamily="34" charset="0"/>
                <a:cs typeface="Arial" panose="020B0604020202020204" pitchFamily="34" charset="0"/>
              </a:rPr>
              <a:t>worauf</a:t>
            </a:r>
            <a:r>
              <a:rPr lang="nl-NL" dirty="0" smtClean="0">
                <a:latin typeface="Arial" panose="020B0604020202020204" pitchFamily="34" charset="0"/>
                <a:cs typeface="Arial" panose="020B0604020202020204" pitchFamily="34" charset="0"/>
              </a:rPr>
              <a:t> man </a:t>
            </a:r>
            <a:r>
              <a:rPr lang="nl-NL" dirty="0" err="1" smtClean="0">
                <a:latin typeface="Arial" panose="020B0604020202020204" pitchFamily="34" charset="0"/>
                <a:cs typeface="Arial" panose="020B0604020202020204" pitchFamily="34" charset="0"/>
              </a:rPr>
              <a:t>sich</a:t>
            </a:r>
            <a:r>
              <a:rPr lang="nl-NL" dirty="0" smtClean="0">
                <a:latin typeface="Arial" panose="020B0604020202020204" pitchFamily="34" charset="0"/>
                <a:cs typeface="Arial" panose="020B0604020202020204" pitchFamily="34" charset="0"/>
              </a:rPr>
              <a:t> die ,</a:t>
            </a:r>
            <a:r>
              <a:rPr lang="nl-NL" dirty="0" err="1" smtClean="0">
                <a:latin typeface="Arial" panose="020B0604020202020204" pitchFamily="34" charset="0"/>
                <a:cs typeface="Arial" panose="020B0604020202020204" pitchFamily="34" charset="0"/>
              </a:rPr>
              <a:t>Null</a:t>
            </a:r>
            <a:r>
              <a:rPr lang="nl-NL" dirty="0" smtClean="0">
                <a:latin typeface="Arial" panose="020B0604020202020204" pitchFamily="34" charset="0"/>
                <a:cs typeface="Arial" panose="020B0604020202020204" pitchFamily="34" charset="0"/>
              </a:rPr>
              <a:t>-Gruppen’ merken </a:t>
            </a:r>
            <a:r>
              <a:rPr lang="nl-NL" dirty="0" err="1" smtClean="0">
                <a:latin typeface="Arial" panose="020B0604020202020204" pitchFamily="34" charset="0"/>
                <a:cs typeface="Arial" panose="020B0604020202020204" pitchFamily="34" charset="0"/>
              </a:rPr>
              <a:t>kann</a:t>
            </a:r>
            <a:endParaRPr lang="nl-NL"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066059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latin typeface="Arial" panose="020B0604020202020204" pitchFamily="34" charset="0"/>
                <a:cs typeface="Arial" panose="020B0604020202020204" pitchFamily="34" charset="0"/>
              </a:rPr>
              <a:t>Wie </a:t>
            </a:r>
            <a:r>
              <a:rPr lang="nl-NL" dirty="0" err="1" smtClean="0">
                <a:latin typeface="Arial" panose="020B0604020202020204" pitchFamily="34" charset="0"/>
                <a:cs typeface="Arial" panose="020B0604020202020204" pitchFamily="34" charset="0"/>
              </a:rPr>
              <a:t>funktioniert</a:t>
            </a:r>
            <a:r>
              <a:rPr lang="nl-NL" dirty="0" smtClean="0">
                <a:latin typeface="Arial" panose="020B0604020202020204" pitchFamily="34" charset="0"/>
                <a:cs typeface="Arial" panose="020B0604020202020204" pitchFamily="34" charset="0"/>
              </a:rPr>
              <a:t> die ,</a:t>
            </a:r>
            <a:r>
              <a:rPr lang="nl-NL" dirty="0" err="1" smtClean="0">
                <a:latin typeface="Arial" panose="020B0604020202020204" pitchFamily="34" charset="0"/>
                <a:cs typeface="Arial" panose="020B0604020202020204" pitchFamily="34" charset="0"/>
              </a:rPr>
              <a:t>Null-Gruppe</a:t>
            </a:r>
            <a:r>
              <a:rPr lang="nl-NL" dirty="0" smtClean="0">
                <a:latin typeface="Arial" panose="020B0604020202020204" pitchFamily="34" charset="0"/>
                <a:cs typeface="Arial" panose="020B0604020202020204" pitchFamily="34" charset="0"/>
              </a:rPr>
              <a:t>’? (1)</a:t>
            </a:r>
            <a:endParaRPr lang="nl-NL" dirty="0">
              <a:latin typeface="Arial" panose="020B0604020202020204" pitchFamily="34" charset="0"/>
              <a:cs typeface="Arial" panose="020B0604020202020204" pitchFamily="34" charset="0"/>
            </a:endParaRPr>
          </a:p>
        </p:txBody>
      </p:sp>
      <p:sp>
        <p:nvSpPr>
          <p:cNvPr id="3" name="Tijdelijke aanduiding voor inhoud 2"/>
          <p:cNvSpPr>
            <a:spLocks noGrp="1"/>
          </p:cNvSpPr>
          <p:nvPr>
            <p:ph idx="1"/>
          </p:nvPr>
        </p:nvSpPr>
        <p:spPr/>
        <p:txBody>
          <a:bodyPr>
            <a:normAutofit lnSpcReduction="10000"/>
          </a:bodyPr>
          <a:lstStyle/>
          <a:p>
            <a:pPr marL="0" indent="0">
              <a:buNone/>
            </a:pPr>
            <a:r>
              <a:rPr lang="nl-NL" dirty="0" smtClean="0">
                <a:latin typeface="Arial" panose="020B0604020202020204" pitchFamily="34" charset="0"/>
                <a:cs typeface="Arial" panose="020B0604020202020204" pitchFamily="34" charset="0"/>
              </a:rPr>
              <a:t>We kennen de ,der’- en ,</a:t>
            </a:r>
            <a:r>
              <a:rPr lang="nl-NL" dirty="0" err="1" smtClean="0">
                <a:latin typeface="Arial" panose="020B0604020202020204" pitchFamily="34" charset="0"/>
                <a:cs typeface="Arial" panose="020B0604020202020204" pitchFamily="34" charset="0"/>
              </a:rPr>
              <a:t>ein</a:t>
            </a:r>
            <a:r>
              <a:rPr lang="nl-NL" dirty="0" smtClean="0">
                <a:latin typeface="Arial" panose="020B0604020202020204" pitchFamily="34" charset="0"/>
                <a:cs typeface="Arial" panose="020B0604020202020204" pitchFamily="34" charset="0"/>
              </a:rPr>
              <a:t>’-</a:t>
            </a:r>
            <a:r>
              <a:rPr lang="nl-NL" dirty="0" err="1" smtClean="0">
                <a:latin typeface="Arial" panose="020B0604020202020204" pitchFamily="34" charset="0"/>
                <a:cs typeface="Arial" panose="020B0604020202020204" pitchFamily="34" charset="0"/>
              </a:rPr>
              <a:t>Gruppe</a:t>
            </a:r>
            <a:r>
              <a:rPr lang="nl-NL" dirty="0" smtClean="0">
                <a:latin typeface="Arial" panose="020B0604020202020204" pitchFamily="34" charset="0"/>
                <a:cs typeface="Arial" panose="020B0604020202020204" pitchFamily="34" charset="0"/>
              </a:rPr>
              <a:t> al. Kort gezegd betekent dit dat er altijd een lidwoord of bezittelijk voornaamwoord vóór het zelfstandig naamwoord staat. Het komt echter ook voor dat er geen enkel woord voorstaat (behalve een bijvoeglijk naamwoord). Het is dan onduidelijk tot welke groep het hoort. Daarom noemen we dit de ‘nul’-groep:</a:t>
            </a:r>
          </a:p>
          <a:p>
            <a:pPr marL="0" indent="0">
              <a:buNone/>
            </a:pPr>
            <a:endParaRPr lang="nl-NL" dirty="0">
              <a:latin typeface="Arial" panose="020B0604020202020204" pitchFamily="34" charset="0"/>
              <a:cs typeface="Arial" panose="020B0604020202020204" pitchFamily="34" charset="0"/>
            </a:endParaRPr>
          </a:p>
          <a:p>
            <a:pPr marL="0" indent="0">
              <a:buNone/>
            </a:pPr>
            <a:r>
              <a:rPr lang="nl-NL" i="1" dirty="0" smtClean="0">
                <a:latin typeface="Arial" panose="020B0604020202020204" pitchFamily="34" charset="0"/>
                <a:cs typeface="Arial" panose="020B0604020202020204" pitchFamily="34" charset="0"/>
              </a:rPr>
              <a:t>Das </a:t>
            </a:r>
            <a:r>
              <a:rPr lang="nl-NL" i="1" dirty="0" err="1" smtClean="0">
                <a:latin typeface="Arial" panose="020B0604020202020204" pitchFamily="34" charset="0"/>
                <a:cs typeface="Arial" panose="020B0604020202020204" pitchFamily="34" charset="0"/>
              </a:rPr>
              <a:t>ist</a:t>
            </a:r>
            <a:r>
              <a:rPr lang="nl-NL" i="1" dirty="0" smtClean="0">
                <a:latin typeface="Arial" panose="020B0604020202020204" pitchFamily="34" charset="0"/>
                <a:cs typeface="Arial" panose="020B0604020202020204" pitchFamily="34" charset="0"/>
              </a:rPr>
              <a:t> </a:t>
            </a:r>
            <a:r>
              <a:rPr lang="nl-NL" i="1" dirty="0" err="1" smtClean="0">
                <a:latin typeface="Arial" panose="020B0604020202020204" pitchFamily="34" charset="0"/>
                <a:cs typeface="Arial" panose="020B0604020202020204" pitchFamily="34" charset="0"/>
              </a:rPr>
              <a:t>guter</a:t>
            </a:r>
            <a:r>
              <a:rPr lang="nl-NL" i="1" dirty="0" smtClean="0">
                <a:latin typeface="Arial" panose="020B0604020202020204" pitchFamily="34" charset="0"/>
                <a:cs typeface="Arial" panose="020B0604020202020204" pitchFamily="34" charset="0"/>
              </a:rPr>
              <a:t> alter </a:t>
            </a:r>
            <a:r>
              <a:rPr lang="nl-NL" i="1" dirty="0" err="1" smtClean="0">
                <a:latin typeface="Arial" panose="020B0604020202020204" pitchFamily="34" charset="0"/>
                <a:cs typeface="Arial" panose="020B0604020202020204" pitchFamily="34" charset="0"/>
              </a:rPr>
              <a:t>Wein</a:t>
            </a:r>
            <a:r>
              <a:rPr lang="nl-NL" i="1" dirty="0" smtClean="0">
                <a:latin typeface="Arial" panose="020B0604020202020204" pitchFamily="34" charset="0"/>
                <a:cs typeface="Arial" panose="020B0604020202020204" pitchFamily="34" charset="0"/>
              </a:rPr>
              <a:t>.</a:t>
            </a:r>
          </a:p>
          <a:p>
            <a:pPr marL="0" indent="0">
              <a:buNone/>
            </a:pPr>
            <a:r>
              <a:rPr lang="nl-NL" i="1" dirty="0" err="1" smtClean="0">
                <a:latin typeface="Arial" panose="020B0604020202020204" pitchFamily="34" charset="0"/>
                <a:cs typeface="Arial" panose="020B0604020202020204" pitchFamily="34" charset="0"/>
              </a:rPr>
              <a:t>Sie</a:t>
            </a:r>
            <a:r>
              <a:rPr lang="nl-NL" i="1" dirty="0" smtClean="0">
                <a:latin typeface="Arial" panose="020B0604020202020204" pitchFamily="34" charset="0"/>
                <a:cs typeface="Arial" panose="020B0604020202020204" pitchFamily="34" charset="0"/>
              </a:rPr>
              <a:t> </a:t>
            </a:r>
            <a:r>
              <a:rPr lang="nl-NL" i="1" dirty="0" err="1" smtClean="0">
                <a:latin typeface="Arial" panose="020B0604020202020204" pitchFamily="34" charset="0"/>
                <a:cs typeface="Arial" panose="020B0604020202020204" pitchFamily="34" charset="0"/>
              </a:rPr>
              <a:t>trinkt</a:t>
            </a:r>
            <a:r>
              <a:rPr lang="nl-NL" i="1" dirty="0" smtClean="0">
                <a:latin typeface="Arial" panose="020B0604020202020204" pitchFamily="34" charset="0"/>
                <a:cs typeface="Arial" panose="020B0604020202020204" pitchFamily="34" charset="0"/>
              </a:rPr>
              <a:t> </a:t>
            </a:r>
            <a:r>
              <a:rPr lang="nl-NL" i="1" dirty="0" err="1" smtClean="0">
                <a:latin typeface="Arial" panose="020B0604020202020204" pitchFamily="34" charset="0"/>
                <a:cs typeface="Arial" panose="020B0604020202020204" pitchFamily="34" charset="0"/>
              </a:rPr>
              <a:t>gern</a:t>
            </a:r>
            <a:r>
              <a:rPr lang="nl-NL" i="1" dirty="0" smtClean="0">
                <a:latin typeface="Arial" panose="020B0604020202020204" pitchFamily="34" charset="0"/>
                <a:cs typeface="Arial" panose="020B0604020202020204" pitchFamily="34" charset="0"/>
              </a:rPr>
              <a:t> </a:t>
            </a:r>
            <a:r>
              <a:rPr lang="nl-NL" i="1" dirty="0" err="1" smtClean="0">
                <a:latin typeface="Arial" panose="020B0604020202020204" pitchFamily="34" charset="0"/>
                <a:cs typeface="Arial" panose="020B0604020202020204" pitchFamily="34" charset="0"/>
              </a:rPr>
              <a:t>heiße</a:t>
            </a:r>
            <a:r>
              <a:rPr lang="nl-NL" i="1" dirty="0" smtClean="0">
                <a:latin typeface="Arial" panose="020B0604020202020204" pitchFamily="34" charset="0"/>
                <a:cs typeface="Arial" panose="020B0604020202020204" pitchFamily="34" charset="0"/>
              </a:rPr>
              <a:t> </a:t>
            </a:r>
            <a:r>
              <a:rPr lang="nl-NL" i="1" dirty="0" err="1" smtClean="0">
                <a:latin typeface="Arial" panose="020B0604020202020204" pitchFamily="34" charset="0"/>
                <a:cs typeface="Arial" panose="020B0604020202020204" pitchFamily="34" charset="0"/>
              </a:rPr>
              <a:t>Milch</a:t>
            </a:r>
            <a:r>
              <a:rPr lang="nl-NL" i="1" dirty="0" smtClean="0">
                <a:latin typeface="Arial" panose="020B0604020202020204" pitchFamily="34" charset="0"/>
                <a:cs typeface="Arial" panose="020B0604020202020204" pitchFamily="34" charset="0"/>
              </a:rPr>
              <a:t>.</a:t>
            </a:r>
          </a:p>
          <a:p>
            <a:pPr marL="0" indent="0">
              <a:buNone/>
            </a:pPr>
            <a:r>
              <a:rPr lang="nl-NL" i="1" dirty="0" err="1" smtClean="0">
                <a:latin typeface="Arial" panose="020B0604020202020204" pitchFamily="34" charset="0"/>
                <a:cs typeface="Arial" panose="020B0604020202020204" pitchFamily="34" charset="0"/>
              </a:rPr>
              <a:t>Lieber</a:t>
            </a:r>
            <a:r>
              <a:rPr lang="nl-NL" i="1" dirty="0" smtClean="0">
                <a:latin typeface="Arial" panose="020B0604020202020204" pitchFamily="34" charset="0"/>
                <a:cs typeface="Arial" panose="020B0604020202020204" pitchFamily="34" charset="0"/>
              </a:rPr>
              <a:t> Peter, wie </a:t>
            </a:r>
            <a:r>
              <a:rPr lang="nl-NL" i="1" dirty="0" err="1" smtClean="0">
                <a:latin typeface="Arial" panose="020B0604020202020204" pitchFamily="34" charset="0"/>
                <a:cs typeface="Arial" panose="020B0604020202020204" pitchFamily="34" charset="0"/>
              </a:rPr>
              <a:t>geht</a:t>
            </a:r>
            <a:r>
              <a:rPr lang="nl-NL" i="1" dirty="0" smtClean="0">
                <a:latin typeface="Arial" panose="020B0604020202020204" pitchFamily="34" charset="0"/>
                <a:cs typeface="Arial" panose="020B0604020202020204" pitchFamily="34" charset="0"/>
              </a:rPr>
              <a:t> es dir?</a:t>
            </a:r>
          </a:p>
          <a:p>
            <a:pPr marL="0" indent="0">
              <a:buNone/>
            </a:pPr>
            <a:endParaRPr lang="nl-NL" i="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75071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latin typeface="Arial" panose="020B0604020202020204" pitchFamily="34" charset="0"/>
                <a:cs typeface="Arial" panose="020B0604020202020204" pitchFamily="34" charset="0"/>
              </a:rPr>
              <a:t>Die 1. </a:t>
            </a:r>
            <a:r>
              <a:rPr lang="nl-NL" dirty="0" err="1" smtClean="0">
                <a:latin typeface="Arial" panose="020B0604020202020204" pitchFamily="34" charset="0"/>
                <a:cs typeface="Arial" panose="020B0604020202020204" pitchFamily="34" charset="0"/>
              </a:rPr>
              <a:t>Weise</a:t>
            </a:r>
            <a:r>
              <a:rPr lang="nl-NL" dirty="0" smtClean="0">
                <a:latin typeface="Arial" panose="020B0604020202020204" pitchFamily="34" charset="0"/>
                <a:cs typeface="Arial" panose="020B0604020202020204" pitchFamily="34" charset="0"/>
              </a:rPr>
              <a:t>, </a:t>
            </a:r>
            <a:r>
              <a:rPr lang="nl-NL" dirty="0" err="1" smtClean="0">
                <a:latin typeface="Arial" panose="020B0604020202020204" pitchFamily="34" charset="0"/>
                <a:cs typeface="Arial" panose="020B0604020202020204" pitchFamily="34" charset="0"/>
              </a:rPr>
              <a:t>um</a:t>
            </a:r>
            <a:r>
              <a:rPr lang="nl-NL" dirty="0" smtClean="0">
                <a:latin typeface="Arial" panose="020B0604020202020204" pitchFamily="34" charset="0"/>
                <a:cs typeface="Arial" panose="020B0604020202020204" pitchFamily="34" charset="0"/>
              </a:rPr>
              <a:t> </a:t>
            </a:r>
            <a:r>
              <a:rPr lang="nl-NL" dirty="0" err="1" smtClean="0">
                <a:latin typeface="Arial" panose="020B0604020202020204" pitchFamily="34" charset="0"/>
                <a:cs typeface="Arial" panose="020B0604020202020204" pitchFamily="34" charset="0"/>
              </a:rPr>
              <a:t>sich</a:t>
            </a:r>
            <a:r>
              <a:rPr lang="nl-NL" dirty="0" smtClean="0">
                <a:latin typeface="Arial" panose="020B0604020202020204" pitchFamily="34" charset="0"/>
                <a:cs typeface="Arial" panose="020B0604020202020204" pitchFamily="34" charset="0"/>
              </a:rPr>
              <a:t> die </a:t>
            </a:r>
            <a:r>
              <a:rPr lang="nl-NL" dirty="0" err="1" smtClean="0">
                <a:latin typeface="Arial" panose="020B0604020202020204" pitchFamily="34" charset="0"/>
                <a:cs typeface="Arial" panose="020B0604020202020204" pitchFamily="34" charset="0"/>
              </a:rPr>
              <a:t>Null-Gruppe</a:t>
            </a:r>
            <a:r>
              <a:rPr lang="nl-NL" dirty="0" smtClean="0">
                <a:latin typeface="Arial" panose="020B0604020202020204" pitchFamily="34" charset="0"/>
                <a:cs typeface="Arial" panose="020B0604020202020204" pitchFamily="34" charset="0"/>
              </a:rPr>
              <a:t> </a:t>
            </a:r>
            <a:r>
              <a:rPr lang="nl-NL" dirty="0" err="1" smtClean="0">
                <a:latin typeface="Arial" panose="020B0604020202020204" pitchFamily="34" charset="0"/>
                <a:cs typeface="Arial" panose="020B0604020202020204" pitchFamily="34" charset="0"/>
              </a:rPr>
              <a:t>zu</a:t>
            </a:r>
            <a:r>
              <a:rPr lang="nl-NL" dirty="0" smtClean="0">
                <a:latin typeface="Arial" panose="020B0604020202020204" pitchFamily="34" charset="0"/>
                <a:cs typeface="Arial" panose="020B0604020202020204" pitchFamily="34" charset="0"/>
              </a:rPr>
              <a:t> merken</a:t>
            </a:r>
            <a:endParaRPr lang="nl-NL" dirty="0">
              <a:latin typeface="Arial" panose="020B0604020202020204" pitchFamily="34" charset="0"/>
              <a:cs typeface="Arial" panose="020B0604020202020204" pitchFamily="34" charset="0"/>
            </a:endParaRPr>
          </a:p>
        </p:txBody>
      </p:sp>
      <p:sp>
        <p:nvSpPr>
          <p:cNvPr id="3" name="Tijdelijke aanduiding voor inhoud 2"/>
          <p:cNvSpPr>
            <a:spLocks noGrp="1"/>
          </p:cNvSpPr>
          <p:nvPr>
            <p:ph idx="1"/>
          </p:nvPr>
        </p:nvSpPr>
        <p:spPr/>
        <p:txBody>
          <a:bodyPr>
            <a:normAutofit fontScale="92500" lnSpcReduction="10000"/>
          </a:bodyPr>
          <a:lstStyle/>
          <a:p>
            <a:pPr marL="0" indent="0">
              <a:buNone/>
            </a:pPr>
            <a:endParaRPr lang="nl-NL" dirty="0" smtClean="0">
              <a:latin typeface="Arial" panose="020B0604020202020204" pitchFamily="34" charset="0"/>
              <a:cs typeface="Arial" panose="020B0604020202020204" pitchFamily="34" charset="0"/>
            </a:endParaRPr>
          </a:p>
          <a:p>
            <a:pPr marL="0" indent="0">
              <a:buNone/>
            </a:pPr>
            <a:endParaRPr lang="nl-NL" dirty="0">
              <a:latin typeface="Arial" panose="020B0604020202020204" pitchFamily="34" charset="0"/>
              <a:cs typeface="Arial" panose="020B0604020202020204" pitchFamily="34" charset="0"/>
            </a:endParaRPr>
          </a:p>
          <a:p>
            <a:pPr marL="0" indent="0">
              <a:buNone/>
            </a:pPr>
            <a:endParaRPr lang="nl-NL" dirty="0" smtClean="0">
              <a:latin typeface="Arial" panose="020B0604020202020204" pitchFamily="34" charset="0"/>
              <a:cs typeface="Arial" panose="020B0604020202020204" pitchFamily="34" charset="0"/>
            </a:endParaRPr>
          </a:p>
          <a:p>
            <a:pPr marL="0" indent="0">
              <a:buNone/>
            </a:pPr>
            <a:endParaRPr lang="nl-NL" dirty="0">
              <a:latin typeface="Arial" panose="020B0604020202020204" pitchFamily="34" charset="0"/>
              <a:cs typeface="Arial" panose="020B0604020202020204" pitchFamily="34" charset="0"/>
            </a:endParaRPr>
          </a:p>
          <a:p>
            <a:pPr marL="0" indent="0">
              <a:buNone/>
            </a:pPr>
            <a:endParaRPr lang="nl-NL" dirty="0" smtClean="0">
              <a:latin typeface="Arial" panose="020B0604020202020204" pitchFamily="34" charset="0"/>
              <a:cs typeface="Arial" panose="020B0604020202020204" pitchFamily="34" charset="0"/>
            </a:endParaRPr>
          </a:p>
          <a:p>
            <a:pPr marL="0" indent="0">
              <a:buNone/>
            </a:pPr>
            <a:r>
              <a:rPr lang="nl-NL" dirty="0" smtClean="0">
                <a:latin typeface="Arial" panose="020B0604020202020204" pitchFamily="34" charset="0"/>
                <a:cs typeface="Arial" panose="020B0604020202020204" pitchFamily="34" charset="0"/>
              </a:rPr>
              <a:t>Zoals je ziet, neemt het bijvoeglijk naamwoord de uitgangen over van de ‘der’-</a:t>
            </a:r>
            <a:r>
              <a:rPr lang="nl-NL" dirty="0" err="1" smtClean="0">
                <a:latin typeface="Arial" panose="020B0604020202020204" pitchFamily="34" charset="0"/>
                <a:cs typeface="Arial" panose="020B0604020202020204" pitchFamily="34" charset="0"/>
              </a:rPr>
              <a:t>Gruppe</a:t>
            </a:r>
            <a:r>
              <a:rPr lang="nl-NL" dirty="0" smtClean="0">
                <a:latin typeface="Arial" panose="020B0604020202020204" pitchFamily="34" charset="0"/>
                <a:cs typeface="Arial" panose="020B0604020202020204" pitchFamily="34" charset="0"/>
              </a:rPr>
              <a:t>, op twee uitzonderingen na: </a:t>
            </a:r>
          </a:p>
          <a:p>
            <a:pPr marL="0" indent="0">
              <a:buNone/>
            </a:pPr>
            <a:r>
              <a:rPr lang="nl-NL" dirty="0" smtClean="0">
                <a:latin typeface="Arial" panose="020B0604020202020204" pitchFamily="34" charset="0"/>
                <a:cs typeface="Arial" panose="020B0604020202020204" pitchFamily="34" charset="0"/>
              </a:rPr>
              <a:t>2</a:t>
            </a:r>
            <a:r>
              <a:rPr lang="nl-NL" baseline="30000" dirty="0" smtClean="0">
                <a:latin typeface="Arial" panose="020B0604020202020204" pitchFamily="34" charset="0"/>
                <a:cs typeface="Arial" panose="020B0604020202020204" pitchFamily="34" charset="0"/>
              </a:rPr>
              <a:t>e</a:t>
            </a:r>
            <a:r>
              <a:rPr lang="nl-NL" dirty="0">
                <a:latin typeface="Arial" panose="020B0604020202020204" pitchFamily="34" charset="0"/>
                <a:cs typeface="Arial" panose="020B0604020202020204" pitchFamily="34" charset="0"/>
              </a:rPr>
              <a:t> </a:t>
            </a:r>
            <a:r>
              <a:rPr lang="nl-NL" dirty="0" smtClean="0">
                <a:latin typeface="Arial" panose="020B0604020202020204" pitchFamily="34" charset="0"/>
                <a:cs typeface="Arial" panose="020B0604020202020204" pitchFamily="34" charset="0"/>
              </a:rPr>
              <a:t>naamval mannelijk en onzijdig</a:t>
            </a:r>
          </a:p>
          <a:p>
            <a:pPr marL="0" indent="0">
              <a:buNone/>
            </a:pPr>
            <a:r>
              <a:rPr lang="nl-NL" dirty="0" smtClean="0">
                <a:latin typeface="Arial" panose="020B0604020202020204" pitchFamily="34" charset="0"/>
                <a:cs typeface="Arial" panose="020B0604020202020204" pitchFamily="34" charset="0"/>
              </a:rPr>
              <a:t>Zij krijgen gewoon de uitgang van het bijvoeglijk naamwoord</a:t>
            </a:r>
            <a:endParaRPr lang="nl-NL" dirty="0">
              <a:latin typeface="Arial" panose="020B0604020202020204" pitchFamily="34" charset="0"/>
              <a:cs typeface="Arial" panose="020B0604020202020204" pitchFamily="34" charset="0"/>
            </a:endParaRPr>
          </a:p>
        </p:txBody>
      </p:sp>
      <p:pic>
        <p:nvPicPr>
          <p:cNvPr id="5" name="Afbeelding 4"/>
          <p:cNvPicPr/>
          <p:nvPr/>
        </p:nvPicPr>
        <p:blipFill>
          <a:blip r:embed="rId2" cstate="print"/>
          <a:srcRect/>
          <a:stretch>
            <a:fillRect/>
          </a:stretch>
        </p:blipFill>
        <p:spPr bwMode="auto">
          <a:xfrm>
            <a:off x="481704" y="2083203"/>
            <a:ext cx="10011093" cy="2155825"/>
          </a:xfrm>
          <a:prstGeom prst="rect">
            <a:avLst/>
          </a:prstGeom>
          <a:noFill/>
          <a:ln w="9525">
            <a:noFill/>
            <a:miter lim="800000"/>
            <a:headEnd/>
            <a:tailEnd/>
          </a:ln>
        </p:spPr>
      </p:pic>
    </p:spTree>
    <p:extLst>
      <p:ext uri="{BB962C8B-B14F-4D97-AF65-F5344CB8AC3E}">
        <p14:creationId xmlns:p14="http://schemas.microsoft.com/office/powerpoint/2010/main" val="40496657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latin typeface="Arial" panose="020B0604020202020204" pitchFamily="34" charset="0"/>
                <a:cs typeface="Arial" panose="020B0604020202020204" pitchFamily="34" charset="0"/>
              </a:rPr>
              <a:t>Die 2. </a:t>
            </a:r>
            <a:r>
              <a:rPr lang="nl-NL" dirty="0" err="1" smtClean="0">
                <a:latin typeface="Arial" panose="020B0604020202020204" pitchFamily="34" charset="0"/>
                <a:cs typeface="Arial" panose="020B0604020202020204" pitchFamily="34" charset="0"/>
              </a:rPr>
              <a:t>Weise</a:t>
            </a:r>
            <a:r>
              <a:rPr lang="nl-NL" dirty="0" smtClean="0">
                <a:latin typeface="Arial" panose="020B0604020202020204" pitchFamily="34" charset="0"/>
                <a:cs typeface="Arial" panose="020B0604020202020204" pitchFamily="34" charset="0"/>
              </a:rPr>
              <a:t>, </a:t>
            </a:r>
            <a:r>
              <a:rPr lang="nl-NL" dirty="0" err="1" smtClean="0">
                <a:latin typeface="Arial" panose="020B0604020202020204" pitchFamily="34" charset="0"/>
                <a:cs typeface="Arial" panose="020B0604020202020204" pitchFamily="34" charset="0"/>
              </a:rPr>
              <a:t>um</a:t>
            </a:r>
            <a:r>
              <a:rPr lang="nl-NL" dirty="0" smtClean="0">
                <a:latin typeface="Arial" panose="020B0604020202020204" pitchFamily="34" charset="0"/>
                <a:cs typeface="Arial" panose="020B0604020202020204" pitchFamily="34" charset="0"/>
              </a:rPr>
              <a:t> </a:t>
            </a:r>
            <a:r>
              <a:rPr lang="nl-NL" dirty="0" err="1" smtClean="0">
                <a:latin typeface="Arial" panose="020B0604020202020204" pitchFamily="34" charset="0"/>
                <a:cs typeface="Arial" panose="020B0604020202020204" pitchFamily="34" charset="0"/>
              </a:rPr>
              <a:t>sich</a:t>
            </a:r>
            <a:r>
              <a:rPr lang="nl-NL" dirty="0" smtClean="0">
                <a:latin typeface="Arial" panose="020B0604020202020204" pitchFamily="34" charset="0"/>
                <a:cs typeface="Arial" panose="020B0604020202020204" pitchFamily="34" charset="0"/>
              </a:rPr>
              <a:t> die </a:t>
            </a:r>
            <a:r>
              <a:rPr lang="nl-NL" dirty="0" err="1" smtClean="0">
                <a:latin typeface="Arial" panose="020B0604020202020204" pitchFamily="34" charset="0"/>
                <a:cs typeface="Arial" panose="020B0604020202020204" pitchFamily="34" charset="0"/>
              </a:rPr>
              <a:t>Null-Gruppe</a:t>
            </a:r>
            <a:r>
              <a:rPr lang="nl-NL" dirty="0" smtClean="0">
                <a:latin typeface="Arial" panose="020B0604020202020204" pitchFamily="34" charset="0"/>
                <a:cs typeface="Arial" panose="020B0604020202020204" pitchFamily="34" charset="0"/>
              </a:rPr>
              <a:t> </a:t>
            </a:r>
            <a:r>
              <a:rPr lang="nl-NL" dirty="0" err="1" smtClean="0">
                <a:latin typeface="Arial" panose="020B0604020202020204" pitchFamily="34" charset="0"/>
                <a:cs typeface="Arial" panose="020B0604020202020204" pitchFamily="34" charset="0"/>
              </a:rPr>
              <a:t>zu</a:t>
            </a:r>
            <a:r>
              <a:rPr lang="nl-NL" dirty="0" smtClean="0">
                <a:latin typeface="Arial" panose="020B0604020202020204" pitchFamily="34" charset="0"/>
                <a:cs typeface="Arial" panose="020B0604020202020204" pitchFamily="34" charset="0"/>
              </a:rPr>
              <a:t> merken</a:t>
            </a:r>
            <a:endParaRPr lang="nl-NL" dirty="0">
              <a:latin typeface="Arial" panose="020B0604020202020204" pitchFamily="34" charset="0"/>
              <a:cs typeface="Arial" panose="020B0604020202020204" pitchFamily="34" charset="0"/>
            </a:endParaRPr>
          </a:p>
        </p:txBody>
      </p:sp>
      <p:sp>
        <p:nvSpPr>
          <p:cNvPr id="3" name="Tijdelijke aanduiding voor inhoud 2"/>
          <p:cNvSpPr>
            <a:spLocks noGrp="1"/>
          </p:cNvSpPr>
          <p:nvPr>
            <p:ph idx="1"/>
          </p:nvPr>
        </p:nvSpPr>
        <p:spPr/>
        <p:txBody>
          <a:bodyPr>
            <a:normAutofit lnSpcReduction="10000"/>
          </a:bodyPr>
          <a:lstStyle/>
          <a:p>
            <a:pPr marL="0" indent="0">
              <a:buNone/>
            </a:pPr>
            <a:r>
              <a:rPr lang="nl-NL" dirty="0" smtClean="0">
                <a:latin typeface="Arial" panose="020B0604020202020204" pitchFamily="34" charset="0"/>
                <a:cs typeface="Arial" panose="020B0604020202020204" pitchFamily="34" charset="0"/>
              </a:rPr>
              <a:t>Er is nog een andere manier om te onthouden welke uitgang de nul-groep krijgt. Kijk daarvoor eerst naar het schema op de  volgende dia. Je ziet dan het  volgende:</a:t>
            </a:r>
          </a:p>
          <a:p>
            <a:pPr marL="0" indent="0">
              <a:buNone/>
            </a:pPr>
            <a:endParaRPr lang="nl-NL" dirty="0">
              <a:latin typeface="Arial" panose="020B0604020202020204" pitchFamily="34" charset="0"/>
              <a:cs typeface="Arial" panose="020B0604020202020204" pitchFamily="34" charset="0"/>
            </a:endParaRPr>
          </a:p>
          <a:p>
            <a:pPr marL="0" indent="0">
              <a:buNone/>
            </a:pPr>
            <a:r>
              <a:rPr lang="nl-NL" dirty="0" smtClean="0">
                <a:latin typeface="Arial" panose="020B0604020202020204" pitchFamily="34" charset="0"/>
                <a:cs typeface="Arial" panose="020B0604020202020204" pitchFamily="34" charset="0"/>
              </a:rPr>
              <a:t>Het bijvoeglijk naamwoord neemt de uitgangen </a:t>
            </a:r>
            <a:r>
              <a:rPr lang="nl-NL" b="1" dirty="0" smtClean="0">
                <a:latin typeface="Arial" panose="020B0604020202020204" pitchFamily="34" charset="0"/>
                <a:cs typeface="Arial" panose="020B0604020202020204" pitchFamily="34" charset="0"/>
              </a:rPr>
              <a:t>van de </a:t>
            </a:r>
            <a:r>
              <a:rPr lang="nl-NL" b="1" dirty="0" err="1" smtClean="0">
                <a:latin typeface="Arial" panose="020B0604020202020204" pitchFamily="34" charset="0"/>
                <a:cs typeface="Arial" panose="020B0604020202020204" pitchFamily="34" charset="0"/>
              </a:rPr>
              <a:t>ein-Gruppe</a:t>
            </a:r>
            <a:r>
              <a:rPr lang="nl-NL" b="1" dirty="0" smtClean="0">
                <a:latin typeface="Arial" panose="020B0604020202020204" pitchFamily="34" charset="0"/>
                <a:cs typeface="Arial" panose="020B0604020202020204" pitchFamily="34" charset="0"/>
              </a:rPr>
              <a:t> zelf </a:t>
            </a:r>
            <a:r>
              <a:rPr lang="nl-NL" dirty="0" smtClean="0">
                <a:latin typeface="Arial" panose="020B0604020202020204" pitchFamily="34" charset="0"/>
                <a:cs typeface="Arial" panose="020B0604020202020204" pitchFamily="34" charset="0"/>
              </a:rPr>
              <a:t>over:</a:t>
            </a:r>
          </a:p>
          <a:p>
            <a:pPr>
              <a:buFontTx/>
              <a:buChar char="-"/>
            </a:pPr>
            <a:r>
              <a:rPr lang="nl-NL" dirty="0" smtClean="0">
                <a:latin typeface="Arial" panose="020B0604020202020204" pitchFamily="34" charset="0"/>
                <a:cs typeface="Arial" panose="020B0604020202020204" pitchFamily="34" charset="0"/>
              </a:rPr>
              <a:t>bij alle bijvoeglijk naamwoorden in het </a:t>
            </a:r>
            <a:r>
              <a:rPr lang="nl-NL" b="1" dirty="0" smtClean="0">
                <a:latin typeface="Arial" panose="020B0604020202020204" pitchFamily="34" charset="0"/>
                <a:cs typeface="Arial" panose="020B0604020202020204" pitchFamily="34" charset="0"/>
              </a:rPr>
              <a:t>meervoud</a:t>
            </a:r>
            <a:br>
              <a:rPr lang="nl-NL" b="1" dirty="0" smtClean="0">
                <a:latin typeface="Arial" panose="020B0604020202020204" pitchFamily="34" charset="0"/>
                <a:cs typeface="Arial" panose="020B0604020202020204" pitchFamily="34" charset="0"/>
              </a:rPr>
            </a:br>
            <a:r>
              <a:rPr lang="nl-NL" dirty="0" smtClean="0">
                <a:latin typeface="Arial" panose="020B0604020202020204" pitchFamily="34" charset="0"/>
                <a:cs typeface="Arial" panose="020B0604020202020204" pitchFamily="34" charset="0"/>
              </a:rPr>
              <a:t>- bij de 2</a:t>
            </a:r>
            <a:r>
              <a:rPr lang="nl-NL" baseline="30000" dirty="0" smtClean="0">
                <a:latin typeface="Arial" panose="020B0604020202020204" pitchFamily="34" charset="0"/>
                <a:cs typeface="Arial" panose="020B0604020202020204" pitchFamily="34" charset="0"/>
              </a:rPr>
              <a:t>e</a:t>
            </a:r>
            <a:r>
              <a:rPr lang="nl-NL" dirty="0" smtClean="0">
                <a:latin typeface="Arial" panose="020B0604020202020204" pitchFamily="34" charset="0"/>
                <a:cs typeface="Arial" panose="020B0604020202020204" pitchFamily="34" charset="0"/>
              </a:rPr>
              <a:t> naamval vrouwelijk</a:t>
            </a:r>
          </a:p>
          <a:p>
            <a:pPr marL="0" indent="0">
              <a:buNone/>
            </a:pPr>
            <a:r>
              <a:rPr lang="nl-NL" dirty="0" smtClean="0">
                <a:latin typeface="Arial" panose="020B0604020202020204" pitchFamily="34" charset="0"/>
                <a:cs typeface="Arial" panose="020B0604020202020204" pitchFamily="34" charset="0"/>
              </a:rPr>
              <a:t>In alle overige gevallen is de uitgang van de nul-groep gelijk aan de uitgang van het bijvoeglijk naamwoord uit de </a:t>
            </a:r>
            <a:r>
              <a:rPr lang="nl-NL" dirty="0" err="1" smtClean="0">
                <a:latin typeface="Arial" panose="020B0604020202020204" pitchFamily="34" charset="0"/>
                <a:cs typeface="Arial" panose="020B0604020202020204" pitchFamily="34" charset="0"/>
              </a:rPr>
              <a:t>ein</a:t>
            </a:r>
            <a:r>
              <a:rPr lang="nl-NL" dirty="0" smtClean="0">
                <a:latin typeface="Arial" panose="020B0604020202020204" pitchFamily="34" charset="0"/>
                <a:cs typeface="Arial" panose="020B0604020202020204" pitchFamily="34" charset="0"/>
              </a:rPr>
              <a:t>-groep.</a:t>
            </a:r>
            <a:endParaRPr lang="nl-NL"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713356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graphicFrame>
        <p:nvGraphicFramePr>
          <p:cNvPr id="8" name="Tijdelijke aanduiding voor inhoud 7"/>
          <p:cNvGraphicFramePr>
            <a:graphicFrameLocks noGrp="1"/>
          </p:cNvGraphicFramePr>
          <p:nvPr>
            <p:ph idx="1"/>
            <p:extLst>
              <p:ext uri="{D42A27DB-BD31-4B8C-83A1-F6EECF244321}">
                <p14:modId xmlns:p14="http://schemas.microsoft.com/office/powerpoint/2010/main" val="775943933"/>
              </p:ext>
            </p:extLst>
          </p:nvPr>
        </p:nvGraphicFramePr>
        <p:xfrm>
          <a:off x="1" y="1"/>
          <a:ext cx="12268200" cy="6781800"/>
        </p:xfrm>
        <a:graphic>
          <a:graphicData uri="http://schemas.openxmlformats.org/drawingml/2006/table">
            <a:tbl>
              <a:tblPr firstRow="1" bandRow="1">
                <a:tableStyleId>{16D9F66E-5EB9-4882-86FB-DCBF35E3C3E4}</a:tableStyleId>
              </a:tblPr>
              <a:tblGrid>
                <a:gridCol w="2453640"/>
                <a:gridCol w="2453640"/>
                <a:gridCol w="2453640"/>
                <a:gridCol w="2453640"/>
                <a:gridCol w="2453640"/>
              </a:tblGrid>
              <a:tr h="483129">
                <a:tc>
                  <a:txBody>
                    <a:bodyPr/>
                    <a:lstStyle/>
                    <a:p>
                      <a:r>
                        <a:rPr lang="nl-NL" sz="1900" dirty="0" smtClean="0"/>
                        <a:t>Naamval</a:t>
                      </a:r>
                      <a:endParaRPr lang="nl-NL" sz="1900" dirty="0">
                        <a:latin typeface="Arial" panose="020B0604020202020204" pitchFamily="34" charset="0"/>
                        <a:cs typeface="Arial" panose="020B0604020202020204" pitchFamily="34" charset="0"/>
                      </a:endParaRPr>
                    </a:p>
                  </a:txBody>
                  <a:tcPr/>
                </a:tc>
                <a:tc>
                  <a:txBody>
                    <a:bodyPr/>
                    <a:lstStyle/>
                    <a:p>
                      <a:r>
                        <a:rPr lang="nl-NL" sz="1900" dirty="0" smtClean="0"/>
                        <a:t>der</a:t>
                      </a:r>
                      <a:endParaRPr lang="nl-NL" sz="1900" b="0" dirty="0">
                        <a:latin typeface="Arial" panose="020B0604020202020204" pitchFamily="34" charset="0"/>
                        <a:cs typeface="Arial" panose="020B0604020202020204" pitchFamily="34" charset="0"/>
                      </a:endParaRPr>
                    </a:p>
                  </a:txBody>
                  <a:tcPr/>
                </a:tc>
                <a:tc>
                  <a:txBody>
                    <a:bodyPr/>
                    <a:lstStyle/>
                    <a:p>
                      <a:r>
                        <a:rPr lang="nl-NL" sz="1900" dirty="0" smtClean="0"/>
                        <a:t>die </a:t>
                      </a:r>
                      <a:endParaRPr lang="nl-NL" sz="1900" b="0" dirty="0">
                        <a:latin typeface="Arial" panose="020B0604020202020204" pitchFamily="34" charset="0"/>
                        <a:cs typeface="Arial" panose="020B0604020202020204" pitchFamily="34" charset="0"/>
                      </a:endParaRPr>
                    </a:p>
                  </a:txBody>
                  <a:tcPr/>
                </a:tc>
                <a:tc>
                  <a:txBody>
                    <a:bodyPr/>
                    <a:lstStyle/>
                    <a:p>
                      <a:r>
                        <a:rPr lang="nl-NL" sz="1900" dirty="0" smtClean="0"/>
                        <a:t>das </a:t>
                      </a:r>
                      <a:endParaRPr lang="nl-NL" sz="1900" b="0" dirty="0">
                        <a:latin typeface="Arial" panose="020B0604020202020204" pitchFamily="34" charset="0"/>
                        <a:cs typeface="Arial" panose="020B0604020202020204" pitchFamily="34" charset="0"/>
                      </a:endParaRPr>
                    </a:p>
                  </a:txBody>
                  <a:tcPr/>
                </a:tc>
                <a:tc>
                  <a:txBody>
                    <a:bodyPr/>
                    <a:lstStyle/>
                    <a:p>
                      <a:r>
                        <a:rPr lang="nl-NL" sz="1900" dirty="0" smtClean="0"/>
                        <a:t>die (</a:t>
                      </a:r>
                      <a:r>
                        <a:rPr lang="nl-NL" sz="1900" dirty="0" err="1" smtClean="0"/>
                        <a:t>mz</a:t>
                      </a:r>
                      <a:r>
                        <a:rPr lang="nl-NL" sz="1900" dirty="0" smtClean="0"/>
                        <a:t>)</a:t>
                      </a:r>
                      <a:endParaRPr lang="nl-NL" sz="1900" b="0" dirty="0">
                        <a:latin typeface="Arial" panose="020B0604020202020204" pitchFamily="34" charset="0"/>
                        <a:cs typeface="Arial" panose="020B0604020202020204" pitchFamily="34" charset="0"/>
                      </a:endParaRPr>
                    </a:p>
                  </a:txBody>
                  <a:tcPr>
                    <a:solidFill>
                      <a:schemeClr val="accent6">
                        <a:lumMod val="75000"/>
                      </a:schemeClr>
                    </a:solidFill>
                  </a:tcPr>
                </a:tc>
              </a:tr>
              <a:tr h="1588164">
                <a:tc>
                  <a:txBody>
                    <a:bodyPr/>
                    <a:lstStyle/>
                    <a:p>
                      <a:r>
                        <a:rPr lang="nl-NL" sz="1900" dirty="0" smtClean="0"/>
                        <a:t>1</a:t>
                      </a:r>
                      <a:r>
                        <a:rPr lang="nl-NL" sz="1900" baseline="30000" dirty="0" smtClean="0"/>
                        <a:t>e</a:t>
                      </a:r>
                      <a:r>
                        <a:rPr lang="nl-NL" sz="1900" dirty="0" smtClean="0"/>
                        <a:t> naamval</a:t>
                      </a:r>
                    </a:p>
                    <a:p>
                      <a:r>
                        <a:rPr lang="nl-NL" sz="1900" dirty="0" smtClean="0"/>
                        <a:t>(</a:t>
                      </a:r>
                      <a:r>
                        <a:rPr lang="nl-NL" sz="1900" dirty="0" err="1" smtClean="0"/>
                        <a:t>nominativ</a:t>
                      </a:r>
                      <a:r>
                        <a:rPr lang="nl-NL" sz="1900" dirty="0" smtClean="0"/>
                        <a:t>; onderwerp)</a:t>
                      </a:r>
                      <a:endParaRPr lang="nl-NL" sz="1900" dirty="0">
                        <a:latin typeface="Arial" panose="020B0604020202020204" pitchFamily="34" charset="0"/>
                        <a:cs typeface="Arial" panose="020B0604020202020204" pitchFamily="34" charset="0"/>
                      </a:endParaRPr>
                    </a:p>
                  </a:txBody>
                  <a:tcPr/>
                </a:tc>
                <a:tc>
                  <a:txBody>
                    <a:bodyPr/>
                    <a:lstStyle/>
                    <a:p>
                      <a:r>
                        <a:rPr lang="nl-NL" sz="1900" dirty="0" smtClean="0"/>
                        <a:t>der</a:t>
                      </a:r>
                      <a:r>
                        <a:rPr lang="nl-NL" sz="1900" baseline="0" dirty="0" smtClean="0"/>
                        <a:t> </a:t>
                      </a:r>
                      <a:r>
                        <a:rPr lang="nl-NL" sz="1900" baseline="0" dirty="0" err="1" smtClean="0"/>
                        <a:t>rote</a:t>
                      </a:r>
                      <a:endParaRPr lang="nl-NL" sz="1900" baseline="0" dirty="0" smtClean="0"/>
                    </a:p>
                    <a:p>
                      <a:r>
                        <a:rPr lang="nl-NL" sz="1900" baseline="0" dirty="0" err="1" smtClean="0"/>
                        <a:t>ein</a:t>
                      </a:r>
                      <a:r>
                        <a:rPr lang="nl-NL" sz="1900" baseline="0" dirty="0" smtClean="0"/>
                        <a:t> </a:t>
                      </a:r>
                      <a:r>
                        <a:rPr lang="nl-NL" sz="1900" baseline="0" dirty="0" err="1" smtClean="0"/>
                        <a:t>roter</a:t>
                      </a:r>
                      <a:r>
                        <a:rPr lang="nl-NL" sz="1900" baseline="0" dirty="0" smtClean="0"/>
                        <a:t>           </a:t>
                      </a:r>
                      <a:r>
                        <a:rPr lang="nl-NL" sz="1900" baseline="0" dirty="0" err="1" smtClean="0"/>
                        <a:t>Wein</a:t>
                      </a:r>
                      <a:endParaRPr lang="nl-NL" sz="1900" baseline="0" dirty="0" smtClean="0"/>
                    </a:p>
                    <a:p>
                      <a:r>
                        <a:rPr lang="nl-NL" sz="1900" dirty="0" smtClean="0"/>
                        <a:t>      </a:t>
                      </a:r>
                      <a:r>
                        <a:rPr lang="nl-NL" sz="1900" dirty="0" err="1" smtClean="0"/>
                        <a:t>roter</a:t>
                      </a:r>
                      <a:endParaRPr lang="nl-NL" sz="1900" b="0" dirty="0">
                        <a:latin typeface="Arial" panose="020B0604020202020204" pitchFamily="34" charset="0"/>
                        <a:cs typeface="Arial" panose="020B0604020202020204" pitchFamily="34" charset="0"/>
                      </a:endParaRPr>
                    </a:p>
                  </a:txBody>
                  <a:tcPr/>
                </a:tc>
                <a:tc>
                  <a:txBody>
                    <a:bodyPr/>
                    <a:lstStyle/>
                    <a:p>
                      <a:r>
                        <a:rPr lang="nl-NL" sz="1900" dirty="0" smtClean="0"/>
                        <a:t>die</a:t>
                      </a:r>
                      <a:r>
                        <a:rPr lang="nl-NL" sz="1900" baseline="0" dirty="0" smtClean="0"/>
                        <a:t>    </a:t>
                      </a:r>
                      <a:r>
                        <a:rPr lang="nl-NL" sz="1900" baseline="0" dirty="0" err="1" smtClean="0"/>
                        <a:t>heiße</a:t>
                      </a:r>
                      <a:r>
                        <a:rPr lang="nl-NL" sz="1900" baseline="0" dirty="0" smtClean="0"/>
                        <a:t/>
                      </a:r>
                      <a:br>
                        <a:rPr lang="nl-NL" sz="1900" baseline="0" dirty="0" smtClean="0"/>
                      </a:br>
                      <a:r>
                        <a:rPr lang="nl-NL" sz="1900" baseline="0" dirty="0" err="1" smtClean="0"/>
                        <a:t>eine</a:t>
                      </a:r>
                      <a:r>
                        <a:rPr lang="nl-NL" sz="1900" baseline="0" dirty="0" smtClean="0"/>
                        <a:t> </a:t>
                      </a:r>
                      <a:r>
                        <a:rPr lang="nl-NL" sz="1900" baseline="0" dirty="0" err="1" smtClean="0"/>
                        <a:t>heiße</a:t>
                      </a:r>
                      <a:r>
                        <a:rPr lang="nl-NL" sz="1900" baseline="0" dirty="0" smtClean="0"/>
                        <a:t>   </a:t>
                      </a:r>
                      <a:r>
                        <a:rPr lang="nl-NL" sz="1900" baseline="0" dirty="0" err="1" smtClean="0"/>
                        <a:t>Suppe</a:t>
                      </a:r>
                      <a:r>
                        <a:rPr lang="nl-NL" sz="1900" baseline="0" dirty="0" smtClean="0"/>
                        <a:t/>
                      </a:r>
                      <a:br>
                        <a:rPr lang="nl-NL" sz="1900" baseline="0" dirty="0" smtClean="0"/>
                      </a:br>
                      <a:r>
                        <a:rPr lang="nl-NL" sz="1900" baseline="0" dirty="0" smtClean="0"/>
                        <a:t>         </a:t>
                      </a:r>
                      <a:r>
                        <a:rPr lang="nl-NL" sz="1900" baseline="0" dirty="0" err="1" smtClean="0"/>
                        <a:t>heiße</a:t>
                      </a:r>
                      <a:endParaRPr lang="nl-NL" sz="1900" b="0" dirty="0">
                        <a:latin typeface="Arial" panose="020B0604020202020204" pitchFamily="34" charset="0"/>
                        <a:cs typeface="Arial" panose="020B0604020202020204" pitchFamily="34" charset="0"/>
                      </a:endParaRPr>
                    </a:p>
                  </a:txBody>
                  <a:tcPr/>
                </a:tc>
                <a:tc>
                  <a:txBody>
                    <a:bodyPr/>
                    <a:lstStyle/>
                    <a:p>
                      <a:r>
                        <a:rPr lang="nl-NL" sz="1900" dirty="0" smtClean="0"/>
                        <a:t>das</a:t>
                      </a:r>
                      <a:r>
                        <a:rPr lang="nl-NL" sz="1900" baseline="0" dirty="0" smtClean="0"/>
                        <a:t> </a:t>
                      </a:r>
                      <a:r>
                        <a:rPr lang="nl-NL" sz="1900" baseline="0" dirty="0" err="1" smtClean="0"/>
                        <a:t>alte</a:t>
                      </a:r>
                      <a:r>
                        <a:rPr lang="nl-NL" sz="1900" baseline="0" dirty="0" smtClean="0"/>
                        <a:t>  </a:t>
                      </a:r>
                      <a:br>
                        <a:rPr lang="nl-NL" sz="1900" baseline="0" dirty="0" smtClean="0"/>
                      </a:br>
                      <a:r>
                        <a:rPr lang="nl-NL" sz="1900" baseline="0" dirty="0" err="1" smtClean="0"/>
                        <a:t>ein</a:t>
                      </a:r>
                      <a:r>
                        <a:rPr lang="nl-NL" sz="1900" baseline="0" dirty="0" smtClean="0"/>
                        <a:t> </a:t>
                      </a:r>
                      <a:r>
                        <a:rPr lang="nl-NL" sz="1900" baseline="0" dirty="0" err="1" smtClean="0"/>
                        <a:t>altes</a:t>
                      </a:r>
                      <a:r>
                        <a:rPr lang="nl-NL" sz="1900" baseline="0" dirty="0" smtClean="0"/>
                        <a:t>        </a:t>
                      </a:r>
                      <a:r>
                        <a:rPr lang="nl-NL" sz="1900" baseline="0" dirty="0" err="1" smtClean="0"/>
                        <a:t>Brot</a:t>
                      </a:r>
                      <a:r>
                        <a:rPr lang="nl-NL" sz="1900" baseline="0" dirty="0" smtClean="0"/>
                        <a:t/>
                      </a:r>
                      <a:br>
                        <a:rPr lang="nl-NL" sz="1900" baseline="0" dirty="0" smtClean="0"/>
                      </a:br>
                      <a:r>
                        <a:rPr lang="nl-NL" sz="1900" baseline="0" dirty="0" smtClean="0"/>
                        <a:t>       </a:t>
                      </a:r>
                      <a:r>
                        <a:rPr lang="nl-NL" sz="1900" baseline="0" dirty="0" err="1" smtClean="0"/>
                        <a:t>altes</a:t>
                      </a:r>
                      <a:r>
                        <a:rPr lang="nl-NL" sz="1900" baseline="0" dirty="0" smtClean="0"/>
                        <a:t> </a:t>
                      </a:r>
                      <a:endParaRPr lang="nl-NL" sz="1900" b="0" dirty="0">
                        <a:latin typeface="Arial" panose="020B0604020202020204" pitchFamily="34" charset="0"/>
                        <a:cs typeface="Arial" panose="020B0604020202020204" pitchFamily="34" charset="0"/>
                      </a:endParaRPr>
                    </a:p>
                  </a:txBody>
                  <a:tcPr/>
                </a:tc>
                <a:tc>
                  <a:txBody>
                    <a:bodyPr/>
                    <a:lstStyle/>
                    <a:p>
                      <a:r>
                        <a:rPr lang="nl-NL" sz="1900" dirty="0" smtClean="0"/>
                        <a:t>die</a:t>
                      </a:r>
                      <a:r>
                        <a:rPr lang="nl-NL" sz="1900" baseline="0" dirty="0" smtClean="0"/>
                        <a:t>     </a:t>
                      </a:r>
                      <a:r>
                        <a:rPr lang="nl-NL" sz="1900" baseline="0" dirty="0" err="1" smtClean="0"/>
                        <a:t>frischen</a:t>
                      </a:r>
                      <a:r>
                        <a:rPr lang="nl-NL" sz="1900" baseline="0" dirty="0" smtClean="0"/>
                        <a:t/>
                      </a:r>
                      <a:br>
                        <a:rPr lang="nl-NL" sz="1900" baseline="0" dirty="0" smtClean="0"/>
                      </a:br>
                      <a:r>
                        <a:rPr lang="nl-NL" sz="1900" baseline="0" dirty="0" err="1" smtClean="0"/>
                        <a:t>keine</a:t>
                      </a:r>
                      <a:r>
                        <a:rPr lang="nl-NL" sz="1900" baseline="0" dirty="0" smtClean="0"/>
                        <a:t> </a:t>
                      </a:r>
                      <a:r>
                        <a:rPr lang="nl-NL" sz="1900" baseline="0" dirty="0" err="1" smtClean="0"/>
                        <a:t>frischen</a:t>
                      </a:r>
                      <a:r>
                        <a:rPr lang="nl-NL" sz="1900" baseline="0" dirty="0" smtClean="0"/>
                        <a:t>  </a:t>
                      </a:r>
                      <a:r>
                        <a:rPr lang="nl-NL" sz="1900" baseline="0" dirty="0" err="1" smtClean="0"/>
                        <a:t>Eier</a:t>
                      </a:r>
                      <a:r>
                        <a:rPr lang="nl-NL" sz="1900" baseline="0" dirty="0" smtClean="0"/>
                        <a:t/>
                      </a:r>
                      <a:br>
                        <a:rPr lang="nl-NL" sz="1900" baseline="0" dirty="0" smtClean="0"/>
                      </a:br>
                      <a:r>
                        <a:rPr lang="nl-NL" sz="1900" baseline="0" dirty="0" err="1" smtClean="0"/>
                        <a:t>frische</a:t>
                      </a:r>
                      <a:r>
                        <a:rPr lang="nl-NL" sz="1900" baseline="0" dirty="0" smtClean="0"/>
                        <a:t/>
                      </a:r>
                      <a:br>
                        <a:rPr lang="nl-NL" sz="1900" baseline="0" dirty="0" smtClean="0"/>
                      </a:br>
                      <a:endParaRPr lang="nl-NL" sz="1900" b="0" dirty="0">
                        <a:latin typeface="Arial" panose="020B0604020202020204" pitchFamily="34" charset="0"/>
                        <a:cs typeface="Arial" panose="020B0604020202020204" pitchFamily="34" charset="0"/>
                      </a:endParaRPr>
                    </a:p>
                  </a:txBody>
                  <a:tcPr>
                    <a:solidFill>
                      <a:schemeClr val="accent6">
                        <a:lumMod val="75000"/>
                      </a:schemeClr>
                    </a:solidFill>
                  </a:tcPr>
                </a:tc>
              </a:tr>
              <a:tr h="1570169">
                <a:tc>
                  <a:txBody>
                    <a:bodyPr/>
                    <a:lstStyle/>
                    <a:p>
                      <a:r>
                        <a:rPr lang="nl-NL" sz="1900" dirty="0" smtClean="0"/>
                        <a:t>2</a:t>
                      </a:r>
                      <a:r>
                        <a:rPr lang="nl-NL" sz="1900" baseline="30000" dirty="0" smtClean="0"/>
                        <a:t>e</a:t>
                      </a:r>
                      <a:r>
                        <a:rPr lang="nl-NL" sz="1900" dirty="0" smtClean="0"/>
                        <a:t> naamval</a:t>
                      </a:r>
                    </a:p>
                    <a:p>
                      <a:r>
                        <a:rPr lang="nl-NL" sz="1900" dirty="0" smtClean="0"/>
                        <a:t>(</a:t>
                      </a:r>
                      <a:r>
                        <a:rPr lang="nl-NL" sz="1900" dirty="0" err="1" smtClean="0"/>
                        <a:t>genitiv</a:t>
                      </a:r>
                      <a:r>
                        <a:rPr lang="nl-NL" sz="1900" dirty="0" smtClean="0"/>
                        <a:t>)</a:t>
                      </a:r>
                      <a:endParaRPr lang="nl-NL" sz="1900" dirty="0">
                        <a:latin typeface="Arial" panose="020B0604020202020204" pitchFamily="34" charset="0"/>
                        <a:cs typeface="Arial" panose="020B0604020202020204" pitchFamily="34" charset="0"/>
                      </a:endParaRPr>
                    </a:p>
                  </a:txBody>
                  <a:tcPr/>
                </a:tc>
                <a:tc>
                  <a:txBody>
                    <a:bodyPr/>
                    <a:lstStyle/>
                    <a:p>
                      <a:r>
                        <a:rPr lang="nl-NL" sz="1900" dirty="0" smtClean="0"/>
                        <a:t>des</a:t>
                      </a:r>
                      <a:r>
                        <a:rPr lang="nl-NL" sz="1900" baseline="0" dirty="0" smtClean="0"/>
                        <a:t>    roten</a:t>
                      </a:r>
                    </a:p>
                    <a:p>
                      <a:r>
                        <a:rPr lang="nl-NL" sz="1900" baseline="0" dirty="0" err="1" smtClean="0"/>
                        <a:t>eines</a:t>
                      </a:r>
                      <a:r>
                        <a:rPr lang="nl-NL" sz="1900" baseline="0" dirty="0" smtClean="0"/>
                        <a:t> roten   </a:t>
                      </a:r>
                      <a:r>
                        <a:rPr lang="nl-NL" sz="1900" baseline="0" dirty="0" err="1" smtClean="0"/>
                        <a:t>Weines</a:t>
                      </a:r>
                      <a:endParaRPr lang="nl-NL" sz="1900" baseline="0" dirty="0" smtClean="0"/>
                    </a:p>
                    <a:p>
                      <a:r>
                        <a:rPr lang="nl-NL" sz="1900" dirty="0" smtClean="0"/>
                        <a:t>          roten</a:t>
                      </a:r>
                      <a:endParaRPr lang="nl-NL" sz="1900" b="0" dirty="0">
                        <a:latin typeface="Arial" panose="020B0604020202020204" pitchFamily="34" charset="0"/>
                        <a:cs typeface="Arial" panose="020B0604020202020204" pitchFamily="34" charset="0"/>
                      </a:endParaRPr>
                    </a:p>
                  </a:txBody>
                  <a:tcPr/>
                </a:tc>
                <a:tc>
                  <a:txBody>
                    <a:bodyPr/>
                    <a:lstStyle/>
                    <a:p>
                      <a:r>
                        <a:rPr lang="nl-NL" sz="1900" dirty="0" smtClean="0"/>
                        <a:t>der</a:t>
                      </a:r>
                      <a:r>
                        <a:rPr lang="nl-NL" sz="1900" baseline="0" dirty="0" smtClean="0"/>
                        <a:t>    </a:t>
                      </a:r>
                      <a:r>
                        <a:rPr lang="nl-NL" sz="1900" baseline="0" dirty="0" err="1" smtClean="0"/>
                        <a:t>heißen</a:t>
                      </a:r>
                      <a:r>
                        <a:rPr lang="nl-NL" sz="1900" baseline="0" dirty="0" smtClean="0"/>
                        <a:t/>
                      </a:r>
                      <a:br>
                        <a:rPr lang="nl-NL" sz="1900" baseline="0" dirty="0" smtClean="0"/>
                      </a:br>
                      <a:r>
                        <a:rPr lang="nl-NL" sz="1900" baseline="0" dirty="0" err="1" smtClean="0"/>
                        <a:t>einer</a:t>
                      </a:r>
                      <a:r>
                        <a:rPr lang="nl-NL" sz="1900" baseline="0" dirty="0" smtClean="0"/>
                        <a:t> </a:t>
                      </a:r>
                      <a:r>
                        <a:rPr lang="nl-NL" sz="1900" baseline="0" dirty="0" err="1" smtClean="0"/>
                        <a:t>heißen</a:t>
                      </a:r>
                      <a:r>
                        <a:rPr lang="nl-NL" sz="1900" baseline="0" dirty="0" smtClean="0"/>
                        <a:t>  </a:t>
                      </a:r>
                      <a:r>
                        <a:rPr lang="nl-NL" sz="1900" baseline="0" dirty="0" err="1" smtClean="0"/>
                        <a:t>Suppe</a:t>
                      </a:r>
                      <a:r>
                        <a:rPr lang="nl-NL" sz="1900" baseline="0" dirty="0" smtClean="0"/>
                        <a:t/>
                      </a:r>
                      <a:br>
                        <a:rPr lang="nl-NL" sz="1900" baseline="0" dirty="0" smtClean="0"/>
                      </a:br>
                      <a:r>
                        <a:rPr lang="nl-NL" sz="1900" baseline="0" dirty="0" err="1" smtClean="0"/>
                        <a:t>heißer</a:t>
                      </a:r>
                      <a:endParaRPr lang="nl-NL" sz="1900" b="1" dirty="0">
                        <a:latin typeface="Arial" panose="020B0604020202020204" pitchFamily="34" charset="0"/>
                        <a:cs typeface="Arial" panose="020B0604020202020204" pitchFamily="34" charset="0"/>
                      </a:endParaRPr>
                    </a:p>
                  </a:txBody>
                  <a:tcPr>
                    <a:solidFill>
                      <a:schemeClr val="accent6">
                        <a:lumMod val="75000"/>
                      </a:schemeClr>
                    </a:solidFill>
                  </a:tcPr>
                </a:tc>
                <a:tc>
                  <a:txBody>
                    <a:bodyPr/>
                    <a:lstStyle/>
                    <a:p>
                      <a:r>
                        <a:rPr lang="nl-NL" sz="1900" dirty="0" smtClean="0"/>
                        <a:t>des</a:t>
                      </a:r>
                      <a:r>
                        <a:rPr lang="nl-NL" sz="1900" baseline="0" dirty="0" smtClean="0"/>
                        <a:t>    alten</a:t>
                      </a:r>
                      <a:br>
                        <a:rPr lang="nl-NL" sz="1900" baseline="0" dirty="0" smtClean="0"/>
                      </a:br>
                      <a:r>
                        <a:rPr lang="nl-NL" sz="1900" baseline="0" dirty="0" err="1" smtClean="0"/>
                        <a:t>eines</a:t>
                      </a:r>
                      <a:r>
                        <a:rPr lang="nl-NL" sz="1900" baseline="0" dirty="0" smtClean="0"/>
                        <a:t> alten   </a:t>
                      </a:r>
                      <a:r>
                        <a:rPr lang="nl-NL" sz="1900" baseline="0" dirty="0" err="1" smtClean="0"/>
                        <a:t>Brotes</a:t>
                      </a:r>
                      <a:r>
                        <a:rPr lang="nl-NL" sz="1900" baseline="0" dirty="0" smtClean="0"/>
                        <a:t/>
                      </a:r>
                      <a:br>
                        <a:rPr lang="nl-NL" sz="1900" baseline="0" dirty="0" smtClean="0"/>
                      </a:br>
                      <a:r>
                        <a:rPr lang="nl-NL" sz="1900" baseline="0" dirty="0" smtClean="0"/>
                        <a:t>           alten </a:t>
                      </a:r>
                      <a:endParaRPr lang="nl-NL" sz="1900" b="0" dirty="0">
                        <a:latin typeface="Arial" panose="020B0604020202020204" pitchFamily="34" charset="0"/>
                        <a:cs typeface="Arial" panose="020B0604020202020204" pitchFamily="34" charset="0"/>
                      </a:endParaRPr>
                    </a:p>
                  </a:txBody>
                  <a:tcPr/>
                </a:tc>
                <a:tc>
                  <a:txBody>
                    <a:bodyPr/>
                    <a:lstStyle/>
                    <a:p>
                      <a:r>
                        <a:rPr lang="nl-NL" sz="1900" dirty="0" smtClean="0"/>
                        <a:t>der</a:t>
                      </a:r>
                      <a:r>
                        <a:rPr lang="nl-NL" sz="1900" baseline="0" dirty="0" smtClean="0"/>
                        <a:t>     </a:t>
                      </a:r>
                      <a:r>
                        <a:rPr lang="nl-NL" sz="1900" baseline="0" dirty="0" err="1" smtClean="0"/>
                        <a:t>frischen</a:t>
                      </a:r>
                      <a:r>
                        <a:rPr lang="nl-NL" sz="1900" baseline="0" dirty="0" smtClean="0"/>
                        <a:t/>
                      </a:r>
                      <a:br>
                        <a:rPr lang="nl-NL" sz="1900" baseline="0" dirty="0" smtClean="0"/>
                      </a:br>
                      <a:r>
                        <a:rPr lang="nl-NL" sz="1900" baseline="0" dirty="0" err="1" smtClean="0"/>
                        <a:t>keiner</a:t>
                      </a:r>
                      <a:r>
                        <a:rPr lang="nl-NL" sz="1900" baseline="0" dirty="0" smtClean="0"/>
                        <a:t> </a:t>
                      </a:r>
                      <a:r>
                        <a:rPr lang="nl-NL" sz="1900" baseline="0" dirty="0" err="1" smtClean="0"/>
                        <a:t>frischen</a:t>
                      </a:r>
                      <a:r>
                        <a:rPr lang="nl-NL" sz="1900" baseline="0" dirty="0" smtClean="0"/>
                        <a:t> </a:t>
                      </a:r>
                      <a:r>
                        <a:rPr lang="nl-NL" sz="1900" baseline="0" dirty="0" err="1" smtClean="0"/>
                        <a:t>Eier</a:t>
                      </a:r>
                      <a:endParaRPr lang="nl-NL" sz="1900" baseline="0" dirty="0" smtClean="0"/>
                    </a:p>
                    <a:p>
                      <a:r>
                        <a:rPr lang="nl-NL" sz="1900" baseline="0" dirty="0" err="1" smtClean="0"/>
                        <a:t>frischer</a:t>
                      </a:r>
                      <a:r>
                        <a:rPr lang="nl-NL" sz="1900" baseline="0" dirty="0" smtClean="0"/>
                        <a:t/>
                      </a:r>
                      <a:br>
                        <a:rPr lang="nl-NL" sz="1900" baseline="0" dirty="0" smtClean="0"/>
                      </a:br>
                      <a:endParaRPr lang="nl-NL" sz="1900" b="0" dirty="0">
                        <a:latin typeface="Arial" panose="020B0604020202020204" pitchFamily="34" charset="0"/>
                        <a:cs typeface="Arial" panose="020B0604020202020204" pitchFamily="34" charset="0"/>
                      </a:endParaRPr>
                    </a:p>
                  </a:txBody>
                  <a:tcPr>
                    <a:solidFill>
                      <a:schemeClr val="accent6">
                        <a:lumMod val="75000"/>
                      </a:schemeClr>
                    </a:solidFill>
                  </a:tcPr>
                </a:tc>
              </a:tr>
              <a:tr h="1570169">
                <a:tc>
                  <a:txBody>
                    <a:bodyPr/>
                    <a:lstStyle/>
                    <a:p>
                      <a:r>
                        <a:rPr lang="nl-NL" sz="1900" dirty="0" smtClean="0"/>
                        <a:t>3</a:t>
                      </a:r>
                      <a:r>
                        <a:rPr lang="nl-NL" sz="1900" baseline="30000" dirty="0" smtClean="0"/>
                        <a:t>e</a:t>
                      </a:r>
                      <a:r>
                        <a:rPr lang="nl-NL" sz="1900" dirty="0" smtClean="0"/>
                        <a:t> naamval </a:t>
                      </a:r>
                    </a:p>
                    <a:p>
                      <a:r>
                        <a:rPr lang="nl-NL" sz="1900" dirty="0" smtClean="0"/>
                        <a:t>(</a:t>
                      </a:r>
                      <a:r>
                        <a:rPr lang="nl-NL" sz="1900" dirty="0" err="1" smtClean="0"/>
                        <a:t>dativ</a:t>
                      </a:r>
                      <a:r>
                        <a:rPr lang="nl-NL" sz="1900" dirty="0" smtClean="0"/>
                        <a:t>; meewerkend</a:t>
                      </a:r>
                      <a:r>
                        <a:rPr lang="nl-NL" sz="1900" baseline="0" dirty="0" smtClean="0"/>
                        <a:t> voorwerp)</a:t>
                      </a:r>
                      <a:endParaRPr lang="nl-NL" sz="1900" dirty="0">
                        <a:latin typeface="Arial" panose="020B0604020202020204" pitchFamily="34" charset="0"/>
                        <a:cs typeface="Arial" panose="020B0604020202020204" pitchFamily="34" charset="0"/>
                      </a:endParaRPr>
                    </a:p>
                  </a:txBody>
                  <a:tcPr/>
                </a:tc>
                <a:tc>
                  <a:txBody>
                    <a:bodyPr/>
                    <a:lstStyle/>
                    <a:p>
                      <a:r>
                        <a:rPr lang="nl-NL" sz="1900" dirty="0" err="1" smtClean="0"/>
                        <a:t>dem</a:t>
                      </a:r>
                      <a:r>
                        <a:rPr lang="nl-NL" sz="1900" baseline="0" dirty="0" smtClean="0"/>
                        <a:t>    roten</a:t>
                      </a:r>
                    </a:p>
                    <a:p>
                      <a:r>
                        <a:rPr lang="nl-NL" sz="1900" baseline="0" dirty="0" err="1" smtClean="0"/>
                        <a:t>einem</a:t>
                      </a:r>
                      <a:r>
                        <a:rPr lang="nl-NL" sz="1900" baseline="0" dirty="0" smtClean="0"/>
                        <a:t> roten     </a:t>
                      </a:r>
                      <a:r>
                        <a:rPr lang="nl-NL" sz="1900" baseline="0" dirty="0" err="1" smtClean="0"/>
                        <a:t>Wein</a:t>
                      </a:r>
                      <a:endParaRPr lang="nl-NL" sz="1900" baseline="0" dirty="0" smtClean="0"/>
                    </a:p>
                    <a:p>
                      <a:r>
                        <a:rPr lang="nl-NL" sz="1900" dirty="0" err="1" smtClean="0"/>
                        <a:t>rotem</a:t>
                      </a:r>
                      <a:endParaRPr lang="nl-NL" sz="1900" b="1" dirty="0">
                        <a:latin typeface="Arial" panose="020B0604020202020204" pitchFamily="34" charset="0"/>
                        <a:cs typeface="Arial" panose="020B0604020202020204" pitchFamily="34" charset="0"/>
                      </a:endParaRPr>
                    </a:p>
                  </a:txBody>
                  <a:tcPr/>
                </a:tc>
                <a:tc>
                  <a:txBody>
                    <a:bodyPr/>
                    <a:lstStyle/>
                    <a:p>
                      <a:r>
                        <a:rPr lang="nl-NL" sz="1900" dirty="0" smtClean="0"/>
                        <a:t>der</a:t>
                      </a:r>
                      <a:r>
                        <a:rPr lang="nl-NL" sz="1900" baseline="0" dirty="0" smtClean="0"/>
                        <a:t>    </a:t>
                      </a:r>
                      <a:r>
                        <a:rPr lang="nl-NL" sz="1900" baseline="0" dirty="0" err="1" smtClean="0"/>
                        <a:t>heißen</a:t>
                      </a:r>
                      <a:r>
                        <a:rPr lang="nl-NL" sz="1900" baseline="0" dirty="0" smtClean="0"/>
                        <a:t/>
                      </a:r>
                      <a:br>
                        <a:rPr lang="nl-NL" sz="1900" baseline="0" dirty="0" smtClean="0"/>
                      </a:br>
                      <a:r>
                        <a:rPr lang="nl-NL" sz="1900" baseline="0" dirty="0" err="1" smtClean="0"/>
                        <a:t>einer</a:t>
                      </a:r>
                      <a:r>
                        <a:rPr lang="nl-NL" sz="1900" baseline="0" dirty="0" smtClean="0"/>
                        <a:t> </a:t>
                      </a:r>
                      <a:r>
                        <a:rPr lang="nl-NL" sz="1900" baseline="0" dirty="0" err="1" smtClean="0"/>
                        <a:t>heißen</a:t>
                      </a:r>
                      <a:r>
                        <a:rPr lang="nl-NL" sz="1900" baseline="0" dirty="0" smtClean="0"/>
                        <a:t> </a:t>
                      </a:r>
                      <a:r>
                        <a:rPr lang="nl-NL" sz="1900" baseline="0" dirty="0" err="1" smtClean="0"/>
                        <a:t>Suppe</a:t>
                      </a:r>
                      <a:endParaRPr lang="nl-NL" sz="1900" baseline="0" dirty="0" smtClean="0"/>
                    </a:p>
                    <a:p>
                      <a:r>
                        <a:rPr lang="nl-NL" sz="1900" baseline="0" dirty="0" err="1" smtClean="0"/>
                        <a:t>heißer</a:t>
                      </a:r>
                      <a:endParaRPr lang="nl-NL" sz="1900" b="1" dirty="0">
                        <a:latin typeface="Arial" panose="020B0604020202020204" pitchFamily="34" charset="0"/>
                        <a:cs typeface="Arial" panose="020B0604020202020204" pitchFamily="34" charset="0"/>
                      </a:endParaRPr>
                    </a:p>
                  </a:txBody>
                  <a:tcPr/>
                </a:tc>
                <a:tc>
                  <a:txBody>
                    <a:bodyPr/>
                    <a:lstStyle/>
                    <a:p>
                      <a:r>
                        <a:rPr lang="nl-NL" sz="1900" dirty="0" err="1" smtClean="0"/>
                        <a:t>dem</a:t>
                      </a:r>
                      <a:r>
                        <a:rPr lang="nl-NL" sz="1900" baseline="0" dirty="0" smtClean="0"/>
                        <a:t>    alten</a:t>
                      </a:r>
                      <a:br>
                        <a:rPr lang="nl-NL" sz="1900" baseline="0" dirty="0" smtClean="0"/>
                      </a:br>
                      <a:r>
                        <a:rPr lang="nl-NL" sz="1900" baseline="0" dirty="0" err="1" smtClean="0"/>
                        <a:t>einem</a:t>
                      </a:r>
                      <a:r>
                        <a:rPr lang="nl-NL" sz="1900" baseline="0" dirty="0" smtClean="0"/>
                        <a:t> alten  </a:t>
                      </a:r>
                      <a:r>
                        <a:rPr lang="nl-NL" sz="1900" baseline="0" dirty="0" err="1" smtClean="0"/>
                        <a:t>Brot</a:t>
                      </a:r>
                      <a:r>
                        <a:rPr lang="nl-NL" sz="1900" baseline="0" dirty="0" smtClean="0"/>
                        <a:t/>
                      </a:r>
                      <a:br>
                        <a:rPr lang="nl-NL" sz="1900" baseline="0" dirty="0" smtClean="0"/>
                      </a:br>
                      <a:r>
                        <a:rPr lang="nl-NL" sz="1900" baseline="0" dirty="0" err="1" smtClean="0"/>
                        <a:t>altem</a:t>
                      </a:r>
                      <a:r>
                        <a:rPr lang="nl-NL" sz="1900" baseline="0" dirty="0" smtClean="0"/>
                        <a:t> </a:t>
                      </a:r>
                      <a:endParaRPr lang="nl-NL" sz="1900" b="1" dirty="0">
                        <a:latin typeface="Arial" panose="020B0604020202020204" pitchFamily="34" charset="0"/>
                        <a:cs typeface="Arial" panose="020B0604020202020204" pitchFamily="34" charset="0"/>
                      </a:endParaRPr>
                    </a:p>
                  </a:txBody>
                  <a:tcPr/>
                </a:tc>
                <a:tc>
                  <a:txBody>
                    <a:bodyPr/>
                    <a:lstStyle/>
                    <a:p>
                      <a:r>
                        <a:rPr lang="nl-NL" sz="1900" dirty="0" smtClean="0"/>
                        <a:t>den</a:t>
                      </a:r>
                      <a:r>
                        <a:rPr lang="nl-NL" sz="1900" baseline="0" dirty="0" smtClean="0"/>
                        <a:t>      </a:t>
                      </a:r>
                      <a:r>
                        <a:rPr lang="nl-NL" sz="1900" baseline="0" dirty="0" err="1" smtClean="0"/>
                        <a:t>frischen</a:t>
                      </a:r>
                      <a:r>
                        <a:rPr lang="nl-NL" sz="1900" baseline="0" dirty="0" smtClean="0"/>
                        <a:t/>
                      </a:r>
                      <a:br>
                        <a:rPr lang="nl-NL" sz="1900" baseline="0" dirty="0" smtClean="0"/>
                      </a:br>
                      <a:r>
                        <a:rPr lang="nl-NL" sz="1900" baseline="0" dirty="0" err="1" smtClean="0"/>
                        <a:t>keinen</a:t>
                      </a:r>
                      <a:r>
                        <a:rPr lang="nl-NL" sz="1900" baseline="0" dirty="0" smtClean="0"/>
                        <a:t> </a:t>
                      </a:r>
                      <a:r>
                        <a:rPr lang="nl-NL" sz="1900" baseline="0" dirty="0" err="1" smtClean="0"/>
                        <a:t>frischen</a:t>
                      </a:r>
                      <a:r>
                        <a:rPr lang="nl-NL" sz="1900" baseline="0" dirty="0" smtClean="0"/>
                        <a:t> </a:t>
                      </a:r>
                      <a:r>
                        <a:rPr lang="nl-NL" sz="1900" baseline="0" dirty="0" err="1" smtClean="0"/>
                        <a:t>Eiern</a:t>
                      </a:r>
                      <a:endParaRPr lang="nl-NL" sz="1900" baseline="0" dirty="0" smtClean="0"/>
                    </a:p>
                    <a:p>
                      <a:r>
                        <a:rPr lang="nl-NL" sz="1900" baseline="0" dirty="0" err="1" smtClean="0"/>
                        <a:t>frischen</a:t>
                      </a:r>
                      <a:r>
                        <a:rPr lang="nl-NL" sz="1900" baseline="0" dirty="0" smtClean="0"/>
                        <a:t/>
                      </a:r>
                      <a:br>
                        <a:rPr lang="nl-NL" sz="1900" baseline="0" dirty="0" smtClean="0"/>
                      </a:br>
                      <a:endParaRPr lang="nl-NL" sz="1900" b="0" dirty="0">
                        <a:latin typeface="Arial" panose="020B0604020202020204" pitchFamily="34" charset="0"/>
                        <a:cs typeface="Arial" panose="020B0604020202020204" pitchFamily="34" charset="0"/>
                      </a:endParaRPr>
                    </a:p>
                  </a:txBody>
                  <a:tcPr>
                    <a:solidFill>
                      <a:schemeClr val="accent6">
                        <a:lumMod val="75000"/>
                      </a:schemeClr>
                    </a:solidFill>
                  </a:tcPr>
                </a:tc>
              </a:tr>
              <a:tr h="1570169">
                <a:tc>
                  <a:txBody>
                    <a:bodyPr/>
                    <a:lstStyle/>
                    <a:p>
                      <a:r>
                        <a:rPr lang="nl-NL" sz="1900" dirty="0" smtClean="0"/>
                        <a:t>4</a:t>
                      </a:r>
                      <a:r>
                        <a:rPr lang="nl-NL" sz="1900" baseline="30000" dirty="0" smtClean="0"/>
                        <a:t>e</a:t>
                      </a:r>
                      <a:r>
                        <a:rPr lang="nl-NL" sz="1900" dirty="0" smtClean="0"/>
                        <a:t> naamval</a:t>
                      </a:r>
                    </a:p>
                    <a:p>
                      <a:r>
                        <a:rPr lang="nl-NL" sz="1900" dirty="0" smtClean="0"/>
                        <a:t>(</a:t>
                      </a:r>
                      <a:r>
                        <a:rPr lang="nl-NL" sz="1900" dirty="0" err="1" smtClean="0"/>
                        <a:t>akkusativ</a:t>
                      </a:r>
                      <a:r>
                        <a:rPr lang="nl-NL" sz="1900" dirty="0" smtClean="0"/>
                        <a:t>; lijdend voorwerp)</a:t>
                      </a:r>
                      <a:endParaRPr lang="nl-NL" sz="1900" dirty="0">
                        <a:latin typeface="Arial" panose="020B0604020202020204" pitchFamily="34" charset="0"/>
                        <a:cs typeface="Arial" panose="020B0604020202020204" pitchFamily="34" charset="0"/>
                      </a:endParaRPr>
                    </a:p>
                  </a:txBody>
                  <a:tcPr/>
                </a:tc>
                <a:tc>
                  <a:txBody>
                    <a:bodyPr/>
                    <a:lstStyle/>
                    <a:p>
                      <a:r>
                        <a:rPr lang="nl-NL" sz="1900" dirty="0" smtClean="0"/>
                        <a:t>den</a:t>
                      </a:r>
                      <a:r>
                        <a:rPr lang="nl-NL" sz="1900" baseline="0" dirty="0" smtClean="0"/>
                        <a:t>    roten</a:t>
                      </a:r>
                    </a:p>
                    <a:p>
                      <a:r>
                        <a:rPr lang="nl-NL" sz="1900" baseline="0" dirty="0" err="1" smtClean="0"/>
                        <a:t>einen</a:t>
                      </a:r>
                      <a:r>
                        <a:rPr lang="nl-NL" sz="1900" baseline="0" dirty="0" smtClean="0"/>
                        <a:t> roten     </a:t>
                      </a:r>
                      <a:r>
                        <a:rPr lang="nl-NL" sz="1900" baseline="0" dirty="0" err="1" smtClean="0"/>
                        <a:t>Wein</a:t>
                      </a:r>
                      <a:endParaRPr lang="nl-NL" sz="1900" baseline="0" dirty="0" smtClean="0"/>
                    </a:p>
                    <a:p>
                      <a:r>
                        <a:rPr lang="nl-NL" sz="1900" dirty="0" smtClean="0"/>
                        <a:t>           roten</a:t>
                      </a:r>
                      <a:endParaRPr lang="nl-NL" sz="1900" b="0" dirty="0">
                        <a:latin typeface="Arial" panose="020B0604020202020204" pitchFamily="34" charset="0"/>
                        <a:cs typeface="Arial" panose="020B0604020202020204" pitchFamily="34" charset="0"/>
                      </a:endParaRPr>
                    </a:p>
                  </a:txBody>
                  <a:tcPr/>
                </a:tc>
                <a:tc>
                  <a:txBody>
                    <a:bodyPr/>
                    <a:lstStyle/>
                    <a:p>
                      <a:r>
                        <a:rPr lang="nl-NL" sz="1900" dirty="0" smtClean="0"/>
                        <a:t>die </a:t>
                      </a:r>
                      <a:r>
                        <a:rPr lang="nl-NL" sz="1900" baseline="0" dirty="0" smtClean="0"/>
                        <a:t>  </a:t>
                      </a:r>
                      <a:r>
                        <a:rPr lang="nl-NL" sz="1900" baseline="0" dirty="0" err="1" smtClean="0"/>
                        <a:t>heiße</a:t>
                      </a:r>
                      <a:r>
                        <a:rPr lang="nl-NL" sz="1900" baseline="0" dirty="0" smtClean="0"/>
                        <a:t/>
                      </a:r>
                      <a:br>
                        <a:rPr lang="nl-NL" sz="1900" baseline="0" dirty="0" smtClean="0"/>
                      </a:br>
                      <a:r>
                        <a:rPr lang="nl-NL" sz="1900" baseline="0" dirty="0" err="1" smtClean="0"/>
                        <a:t>eine</a:t>
                      </a:r>
                      <a:r>
                        <a:rPr lang="nl-NL" sz="1900" baseline="0" dirty="0" smtClean="0"/>
                        <a:t> </a:t>
                      </a:r>
                      <a:r>
                        <a:rPr lang="nl-NL" sz="1900" baseline="0" dirty="0" err="1" smtClean="0"/>
                        <a:t>heiße</a:t>
                      </a:r>
                      <a:r>
                        <a:rPr lang="nl-NL" sz="1900" baseline="0" dirty="0" smtClean="0"/>
                        <a:t>  </a:t>
                      </a:r>
                      <a:r>
                        <a:rPr lang="nl-NL" sz="1900" baseline="0" dirty="0" err="1" smtClean="0"/>
                        <a:t>Suppe</a:t>
                      </a:r>
                      <a:r>
                        <a:rPr lang="nl-NL" sz="1900" baseline="0" dirty="0" smtClean="0"/>
                        <a:t/>
                      </a:r>
                      <a:br>
                        <a:rPr lang="nl-NL" sz="1900" baseline="0" dirty="0" smtClean="0"/>
                      </a:br>
                      <a:r>
                        <a:rPr lang="nl-NL" sz="1900" baseline="0" dirty="0" smtClean="0"/>
                        <a:t>         </a:t>
                      </a:r>
                      <a:r>
                        <a:rPr lang="nl-NL" sz="1900" baseline="0" dirty="0" err="1" smtClean="0"/>
                        <a:t>heiße</a:t>
                      </a:r>
                      <a:endParaRPr lang="nl-NL" sz="1900" b="0" dirty="0">
                        <a:latin typeface="Arial" panose="020B0604020202020204" pitchFamily="34" charset="0"/>
                        <a:cs typeface="Arial" panose="020B0604020202020204" pitchFamily="34" charset="0"/>
                      </a:endParaRPr>
                    </a:p>
                  </a:txBody>
                  <a:tcPr/>
                </a:tc>
                <a:tc>
                  <a:txBody>
                    <a:bodyPr/>
                    <a:lstStyle/>
                    <a:p>
                      <a:r>
                        <a:rPr lang="nl-NL" sz="1900" dirty="0" smtClean="0"/>
                        <a:t>das</a:t>
                      </a:r>
                      <a:r>
                        <a:rPr lang="nl-NL" sz="1900" baseline="0" dirty="0" smtClean="0"/>
                        <a:t> </a:t>
                      </a:r>
                      <a:r>
                        <a:rPr lang="nl-NL" sz="1900" baseline="0" dirty="0" err="1" smtClean="0"/>
                        <a:t>alte</a:t>
                      </a:r>
                      <a:r>
                        <a:rPr lang="nl-NL" sz="1900" baseline="0" dirty="0" smtClean="0"/>
                        <a:t/>
                      </a:r>
                      <a:br>
                        <a:rPr lang="nl-NL" sz="1900" baseline="0" dirty="0" smtClean="0"/>
                      </a:br>
                      <a:r>
                        <a:rPr lang="nl-NL" sz="1900" baseline="0" dirty="0" err="1" smtClean="0"/>
                        <a:t>ein</a:t>
                      </a:r>
                      <a:r>
                        <a:rPr lang="nl-NL" sz="1900" baseline="0" dirty="0" smtClean="0"/>
                        <a:t> </a:t>
                      </a:r>
                      <a:r>
                        <a:rPr lang="nl-NL" sz="1900" baseline="0" dirty="0" err="1" smtClean="0"/>
                        <a:t>altes</a:t>
                      </a:r>
                      <a:r>
                        <a:rPr lang="nl-NL" sz="1900" baseline="0" dirty="0" smtClean="0"/>
                        <a:t>        </a:t>
                      </a:r>
                      <a:r>
                        <a:rPr lang="nl-NL" sz="1900" baseline="0" dirty="0" err="1" smtClean="0"/>
                        <a:t>Brot</a:t>
                      </a:r>
                      <a:r>
                        <a:rPr lang="nl-NL" sz="1900" baseline="0" dirty="0" smtClean="0"/>
                        <a:t/>
                      </a:r>
                      <a:br>
                        <a:rPr lang="nl-NL" sz="1900" baseline="0" dirty="0" smtClean="0"/>
                      </a:br>
                      <a:r>
                        <a:rPr lang="nl-NL" sz="1900" baseline="0" dirty="0" smtClean="0"/>
                        <a:t>       </a:t>
                      </a:r>
                      <a:r>
                        <a:rPr lang="nl-NL" sz="1900" baseline="0" dirty="0" err="1" smtClean="0"/>
                        <a:t>altes</a:t>
                      </a:r>
                      <a:r>
                        <a:rPr lang="nl-NL" sz="1900" baseline="0" dirty="0" smtClean="0"/>
                        <a:t> </a:t>
                      </a:r>
                      <a:endParaRPr lang="nl-NL" sz="1900" b="0" dirty="0">
                        <a:latin typeface="Arial" panose="020B0604020202020204" pitchFamily="34" charset="0"/>
                        <a:cs typeface="Arial" panose="020B0604020202020204" pitchFamily="34" charset="0"/>
                      </a:endParaRPr>
                    </a:p>
                  </a:txBody>
                  <a:tcPr/>
                </a:tc>
                <a:tc>
                  <a:txBody>
                    <a:bodyPr/>
                    <a:lstStyle/>
                    <a:p>
                      <a:r>
                        <a:rPr lang="nl-NL" sz="1900" dirty="0" smtClean="0"/>
                        <a:t>die</a:t>
                      </a:r>
                      <a:r>
                        <a:rPr lang="nl-NL" sz="1900" baseline="0" dirty="0" smtClean="0"/>
                        <a:t>      </a:t>
                      </a:r>
                      <a:r>
                        <a:rPr lang="nl-NL" sz="1900" baseline="0" dirty="0" err="1" smtClean="0"/>
                        <a:t>frischen</a:t>
                      </a:r>
                      <a:r>
                        <a:rPr lang="nl-NL" sz="1900" baseline="0" dirty="0" smtClean="0"/>
                        <a:t/>
                      </a:r>
                      <a:br>
                        <a:rPr lang="nl-NL" sz="1900" baseline="0" dirty="0" smtClean="0"/>
                      </a:br>
                      <a:r>
                        <a:rPr lang="nl-NL" sz="1900" baseline="0" dirty="0" err="1" smtClean="0"/>
                        <a:t>keine</a:t>
                      </a:r>
                      <a:r>
                        <a:rPr lang="nl-NL" sz="1900" baseline="0" dirty="0" smtClean="0"/>
                        <a:t>  </a:t>
                      </a:r>
                      <a:r>
                        <a:rPr lang="nl-NL" sz="1900" baseline="0" dirty="0" err="1" smtClean="0"/>
                        <a:t>frischen</a:t>
                      </a:r>
                      <a:r>
                        <a:rPr lang="nl-NL" sz="1900" baseline="0" dirty="0" smtClean="0"/>
                        <a:t>  </a:t>
                      </a:r>
                      <a:r>
                        <a:rPr lang="nl-NL" sz="1900" baseline="0" dirty="0" err="1" smtClean="0"/>
                        <a:t>Eier</a:t>
                      </a:r>
                      <a:endParaRPr lang="nl-NL" sz="1900" baseline="0" dirty="0" smtClean="0"/>
                    </a:p>
                    <a:p>
                      <a:r>
                        <a:rPr lang="nl-NL" sz="1900" baseline="0" dirty="0" err="1" smtClean="0"/>
                        <a:t>frische</a:t>
                      </a:r>
                      <a:r>
                        <a:rPr lang="nl-NL" sz="1900" baseline="0" dirty="0" smtClean="0"/>
                        <a:t/>
                      </a:r>
                      <a:br>
                        <a:rPr lang="nl-NL" sz="1900" baseline="0" dirty="0" smtClean="0"/>
                      </a:br>
                      <a:endParaRPr lang="nl-NL" sz="1900" b="0" dirty="0">
                        <a:latin typeface="Arial" panose="020B0604020202020204" pitchFamily="34" charset="0"/>
                        <a:cs typeface="Arial" panose="020B0604020202020204" pitchFamily="34" charset="0"/>
                      </a:endParaRPr>
                    </a:p>
                  </a:txBody>
                  <a:tcPr>
                    <a:solidFill>
                      <a:schemeClr val="accent6">
                        <a:lumMod val="75000"/>
                      </a:schemeClr>
                    </a:solidFill>
                  </a:tcPr>
                </a:tc>
              </a:tr>
            </a:tbl>
          </a:graphicData>
        </a:graphic>
      </p:graphicFrame>
    </p:spTree>
    <p:extLst>
      <p:ext uri="{BB962C8B-B14F-4D97-AF65-F5344CB8AC3E}">
        <p14:creationId xmlns:p14="http://schemas.microsoft.com/office/powerpoint/2010/main" val="3610933391"/>
      </p:ext>
    </p:extLst>
  </p:cSld>
  <p:clrMapOvr>
    <a:masterClrMapping/>
  </p:clrMapOvr>
  <p:timing>
    <p:tnLst>
      <p:par>
        <p:cTn id="1" dur="indefinite" restart="never" nodeType="tmRoot"/>
      </p:par>
    </p:tnLst>
  </p:timing>
</p:sld>
</file>

<file path=ppt/theme/theme1.xml><?xml version="1.0" encoding="utf-8"?>
<a:theme xmlns:a="http://schemas.openxmlformats.org/drawingml/2006/main" name="Berlijn">
  <a:themeElements>
    <a:clrScheme name="Berlijn">
      <a:dk1>
        <a:sysClr val="windowText" lastClr="000000"/>
      </a:dk1>
      <a:lt1>
        <a:sysClr val="window" lastClr="FFFFFF"/>
      </a:lt1>
      <a:dk2>
        <a:srgbClr val="9D360E"/>
      </a:dk2>
      <a:lt2>
        <a:srgbClr val="E7E6E6"/>
      </a:lt2>
      <a:accent1>
        <a:srgbClr val="F09415"/>
      </a:accent1>
      <a:accent2>
        <a:srgbClr val="C1B56B"/>
      </a:accent2>
      <a:accent3>
        <a:srgbClr val="4BAF73"/>
      </a:accent3>
      <a:accent4>
        <a:srgbClr val="5AA6C0"/>
      </a:accent4>
      <a:accent5>
        <a:srgbClr val="D17DF9"/>
      </a:accent5>
      <a:accent6>
        <a:srgbClr val="FA7E5C"/>
      </a:accent6>
      <a:hlink>
        <a:srgbClr val="FFAE3E"/>
      </a:hlink>
      <a:folHlink>
        <a:srgbClr val="FCC77E"/>
      </a:folHlink>
    </a:clrScheme>
    <a:fontScheme name="Berlij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j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C0CBE056-4EF4-4D92-969E-947779DA7AAA}"/>
    </a:ext>
  </a:extLst>
</a:theme>
</file>

<file path=docProps/app.xml><?xml version="1.0" encoding="utf-8"?>
<Properties xmlns="http://schemas.openxmlformats.org/officeDocument/2006/extended-properties" xmlns:vt="http://schemas.openxmlformats.org/officeDocument/2006/docPropsVTypes">
  <Template>Berlijn</Template>
  <TotalTime>6</TotalTime>
  <Words>310</Words>
  <Application>Microsoft Office PowerPoint</Application>
  <PresentationFormat>Breedbeeld</PresentationFormat>
  <Paragraphs>64</Paragraphs>
  <Slides>5</Slides>
  <Notes>0</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5</vt:i4>
      </vt:variant>
    </vt:vector>
  </HeadingPairs>
  <TitlesOfParts>
    <vt:vector size="8" baseType="lpstr">
      <vt:lpstr>Arial</vt:lpstr>
      <vt:lpstr>Trebuchet MS</vt:lpstr>
      <vt:lpstr>Berlijn</vt:lpstr>
      <vt:lpstr>Die ,Null-Gruppe’</vt:lpstr>
      <vt:lpstr>Wie funktioniert die ,Null-Gruppe’? (1)</vt:lpstr>
      <vt:lpstr>Die 1. Weise, um sich die Null-Gruppe zu merken</vt:lpstr>
      <vt:lpstr>Die 2. Weise, um sich die Null-Gruppe zu merken</vt:lpstr>
      <vt:lpstr>PowerPoint-presentatie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Die ,Null-Gruppe’</dc:title>
  <dc:creator>Marieke van der Kammen</dc:creator>
  <cp:lastModifiedBy>Kammen, MMA (Marieke) van der</cp:lastModifiedBy>
  <cp:revision>7</cp:revision>
  <dcterms:created xsi:type="dcterms:W3CDTF">2016-02-08T10:42:45Z</dcterms:created>
  <dcterms:modified xsi:type="dcterms:W3CDTF">2016-07-25T17:20:41Z</dcterms:modified>
</cp:coreProperties>
</file>