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92" d="100"/>
          <a:sy n="92" d="100"/>
        </p:scale>
        <p:origin x="-750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634516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" name="Shape 4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 rot="10800000" flipH="1">
            <a:off x="0" y="2984999"/>
            <a:ext cx="9144000" cy="215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" name="Shape 9"/>
          <p:cNvSpPr/>
          <p:nvPr/>
        </p:nvSpPr>
        <p:spPr>
          <a:xfrm>
            <a:off x="0" y="2393175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/>
          <p:nvPr/>
        </p:nvSpPr>
        <p:spPr>
          <a:xfrm rot="10800000" flipH="1">
            <a:off x="0" y="2983958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None/>
              <a:defRPr i="1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16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4" name="Shape 24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/>
        </p:nvSpPr>
        <p:spPr>
          <a:xfrm rot="10800000" flipH="1">
            <a:off x="0" y="1163100"/>
            <a:ext cx="9144000" cy="39803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" name="Shape 28"/>
          <p:cNvSpPr/>
          <p:nvPr/>
        </p:nvSpPr>
        <p:spPr>
          <a:xfrm flipH="1">
            <a:off x="4526627" y="571349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/>
          <p:nvPr/>
        </p:nvSpPr>
        <p:spPr>
          <a:xfrm rot="10800000">
            <a:off x="4526627" y="1162132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rot="10800000" flipH="1">
            <a:off x="0" y="4412699"/>
            <a:ext cx="9144000" cy="730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/>
          <p:nvPr/>
        </p:nvSpPr>
        <p:spPr>
          <a:xfrm flipH="1">
            <a:off x="4526627" y="3820834"/>
            <a:ext cx="4617372" cy="590502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4" name="Shape 34"/>
          <p:cNvSpPr/>
          <p:nvPr/>
        </p:nvSpPr>
        <p:spPr>
          <a:xfrm rot="10800000">
            <a:off x="4526627" y="4411617"/>
            <a:ext cx="4617372" cy="571095"/>
          </a:xfrm>
          <a:custGeom>
            <a:avLst/>
            <a:gdLst/>
            <a:ahLst/>
            <a:cxnLst/>
            <a:rect l="0" t="0" r="0" b="0"/>
            <a:pathLst>
              <a:path w="4617373" h="1108924" extrusionOk="0">
                <a:moveTo>
                  <a:pt x="1199" y="1108924"/>
                </a:moveTo>
                <a:lnTo>
                  <a:pt x="4617373" y="1108924"/>
                </a:lnTo>
                <a:lnTo>
                  <a:pt x="0" y="0"/>
                </a:lnTo>
                <a:cubicBezTo>
                  <a:pt x="400" y="369641"/>
                  <a:pt x="799" y="739283"/>
                  <a:pt x="1199" y="1108924"/>
                </a:cubicBezTo>
                <a:close/>
              </a:path>
            </a:pathLst>
          </a:custGeom>
          <a:solidFill>
            <a:schemeClr val="dk1">
              <a:alpha val="7843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457200" y="4421726"/>
            <a:ext cx="8229600" cy="5052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buNone/>
              <a:defRPr sz="2400" i="1">
                <a:solidFill>
                  <a:schemeClr val="dk2"/>
                </a:solidFill>
              </a:defRPr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6676" y="76256"/>
            <a:ext cx="9134130" cy="5054792"/>
          </a:xfrm>
          <a:custGeom>
            <a:avLst/>
            <a:gdLst/>
            <a:ahLst/>
            <a:cxnLst/>
            <a:rect l="0" t="0" r="0" b="0"/>
            <a:pathLst>
              <a:path w="9157023" h="6739723" extrusionOk="0">
                <a:moveTo>
                  <a:pt x="1629" y="0"/>
                </a:moveTo>
                <a:lnTo>
                  <a:pt x="9157023" y="4340980"/>
                </a:lnTo>
                <a:lnTo>
                  <a:pt x="1593" y="6739723"/>
                </a:lnTo>
                <a:cubicBezTo>
                  <a:pt x="-3941" y="5123960"/>
                  <a:pt x="7163" y="1615763"/>
                  <a:pt x="1629" y="0"/>
                </a:cubicBezTo>
                <a:close/>
              </a:path>
            </a:pathLst>
          </a:custGeom>
          <a:solidFill>
            <a:srgbClr val="FFFFFF">
              <a:alpha val="6666"/>
            </a:srgb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/>
            </a:gs>
            <a:gs pos="100000">
              <a:schemeClr val="dk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Font typeface="Georgia"/>
              <a:buNone/>
              <a:defRPr sz="48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buFont typeface="Georgia"/>
              <a:defRPr sz="3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buFont typeface="Georgia"/>
              <a:defRPr sz="24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buFont typeface="Georgia"/>
              <a:defRPr sz="18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v/Rb6MguN0Uj4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be.com/v/2HhaQtvICe8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ctrTitle"/>
          </p:nvPr>
        </p:nvSpPr>
        <p:spPr>
          <a:xfrm>
            <a:off x="685800" y="1746892"/>
            <a:ext cx="7772400" cy="12380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Geschiedenis van de scheikunde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685800" y="3093357"/>
            <a:ext cx="7772400" cy="666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J.J. Thomson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Joseph John Thomson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Tijdsgenoot de Curie’s en Becquerel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"/>
              <a:t>Atoommodel van Dalton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>
              <a:spcBef>
                <a:spcPts val="0"/>
              </a:spcBef>
              <a:buNone/>
            </a:pPr>
            <a:r>
              <a:rPr lang="en"/>
              <a:t>Kathodestralen</a:t>
            </a:r>
          </a:p>
        </p:txBody>
      </p:sp>
      <p:pic>
        <p:nvPicPr>
          <p:cNvPr id="47" name="Shape 47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6462175" y="1786150"/>
            <a:ext cx="2681825" cy="3079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8" name="Shape 48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3931450" y="2979000"/>
            <a:ext cx="2011301" cy="210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Het experiment van Thomson (1897)</a:t>
            </a:r>
          </a:p>
        </p:txBody>
      </p:sp>
      <p:sp>
        <p:nvSpPr>
          <p:cNvPr id="54" name="Shape 54">
            <a:hlinkClick r:id="rId3"/>
          </p:cNvPr>
          <p:cNvSpPr/>
          <p:nvPr/>
        </p:nvSpPr>
        <p:spPr>
          <a:xfrm>
            <a:off x="2087097" y="1272925"/>
            <a:ext cx="4969799" cy="3727349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Elektron?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Meten van massa… (m/e)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		1000x lichter dan H-atoom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Twee mogelijke conclusies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/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De lading van de kathodestraal is enorm</a:t>
            </a:r>
          </a:p>
          <a:p>
            <a:pPr lvl="0" algn="ctr" rtl="0">
              <a:spcBef>
                <a:spcPts val="0"/>
              </a:spcBef>
              <a:buNone/>
            </a:pPr>
            <a:endParaRPr/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OF</a:t>
            </a:r>
          </a:p>
          <a:p>
            <a:pPr lvl="0" algn="ctr" rtl="0">
              <a:spcBef>
                <a:spcPts val="0"/>
              </a:spcBef>
              <a:buNone/>
            </a:pPr>
            <a:endParaRPr/>
          </a:p>
          <a:p>
            <a:pPr lvl="0" algn="ctr" rtl="0">
              <a:spcBef>
                <a:spcPts val="0"/>
              </a:spcBef>
              <a:buClr>
                <a:schemeClr val="dk1"/>
              </a:buClr>
              <a:buSzPct val="36666"/>
              <a:buFont typeface="Arial"/>
              <a:buNone/>
            </a:pPr>
            <a:r>
              <a:rPr lang="en"/>
              <a:t>De deeltjes in de kathodestraal zijn heel licht</a:t>
            </a:r>
          </a:p>
          <a:p>
            <a:pPr algn="ctr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Thomson’s conclusies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➢"/>
            </a:pPr>
            <a:r>
              <a:rPr lang="en"/>
              <a:t>Kathodestralen zijn negatief geladen deeltjes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marL="457200" lvl="0" indent="-41910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➢"/>
            </a:pPr>
            <a:r>
              <a:rPr lang="en"/>
              <a:t>Deze deeltjes zijn een onderdeel van het atoom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Atoommodel van Thomson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Plum-pudding model</a:t>
            </a:r>
          </a:p>
        </p:txBody>
      </p:sp>
      <p:pic>
        <p:nvPicPr>
          <p:cNvPr id="79" name="Shape 79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503212" y="1335824"/>
            <a:ext cx="3454374" cy="3454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Lading van het elektron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1913: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Millikan’s experiment met oliedruppels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86" name="Shape 86">
            <a:hlinkClick r:id="rId3"/>
          </p:cNvPr>
          <p:cNvSpPr/>
          <p:nvPr/>
        </p:nvSpPr>
        <p:spPr>
          <a:xfrm>
            <a:off x="2908912" y="2431225"/>
            <a:ext cx="3326175" cy="249462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Wat weten we nu?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➢"/>
            </a:pPr>
            <a:r>
              <a:rPr lang="en"/>
              <a:t>Elektronen zijn sub-atomaire deeltjes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➢"/>
            </a:pPr>
            <a:r>
              <a:rPr lang="en"/>
              <a:t>Elektronen zijn negatief geladen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marL="457200" lvl="0" indent="-419100" rtl="0">
              <a:spcBef>
                <a:spcPts val="0"/>
              </a:spcBef>
              <a:buClr>
                <a:schemeClr val="dk1"/>
              </a:buClr>
              <a:buSzPct val="100000"/>
              <a:buFont typeface="Georgia"/>
              <a:buChar char="➢"/>
            </a:pPr>
            <a:r>
              <a:rPr lang="en"/>
              <a:t>De lading van een elektron is -1,60 x 10</a:t>
            </a:r>
            <a:r>
              <a:rPr lang="en" baseline="30000"/>
              <a:t>-19</a:t>
            </a:r>
            <a:r>
              <a:rPr lang="en"/>
              <a:t> C</a:t>
            </a:r>
          </a:p>
          <a:p>
            <a:pPr marL="1371600" lvl="2" indent="-381000">
              <a:spcBef>
                <a:spcPts val="0"/>
              </a:spcBef>
              <a:buClr>
                <a:schemeClr val="dk1"/>
              </a:buClr>
              <a:buSzPct val="80000"/>
              <a:buFont typeface="Georgia"/>
              <a:buChar char="■"/>
            </a:pPr>
            <a:r>
              <a:rPr lang="en"/>
              <a:t>Hiermee kan de massa van het elektron bepaald worden (m/e)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paper-plane">
  <a:themeElements>
    <a:clrScheme name="Custom 354">
      <a:dk1>
        <a:srgbClr val="000000"/>
      </a:dk1>
      <a:lt1>
        <a:srgbClr val="FFFFFF"/>
      </a:lt1>
      <a:dk2>
        <a:srgbClr val="30182B"/>
      </a:dk2>
      <a:lt2>
        <a:srgbClr val="DFDFDF"/>
      </a:lt2>
      <a:accent1>
        <a:srgbClr val="592D50"/>
      </a:accent1>
      <a:accent2>
        <a:srgbClr val="D3A67A"/>
      </a:accent2>
      <a:accent3>
        <a:srgbClr val="45485F"/>
      </a:accent3>
      <a:accent4>
        <a:srgbClr val="6B9756"/>
      </a:accent4>
      <a:accent5>
        <a:srgbClr val="7D576E"/>
      </a:accent5>
      <a:accent6>
        <a:srgbClr val="4C1A23"/>
      </a:accent6>
      <a:hlink>
        <a:srgbClr val="511E3E"/>
      </a:hlink>
      <a:folHlink>
        <a:srgbClr val="9EA0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</Words>
  <Application>Microsoft Office PowerPoint</Application>
  <PresentationFormat>Diavoorstelling (16:9)</PresentationFormat>
  <Paragraphs>35</Paragraphs>
  <Slides>9</Slides>
  <Notes>9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paper-plane</vt:lpstr>
      <vt:lpstr>Geschiedenis van de scheikunde</vt:lpstr>
      <vt:lpstr>Joseph John Thomson</vt:lpstr>
      <vt:lpstr>Het experiment van Thomson (1897)</vt:lpstr>
      <vt:lpstr>Elektron?</vt:lpstr>
      <vt:lpstr>Twee mogelijke conclusies</vt:lpstr>
      <vt:lpstr>Thomson’s conclusies</vt:lpstr>
      <vt:lpstr>Atoommodel van Thomson</vt:lpstr>
      <vt:lpstr>Lading van het elektron</vt:lpstr>
      <vt:lpstr>Wat weten we nu?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Geschiedenis van de scheikunde</dc:title>
  <cp:lastModifiedBy>Mariebelle van der Linde (CLV)</cp:lastModifiedBy>
  <cp:revision>1</cp:revision>
  <dcterms:modified xsi:type="dcterms:W3CDTF">2015-05-16T15:15:11Z</dcterms:modified>
</cp:coreProperties>
</file>