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6" r:id="rId3"/>
    <p:sldId id="280" r:id="rId4"/>
    <p:sldId id="283" r:id="rId5"/>
    <p:sldId id="285" r:id="rId6"/>
    <p:sldId id="290" r:id="rId7"/>
    <p:sldId id="287" r:id="rId8"/>
    <p:sldId id="288" r:id="rId9"/>
    <p:sldId id="289" r:id="rId10"/>
    <p:sldId id="273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51A389-35E2-4DA3-AFD8-C0A2F0524095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01E98-71A6-4330-B1CD-96B117CF1CD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2952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/>
              <a:t>Les 5: </a:t>
            </a:r>
            <a:br>
              <a:rPr lang="nl-NL"/>
            </a:br>
            <a:r>
              <a:rPr lang="nl-NL" sz="3100"/>
              <a:t>Het marketingplan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/>
              <a:t>Keuzevak</a:t>
            </a:r>
          </a:p>
          <a:p>
            <a:r>
              <a:rPr lang="nl-NL"/>
              <a:t>Marketing</a:t>
            </a:r>
          </a:p>
          <a:p>
            <a:br>
              <a:rPr lang="nl-NL"/>
            </a:br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506158"/>
            <a:ext cx="3056578" cy="864096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2348880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7446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1042368" y="533400"/>
            <a:ext cx="7024744" cy="1143000"/>
          </a:xfrm>
        </p:spPr>
        <p:txBody>
          <a:bodyPr/>
          <a:lstStyle/>
          <a:p>
            <a:r>
              <a:rPr lang="nl-NL"/>
              <a:t>Aan de slag!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  <p:sp>
        <p:nvSpPr>
          <p:cNvPr id="2" name="Tekstvak 1"/>
          <p:cNvSpPr txBox="1"/>
          <p:nvPr/>
        </p:nvSpPr>
        <p:spPr>
          <a:xfrm>
            <a:off x="1042368" y="1669793"/>
            <a:ext cx="6808602" cy="458587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lang="en-US"/>
          </a:p>
          <a:p>
            <a:r>
              <a:rPr lang="en-US" sz="2000" b="1" err="1"/>
              <a:t>Vul</a:t>
            </a:r>
            <a:r>
              <a:rPr lang="en-US" sz="2000" b="1"/>
              <a:t> in in </a:t>
            </a:r>
            <a:r>
              <a:rPr lang="en-US" sz="2000" b="1" err="1"/>
              <a:t>je</a:t>
            </a:r>
            <a:r>
              <a:rPr lang="en-US" sz="2000" b="1"/>
              <a:t> </a:t>
            </a:r>
            <a:r>
              <a:rPr lang="en-US" sz="2000" b="1" err="1"/>
              <a:t>verslag</a:t>
            </a:r>
            <a:r>
              <a:rPr lang="en-US" sz="2000" b="1"/>
              <a:t>:</a:t>
            </a:r>
            <a:br>
              <a:rPr lang="en-US">
                <a:latin typeface="+mn-ea"/>
                <a:cs typeface="+mn-ea"/>
              </a:rPr>
            </a:br>
            <a:r>
              <a:rPr lang="nl-NL" sz="2000"/>
              <a:t>Hoofdstuk 3.1 t/m 3.5</a:t>
            </a:r>
            <a:endParaRPr lang="nl-NL"/>
          </a:p>
          <a:p>
            <a:endParaRPr lang="nl-NL" sz="2000"/>
          </a:p>
          <a:p>
            <a:r>
              <a:rPr lang="nl-NL" sz="2800"/>
              <a:t>Marktonderzoek:</a:t>
            </a:r>
            <a:br>
              <a:rPr lang="en-US">
                <a:latin typeface="+mn-ea"/>
                <a:cs typeface="+mn-ea"/>
              </a:rPr>
            </a:br>
            <a:r>
              <a:rPr lang="nl-NL" sz="2000"/>
              <a:t>Jullie hebben al bepaald in de vorige les wat jullie willen onderzoeken.</a:t>
            </a:r>
          </a:p>
          <a:p>
            <a:endParaRPr lang="nl-NL" sz="2000"/>
          </a:p>
          <a:p>
            <a:r>
              <a:rPr lang="nl-NL" sz="2000"/>
              <a:t>Maak daarvoor een enquête </a:t>
            </a:r>
            <a:r>
              <a:rPr lang="nl-NL" sz="2000" b="1"/>
              <a:t>(zie opdracht ENQUETE MAKEN in H 5)!</a:t>
            </a:r>
          </a:p>
          <a:p>
            <a:br>
              <a:rPr lang="en-US">
                <a:latin typeface="+mn-ea"/>
                <a:cs typeface="+mn-ea"/>
              </a:rPr>
            </a:br>
            <a:r>
              <a:rPr lang="nl-NL" sz="2800"/>
              <a:t>Product:</a:t>
            </a:r>
            <a:br>
              <a:rPr lang="en-US">
                <a:latin typeface="+mn-ea"/>
                <a:cs typeface="+mn-ea"/>
              </a:rPr>
            </a:br>
            <a:r>
              <a:rPr lang="nl-NL" sz="2000"/>
              <a:t>Verder met de ontwikkeling</a:t>
            </a:r>
            <a:endParaRPr lang="nl-NL"/>
          </a:p>
          <a:p>
            <a:endParaRPr lang="nl-NL" sz="200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4009" y="1196752"/>
            <a:ext cx="2414225" cy="1761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615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/>
              <a:t>Wat gaan we doen vandaag?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2"/>
            <a:ext cx="7128908" cy="398566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format Marketingplan:</a:t>
            </a:r>
          </a:p>
          <a:p>
            <a:pPr>
              <a:buFontTx/>
              <a:buChar char="-"/>
            </a:pPr>
            <a:r>
              <a:rPr lang="nl-NL"/>
              <a:t>Waar zijn jullie?</a:t>
            </a:r>
          </a:p>
          <a:p>
            <a:pPr>
              <a:buFontTx/>
              <a:buChar char="-"/>
            </a:pPr>
            <a:r>
              <a:rPr lang="nl-NL"/>
              <a:t>Is het duidelijk?</a:t>
            </a:r>
          </a:p>
          <a:p>
            <a:pPr>
              <a:buFontTx/>
              <a:buChar char="-"/>
            </a:pPr>
            <a:r>
              <a:rPr lang="nl-NL"/>
              <a:t>Vragen?</a:t>
            </a:r>
          </a:p>
          <a:p>
            <a:r>
              <a:rPr lang="nl-NL"/>
              <a:t>Verder werken aan je product en plan</a:t>
            </a:r>
          </a:p>
          <a:p>
            <a:r>
              <a:rPr lang="nl-NL"/>
              <a:t>Werken aan het marketingplan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00383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/>
              <a:t>Format Marketing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2"/>
            <a:ext cx="7128908" cy="3985668"/>
          </a:xfrm>
        </p:spPr>
        <p:txBody>
          <a:bodyPr>
            <a:normAutofit/>
          </a:bodyPr>
          <a:lstStyle/>
          <a:p>
            <a:r>
              <a:rPr lang="nl-NL"/>
              <a:t>Voor de duidelijkheid nog even: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/>
              <a:t>Document om in te vullen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/>
              <a:t>Alle informatie over jullie marktonderzoek!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/>
              <a:t>Inleveren voor beoordeling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/>
              <a:t>Presentatie aan ondernemers!</a:t>
            </a:r>
          </a:p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53729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/>
              <a:t>Marktonderzoek</a:t>
            </a:r>
            <a:br>
              <a:rPr lang="nl-NL"/>
            </a:br>
            <a:endParaRPr lang="nl-NL" sz="200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2"/>
            <a:ext cx="7128908" cy="3985668"/>
          </a:xfrm>
        </p:spPr>
        <p:txBody>
          <a:bodyPr>
            <a:normAutofit lnSpcReduction="10000"/>
          </a:bodyPr>
          <a:lstStyle/>
          <a:p>
            <a:r>
              <a:rPr lang="nl-NL"/>
              <a:t>Informatie verzamelen over:</a:t>
            </a:r>
          </a:p>
          <a:p>
            <a:pPr>
              <a:buFontTx/>
              <a:buChar char="-"/>
            </a:pPr>
            <a:r>
              <a:rPr lang="nl-NL" b="1" i="1"/>
              <a:t>Klanten: </a:t>
            </a:r>
            <a:r>
              <a:rPr lang="nl-NL" i="1"/>
              <a:t>wat vinden klanten belangrijk aan het product?</a:t>
            </a:r>
          </a:p>
          <a:p>
            <a:pPr>
              <a:buFontTx/>
              <a:buChar char="-"/>
            </a:pPr>
            <a:endParaRPr lang="nl-NL" i="1"/>
          </a:p>
          <a:p>
            <a:pPr>
              <a:buFontTx/>
              <a:buChar char="-"/>
            </a:pPr>
            <a:r>
              <a:rPr lang="nl-NL" b="1" i="1"/>
              <a:t>Concurrentie: </a:t>
            </a:r>
            <a:r>
              <a:rPr lang="nl-NL" i="1"/>
              <a:t>wie zijn de concurrenten of concurrerende producten/</a:t>
            </a:r>
          </a:p>
          <a:p>
            <a:pPr>
              <a:buFontTx/>
              <a:buChar char="-"/>
            </a:pPr>
            <a:endParaRPr lang="nl-NL" i="1"/>
          </a:p>
          <a:p>
            <a:pPr>
              <a:buFontTx/>
              <a:buChar char="-"/>
            </a:pPr>
            <a:r>
              <a:rPr lang="nl-NL" b="1" i="1"/>
              <a:t>Branche: </a:t>
            </a:r>
            <a:r>
              <a:rPr lang="nl-NL" i="1"/>
              <a:t>wat zijn ontwikkelingen van het product. Meer aandacht voor bijvoorbeeld duurzaamheid, kwaliteit, prijs?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2822" y="1340768"/>
            <a:ext cx="2065412" cy="148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097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/>
              <a:t>Marktonderzoek</a:t>
            </a:r>
            <a:br>
              <a:rPr lang="nl-NL"/>
            </a:br>
            <a:endParaRPr lang="nl-NL" sz="200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2"/>
            <a:ext cx="7128908" cy="3985668"/>
          </a:xfrm>
        </p:spPr>
        <p:txBody>
          <a:bodyPr>
            <a:normAutofit/>
          </a:bodyPr>
          <a:lstStyle/>
          <a:p>
            <a:r>
              <a:rPr lang="nl-NL" b="1"/>
              <a:t>Desk research</a:t>
            </a:r>
          </a:p>
          <a:p>
            <a:pPr marL="68580" indent="0">
              <a:buNone/>
            </a:pPr>
            <a:r>
              <a:rPr lang="nl-NL" b="1"/>
              <a:t>- </a:t>
            </a:r>
            <a:r>
              <a:rPr lang="nl-NL" i="1"/>
              <a:t>Is alles wat je achter je bureau (desk) opzoekt via internet e.d.</a:t>
            </a:r>
          </a:p>
          <a:p>
            <a:pPr marL="68580" indent="0">
              <a:buNone/>
            </a:pPr>
            <a:endParaRPr lang="nl-NL" b="1"/>
          </a:p>
          <a:p>
            <a:r>
              <a:rPr lang="nl-NL" b="1" i="1"/>
              <a:t>Field research</a:t>
            </a:r>
          </a:p>
          <a:p>
            <a:pPr marL="68580" indent="0">
              <a:buNone/>
            </a:pPr>
            <a:r>
              <a:rPr lang="nl-NL" b="1" i="1"/>
              <a:t>- </a:t>
            </a:r>
            <a:r>
              <a:rPr lang="nl-NL"/>
              <a:t>Op zoek naar nieuwe informatie d.m.v. enquêtes, observeren e.d.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2822" y="1340768"/>
            <a:ext cx="2065412" cy="148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469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/>
              <a:t>Marktonderzoek</a:t>
            </a:r>
            <a:br>
              <a:rPr lang="nl-NL"/>
            </a:br>
            <a:endParaRPr lang="nl-NL" sz="200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2"/>
            <a:ext cx="7128908" cy="3985668"/>
          </a:xfrm>
        </p:spPr>
        <p:txBody>
          <a:bodyPr>
            <a:normAutofit/>
          </a:bodyPr>
          <a:lstStyle/>
          <a:p>
            <a:r>
              <a:rPr lang="nl-NL" b="1"/>
              <a:t>Enquête:</a:t>
            </a:r>
          </a:p>
          <a:p>
            <a:pPr marL="68580" indent="0">
              <a:buNone/>
            </a:pPr>
            <a:r>
              <a:rPr lang="nl-NL" i="1"/>
              <a:t>is een onderzoek doen, waarbij gebruik wordt gemaakt van een vragenlijst, die aan meer personen wordt voorgelegd. </a:t>
            </a:r>
            <a:endParaRPr lang="nl-NL" b="1" i="1"/>
          </a:p>
          <a:p>
            <a:pPr marL="68580" indent="0">
              <a:buNone/>
            </a:pPr>
            <a:endParaRPr lang="nl-NL" b="1"/>
          </a:p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2822" y="1340768"/>
            <a:ext cx="2065412" cy="148021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5816" y="4215698"/>
            <a:ext cx="2350963" cy="2093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397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/>
              <a:t>Marktonderzoek</a:t>
            </a:r>
            <a:br>
              <a:rPr lang="nl-NL"/>
            </a:br>
            <a:endParaRPr lang="nl-NL" sz="200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2"/>
            <a:ext cx="7128908" cy="3985668"/>
          </a:xfrm>
        </p:spPr>
        <p:txBody>
          <a:bodyPr>
            <a:normAutofit/>
          </a:bodyPr>
          <a:lstStyle/>
          <a:p>
            <a:r>
              <a:rPr lang="nl-NL" b="1"/>
              <a:t>Enquêtevragen</a:t>
            </a:r>
          </a:p>
          <a:p>
            <a:pPr marL="68580" indent="0">
              <a:buNone/>
            </a:pPr>
            <a:endParaRPr lang="nl-NL" b="1"/>
          </a:p>
          <a:p>
            <a:pPr>
              <a:buFontTx/>
              <a:buChar char="-"/>
            </a:pPr>
            <a:r>
              <a:rPr lang="nl-NL"/>
              <a:t>Stap 1: Bepaal eerst wat je wilt weten</a:t>
            </a:r>
          </a:p>
          <a:p>
            <a:pPr marL="68580" indent="0">
              <a:buNone/>
            </a:pPr>
            <a:endParaRPr lang="nl-NL"/>
          </a:p>
          <a:p>
            <a:pPr>
              <a:buFontTx/>
              <a:buChar char="-"/>
            </a:pPr>
            <a:r>
              <a:rPr lang="nl-NL"/>
              <a:t>Stap 2: De vragen opstellen</a:t>
            </a:r>
          </a:p>
          <a:p>
            <a:pPr marL="68580" indent="0">
              <a:buNone/>
            </a:pPr>
            <a:r>
              <a:rPr lang="nl-NL" b="1" i="1"/>
              <a:t>. </a:t>
            </a:r>
            <a:r>
              <a:rPr lang="nl-NL" i="1"/>
              <a:t>Bepaal hoeveel vragen</a:t>
            </a:r>
          </a:p>
          <a:p>
            <a:pPr marL="68580" indent="0">
              <a:buNone/>
            </a:pPr>
            <a:r>
              <a:rPr lang="nl-NL" i="1"/>
              <a:t>. Vraag per vraag één ding tegelijk</a:t>
            </a:r>
          </a:p>
          <a:p>
            <a:pPr marL="68580" indent="0">
              <a:buNone/>
            </a:pPr>
            <a:r>
              <a:rPr lang="nl-NL" i="1"/>
              <a:t>. Maak de vragen niet te lang</a:t>
            </a:r>
          </a:p>
          <a:p>
            <a:pPr marL="68580" indent="0">
              <a:buNone/>
            </a:pPr>
            <a:r>
              <a:rPr lang="nl-NL" i="1"/>
              <a:t>. Zorg voor een logische volgorde</a:t>
            </a:r>
          </a:p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2822" y="1340768"/>
            <a:ext cx="2065412" cy="148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3965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/>
              <a:t>Marktonderzoek</a:t>
            </a:r>
            <a:br>
              <a:rPr lang="nl-NL"/>
            </a:br>
            <a:endParaRPr lang="nl-NL" sz="200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2"/>
            <a:ext cx="7128908" cy="3985668"/>
          </a:xfrm>
        </p:spPr>
        <p:txBody>
          <a:bodyPr>
            <a:normAutofit/>
          </a:bodyPr>
          <a:lstStyle/>
          <a:p>
            <a:r>
              <a:rPr lang="nl-NL" b="1"/>
              <a:t>Enquêtevragen</a:t>
            </a:r>
          </a:p>
          <a:p>
            <a:r>
              <a:rPr lang="nl-NL" b="1"/>
              <a:t>Open vragen: </a:t>
            </a:r>
            <a:r>
              <a:rPr lang="nl-NL" u="sng"/>
              <a:t>Nadelen en voordelen!</a:t>
            </a:r>
          </a:p>
          <a:p>
            <a:pPr marL="68580" indent="0">
              <a:buNone/>
            </a:pPr>
            <a:r>
              <a:rPr lang="nl-NL"/>
              <a:t>Het levert betere informatie op, maar de verwerking kost wel veel tijd. </a:t>
            </a:r>
          </a:p>
          <a:p>
            <a:pPr marL="68580" indent="0">
              <a:buNone/>
            </a:pPr>
            <a:r>
              <a:rPr lang="nl-NL"/>
              <a:t>Aandachtspunten: </a:t>
            </a:r>
          </a:p>
          <a:p>
            <a:pPr marL="68580" indent="0">
              <a:buNone/>
            </a:pPr>
            <a:r>
              <a:rPr lang="nl-NL"/>
              <a:t>• </a:t>
            </a:r>
            <a:r>
              <a:rPr lang="nl-NL" i="1"/>
              <a:t>open vragen zijn geschikter als je meningen wilt weten</a:t>
            </a:r>
          </a:p>
          <a:p>
            <a:pPr marL="68580" indent="0">
              <a:buNone/>
            </a:pPr>
            <a:r>
              <a:rPr lang="nl-NL" i="1"/>
              <a:t>• open vragen zijn moeilijker te verwerken </a:t>
            </a:r>
          </a:p>
          <a:p>
            <a:pPr marL="68580" indent="0">
              <a:buNone/>
            </a:pPr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2822" y="1340768"/>
            <a:ext cx="2065412" cy="148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0967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2" y="889538"/>
            <a:ext cx="7024744" cy="1143000"/>
          </a:xfrm>
        </p:spPr>
        <p:txBody>
          <a:bodyPr>
            <a:normAutofit/>
          </a:bodyPr>
          <a:lstStyle/>
          <a:p>
            <a:r>
              <a:rPr lang="nl-NL"/>
              <a:t>Marktonderzoek</a:t>
            </a:r>
            <a:br>
              <a:rPr lang="nl-NL"/>
            </a:br>
            <a:endParaRPr lang="nl-NL" sz="200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070722"/>
            <a:ext cx="7488948" cy="3985668"/>
          </a:xfrm>
        </p:spPr>
        <p:txBody>
          <a:bodyPr>
            <a:noAutofit/>
          </a:bodyPr>
          <a:lstStyle/>
          <a:p>
            <a:r>
              <a:rPr lang="nl-NL" sz="2200" b="1"/>
              <a:t>Enquêtevragen</a:t>
            </a:r>
          </a:p>
          <a:p>
            <a:r>
              <a:rPr lang="nl-NL" sz="2200" b="1"/>
              <a:t>Gesloten vragen: </a:t>
            </a:r>
            <a:r>
              <a:rPr lang="nl-NL" sz="2200" u="sng"/>
              <a:t>Nadelen en voordelen!</a:t>
            </a:r>
          </a:p>
          <a:p>
            <a:pPr marL="68580" indent="0">
              <a:buNone/>
            </a:pPr>
            <a:r>
              <a:rPr lang="nl-NL" sz="2200"/>
              <a:t>Ze zijn gemakkelijk te verwerken. Je krijgt echter wel minder informatie.</a:t>
            </a:r>
          </a:p>
          <a:p>
            <a:pPr marL="68580" indent="0">
              <a:buNone/>
            </a:pPr>
            <a:r>
              <a:rPr lang="nl-NL" sz="2200"/>
              <a:t>Aandachtspunten: </a:t>
            </a:r>
          </a:p>
          <a:p>
            <a:pPr marL="68580" indent="0">
              <a:buNone/>
            </a:pPr>
            <a:r>
              <a:rPr lang="nl-NL" sz="2200"/>
              <a:t>• </a:t>
            </a:r>
            <a:r>
              <a:rPr lang="nl-NL" sz="2200" i="1"/>
              <a:t>voor iedereen moet er een passend antwoord tussen zitten </a:t>
            </a:r>
          </a:p>
          <a:p>
            <a:pPr marL="68580" indent="0">
              <a:buNone/>
            </a:pPr>
            <a:r>
              <a:rPr lang="nl-NL" sz="2200" i="1"/>
              <a:t>• als het kan bij elke vraag dezelfde antwoordmogelijkheden gebruiken </a:t>
            </a:r>
          </a:p>
          <a:p>
            <a:pPr marL="68580" indent="0">
              <a:buNone/>
            </a:pPr>
            <a:r>
              <a:rPr lang="nl-NL" sz="2200" i="1"/>
              <a:t>• gebruik positieve als negatieve antwoorden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112" y="720932"/>
            <a:ext cx="2065412" cy="148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1877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(4:3)</PresentationFormat>
  <Slides>10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Les 5:  Het marketingplan</vt:lpstr>
      <vt:lpstr>Wat gaan we doen vandaag?</vt:lpstr>
      <vt:lpstr>Format Marketing</vt:lpstr>
      <vt:lpstr>Marktonderzoek </vt:lpstr>
      <vt:lpstr>Marktonderzoek </vt:lpstr>
      <vt:lpstr>Marktonderzoek </vt:lpstr>
      <vt:lpstr>Marktonderzoek </vt:lpstr>
      <vt:lpstr>Marktonderzoek </vt:lpstr>
      <vt:lpstr>Marktonderzoek </vt:lpstr>
      <vt:lpstr>Aan de slag!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5:  Het marketingplan</dc:title>
  <cp:revision>1</cp:revision>
  <dcterms:modified xsi:type="dcterms:W3CDTF">2017-11-28T09:28:49Z</dcterms:modified>
</cp:coreProperties>
</file>