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outlineView">
  <p:normalViewPr showOutlineIcons="0">
    <p:restoredLeft sz="34608"/>
    <p:restoredTop sz="86418"/>
  </p:normalViewPr>
  <p:slideViewPr>
    <p:cSldViewPr snapToGrid="0" snapToObjects="1">
      <p:cViewPr>
        <p:scale>
          <a:sx n="111" d="100"/>
          <a:sy n="111" d="100"/>
        </p:scale>
        <p:origin x="1008" y="224"/>
      </p:cViewPr>
      <p:guideLst/>
    </p:cSldViewPr>
  </p:slideViewPr>
  <p:outlineViewPr>
    <p:cViewPr>
      <p:scale>
        <a:sx n="33" d="100"/>
        <a:sy n="33" d="100"/>
      </p:scale>
      <p:origin x="0" y="-488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dirty="0" smtClean="0"/>
              <a:t>Titelstijl van model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000BF-F602-0A4F-AA39-C4983992678D}" type="datetimeFigureOut">
              <a:rPr lang="nl-NL" smtClean="0"/>
              <a:t>13-12-15</a:t>
            </a:fld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 smtClean="0"/>
              <a:t>Module nanotechnologie</a:t>
            </a:r>
            <a:endParaRPr lang="nl-N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CD8FA-9C4E-8C41-BC4F-F40756BCE760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95477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000BF-F602-0A4F-AA39-C4983992678D}" type="datetimeFigureOut">
              <a:rPr lang="nl-NL" smtClean="0"/>
              <a:t>13-12-15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CD8FA-9C4E-8C41-BC4F-F40756BCE76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523775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000BF-F602-0A4F-AA39-C4983992678D}" type="datetimeFigureOut">
              <a:rPr lang="nl-NL" smtClean="0"/>
              <a:t>13-12-15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CD8FA-9C4E-8C41-BC4F-F40756BCE76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271951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000BF-F602-0A4F-AA39-C4983992678D}" type="datetimeFigureOut">
              <a:rPr lang="nl-NL" smtClean="0"/>
              <a:t>13-12-15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CD8FA-9C4E-8C41-BC4F-F40756BCE76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548410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000BF-F602-0A4F-AA39-C4983992678D}" type="datetimeFigureOut">
              <a:rPr lang="nl-NL" smtClean="0"/>
              <a:t>13-12-15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CD8FA-9C4E-8C41-BC4F-F40756BCE76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317375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000BF-F602-0A4F-AA39-C4983992678D}" type="datetimeFigureOut">
              <a:rPr lang="nl-NL" smtClean="0"/>
              <a:t>13-12-15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CD8FA-9C4E-8C41-BC4F-F40756BCE76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65281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000BF-F602-0A4F-AA39-C4983992678D}" type="datetimeFigureOut">
              <a:rPr lang="nl-NL" smtClean="0"/>
              <a:t>13-12-15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CD8FA-9C4E-8C41-BC4F-F40756BCE76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953716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000BF-F602-0A4F-AA39-C4983992678D}" type="datetimeFigureOut">
              <a:rPr lang="nl-NL" smtClean="0"/>
              <a:t>13-12-15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CD8FA-9C4E-8C41-BC4F-F40756BCE76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983435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000BF-F602-0A4F-AA39-C4983992678D}" type="datetimeFigureOut">
              <a:rPr lang="nl-NL" smtClean="0"/>
              <a:t>13-12-15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CD8FA-9C4E-8C41-BC4F-F40756BCE76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791278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000BF-F602-0A4F-AA39-C4983992678D}" type="datetimeFigureOut">
              <a:rPr lang="nl-NL" smtClean="0"/>
              <a:t>13-12-15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CD8FA-9C4E-8C41-BC4F-F40756BCE76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63256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Sleep de afbeelding naar de tijdelijke aanduiding of 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000BF-F602-0A4F-AA39-C4983992678D}" type="datetimeFigureOut">
              <a:rPr lang="nl-NL" smtClean="0"/>
              <a:t>13-12-15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CD8FA-9C4E-8C41-BC4F-F40756BCE76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608371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1748388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3253339"/>
            <a:ext cx="7886700" cy="29236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dirty="0" smtClean="0"/>
              <a:t>Klik om de tekststijl van het model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000BF-F602-0A4F-AA39-C4983992678D}" type="datetimeFigureOut">
              <a:rPr lang="nl-NL" smtClean="0"/>
              <a:t>13-12-15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ACD8FA-9C4E-8C41-BC4F-F40756BCE760}" type="slidenum">
              <a:rPr lang="nl-NL" smtClean="0"/>
              <a:t>‹nr.›</a:t>
            </a:fld>
            <a:endParaRPr lang="nl-NL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025" y="0"/>
            <a:ext cx="8943975" cy="1908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884066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err="1" smtClean="0"/>
              <a:t>Responsible</a:t>
            </a:r>
            <a:r>
              <a:rPr lang="nl-NL" dirty="0" smtClean="0"/>
              <a:t> Research </a:t>
            </a:r>
            <a:r>
              <a:rPr lang="nl-NL" dirty="0" err="1" smtClean="0"/>
              <a:t>and</a:t>
            </a:r>
            <a:r>
              <a:rPr lang="nl-NL" dirty="0" smtClean="0"/>
              <a:t> </a:t>
            </a:r>
            <a:r>
              <a:rPr lang="nl-NL" dirty="0" err="1" smtClean="0"/>
              <a:t>Innovation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Verantwoord onderzoek en innovatie</a:t>
            </a:r>
          </a:p>
        </p:txBody>
      </p:sp>
    </p:spTree>
    <p:extLst>
      <p:ext uri="{BB962C8B-B14F-4D97-AF65-F5344CB8AC3E}">
        <p14:creationId xmlns:p14="http://schemas.microsoft.com/office/powerpoint/2010/main" val="14669361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 zesde dimensie:</a:t>
            </a:r>
            <a:r>
              <a:rPr lang="nl-NL" baseline="0" dirty="0" smtClean="0"/>
              <a:t> </a:t>
            </a:r>
            <a:r>
              <a:rPr lang="nl-NL" baseline="0" dirty="0" err="1" smtClean="0"/>
              <a:t>Governance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 smtClean="0"/>
              <a:t>De verantwoordelijkheid van beleidsmakers om harmonieuze modellen voor RRI te </a:t>
            </a:r>
            <a:r>
              <a:rPr lang="nl-NL" dirty="0" smtClean="0"/>
              <a:t>ontwikkelen, waarin alle dimensies van RRI voorkomen</a:t>
            </a:r>
          </a:p>
          <a:p>
            <a:pPr lvl="1"/>
            <a:r>
              <a:rPr lang="nl-NL" dirty="0" smtClean="0"/>
              <a:t>Wie heeft supervisie?</a:t>
            </a:r>
          </a:p>
          <a:p>
            <a:pPr lvl="1"/>
            <a:r>
              <a:rPr lang="nl-NL" dirty="0" smtClean="0"/>
              <a:t>In welke stadia van onderzoek en innovatie?</a:t>
            </a:r>
          </a:p>
          <a:p>
            <a:pPr lvl="1"/>
            <a:r>
              <a:rPr lang="nl-NL" dirty="0" smtClean="0"/>
              <a:t>Welke macht heeft de supervisor</a:t>
            </a:r>
          </a:p>
          <a:p>
            <a:pPr lvl="1"/>
            <a:r>
              <a:rPr lang="nl-NL" dirty="0" smtClean="0"/>
              <a:t>Moeten wetenschappers aan iemand verantwoording afleggen?</a:t>
            </a:r>
          </a:p>
          <a:p>
            <a:pPr lvl="1"/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1671633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Kies </a:t>
            </a:r>
            <a:r>
              <a:rPr lang="nl-NL" dirty="0" smtClean="0"/>
              <a:t>één van de zes dimensies en pas die toe op de geschiedenis van lood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Extra informatie vind je in de </a:t>
            </a:r>
            <a:r>
              <a:rPr lang="nl-NL" dirty="0" err="1" smtClean="0"/>
              <a:t>leelringen</a:t>
            </a:r>
            <a:r>
              <a:rPr lang="nl-NL" smtClean="0"/>
              <a:t> tekst over RRI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207804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Binnen de EU is beleid ontwikkeld om onderzoek en</a:t>
            </a:r>
            <a:r>
              <a:rPr lang="nl-NL" baseline="0" dirty="0" smtClean="0"/>
              <a:t> innovatie meer te sturen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Dit beleid wordt </a:t>
            </a:r>
            <a:r>
              <a:rPr lang="nl-NL" dirty="0" err="1" smtClean="0"/>
              <a:t>Responsible</a:t>
            </a:r>
            <a:r>
              <a:rPr lang="nl-NL" dirty="0" smtClean="0"/>
              <a:t> Research </a:t>
            </a:r>
            <a:r>
              <a:rPr lang="nl-NL" dirty="0" err="1" smtClean="0"/>
              <a:t>and</a:t>
            </a:r>
            <a:r>
              <a:rPr lang="nl-NL" dirty="0" smtClean="0"/>
              <a:t> </a:t>
            </a:r>
            <a:r>
              <a:rPr lang="nl-NL" dirty="0" err="1" smtClean="0"/>
              <a:t>Innovation</a:t>
            </a:r>
            <a:r>
              <a:rPr lang="nl-NL" dirty="0" smtClean="0"/>
              <a:t> genoemd, afgekort tot RRI</a:t>
            </a:r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509120"/>
            <a:ext cx="5556870" cy="211042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7116" y="5144324"/>
            <a:ext cx="2499380" cy="1713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798844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is RRI?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Een manier van denken bij het opzetten van onderzoek waarbij rekening gehouden wordt met</a:t>
            </a:r>
          </a:p>
          <a:p>
            <a:pPr lvl="1"/>
            <a:r>
              <a:rPr lang="nl-NL" dirty="0" smtClean="0"/>
              <a:t>Ethiek</a:t>
            </a:r>
          </a:p>
          <a:p>
            <a:pPr lvl="1"/>
            <a:r>
              <a:rPr lang="nl-NL" dirty="0" smtClean="0"/>
              <a:t>Duurzaamheid</a:t>
            </a:r>
          </a:p>
          <a:p>
            <a:pPr lvl="1"/>
            <a:r>
              <a:rPr lang="nl-NL" dirty="0" smtClean="0"/>
              <a:t>Wat wil de maatschappij</a:t>
            </a:r>
          </a:p>
          <a:p>
            <a:pPr lvl="1"/>
            <a:r>
              <a:rPr lang="nl-NL" dirty="0" smtClean="0"/>
              <a:t>Wat heeft de maatschappij nodig?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70" t="4002" r="22451" b="5878"/>
          <a:stretch/>
        </p:blipFill>
        <p:spPr bwMode="auto">
          <a:xfrm>
            <a:off x="3466778" y="1446021"/>
            <a:ext cx="2952328" cy="180731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964" y="5661248"/>
            <a:ext cx="1682998" cy="1152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305"/>
          <a:stretch/>
        </p:blipFill>
        <p:spPr bwMode="auto">
          <a:xfrm>
            <a:off x="6705952" y="4715151"/>
            <a:ext cx="2191187" cy="201487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328823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RRI heeft zes dimensies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8790" y="3073951"/>
            <a:ext cx="5344616" cy="356485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176288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 eerste dimensie van RRI: betrokkenheid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gezamenlijke betrokkenheid van onderzoekers, industrie en de maatschappij bij het onderzoek en innovatie proces</a:t>
            </a:r>
          </a:p>
          <a:p>
            <a:pPr lvl="1"/>
            <a:r>
              <a:rPr lang="nl-NL" dirty="0" smtClean="0"/>
              <a:t>Wie zijn dat?</a:t>
            </a:r>
          </a:p>
          <a:p>
            <a:pPr lvl="1"/>
            <a:r>
              <a:rPr lang="nl-NL" dirty="0" smtClean="0"/>
              <a:t>Tellen alle stemmen even zwaar mee?</a:t>
            </a: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0756" y="4861367"/>
            <a:ext cx="2943244" cy="199663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434519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 tweede dimensie:</a:t>
            </a:r>
            <a:r>
              <a:rPr lang="nl-NL" baseline="0" dirty="0" smtClean="0"/>
              <a:t> gelijkheid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Gebruik maken van het volle potentieel in de </a:t>
            </a:r>
            <a:r>
              <a:rPr lang="nl-NL" dirty="0" smtClean="0"/>
              <a:t>maatschappij</a:t>
            </a:r>
          </a:p>
          <a:p>
            <a:r>
              <a:rPr lang="nl-NL" dirty="0" smtClean="0"/>
              <a:t>Wat is een juiste verhouding</a:t>
            </a:r>
            <a:br>
              <a:rPr lang="nl-NL" dirty="0" smtClean="0"/>
            </a:br>
            <a:r>
              <a:rPr lang="nl-NL" dirty="0" smtClean="0"/>
              <a:t>tussen mannen en vrouwen?</a:t>
            </a:r>
            <a:endParaRPr lang="nl-NL" dirty="0" smtClean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1552" y="3932403"/>
            <a:ext cx="4032448" cy="29255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431367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De derde dimensie: natuurwetenschappelijk</a:t>
            </a:r>
            <a:r>
              <a:rPr lang="nl-NL" baseline="0" dirty="0" smtClean="0"/>
              <a:t> onderwijs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Creatief onderwijs dat tegemoet komt aan de behoeftes van de toekomst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435" t="1920" r="15422" b="4739"/>
          <a:stretch/>
        </p:blipFill>
        <p:spPr bwMode="auto">
          <a:xfrm>
            <a:off x="7232304" y="4352081"/>
            <a:ext cx="1911695" cy="250591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8114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 vierde dimensie: ethiek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 smtClean="0"/>
              <a:t>Hieronder valt ook de sociale relevantie en aanvaardbaarheid van de opbrengsten</a:t>
            </a:r>
            <a:r>
              <a:rPr lang="nl-NL" baseline="0" dirty="0" smtClean="0"/>
              <a:t> van onderzoek en innovatie</a:t>
            </a:r>
          </a:p>
          <a:p>
            <a:pPr lvl="1"/>
            <a:r>
              <a:rPr lang="nl-NL" baseline="0" dirty="0" smtClean="0"/>
              <a:t>Welke ethische waarden hanteer je?</a:t>
            </a:r>
          </a:p>
          <a:p>
            <a:pPr lvl="1"/>
            <a:r>
              <a:rPr lang="nl-NL" baseline="0" dirty="0" smtClean="0"/>
              <a:t>Belemmert dit onderzoek?</a:t>
            </a:r>
          </a:p>
          <a:p>
            <a:pPr lvl="1"/>
            <a:r>
              <a:rPr lang="nl-NL" baseline="0" dirty="0" smtClean="0"/>
              <a:t>Wordt bij een product rekening gehouden met sociale en milieu waarden?</a:t>
            </a:r>
          </a:p>
          <a:p>
            <a:pPr lvl="1"/>
            <a:r>
              <a:rPr lang="nl-NL" baseline="0" dirty="0" smtClean="0"/>
              <a:t>Is het product duurzaam?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4477" y="4885787"/>
            <a:ext cx="2549523" cy="19722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717668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 vijfde dimensie: open access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Vrije toegang tot de resultaten van publiek gefinancierd</a:t>
            </a:r>
            <a:r>
              <a:rPr lang="nl-NL" baseline="0" dirty="0" smtClean="0"/>
              <a:t> onderzoek</a:t>
            </a:r>
          </a:p>
          <a:p>
            <a:pPr lvl="1"/>
            <a:r>
              <a:rPr lang="nl-NL" baseline="0" dirty="0" smtClean="0"/>
              <a:t>Geldt dat alleen voor wetenschappers </a:t>
            </a:r>
            <a:br>
              <a:rPr lang="nl-NL" baseline="0" dirty="0" smtClean="0"/>
            </a:br>
            <a:r>
              <a:rPr lang="nl-NL" baseline="0" dirty="0" smtClean="0"/>
              <a:t>of voor iedereen?</a:t>
            </a:r>
          </a:p>
          <a:p>
            <a:pPr lvl="1"/>
            <a:r>
              <a:rPr lang="nl-NL" baseline="0" dirty="0" smtClean="0"/>
              <a:t>Moet het ook risico’s vermelden?</a:t>
            </a:r>
          </a:p>
          <a:p>
            <a:pPr lvl="1"/>
            <a:r>
              <a:rPr lang="nl-NL" baseline="0" dirty="0" smtClean="0"/>
              <a:t>Hoe werkt dit met patenten? 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6628" y="4010628"/>
            <a:ext cx="2847372" cy="28473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249024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hema">
  <a:themeElements>
    <a:clrScheme name="Office-them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-thema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-th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26</TotalTime>
  <Words>275</Words>
  <Application>Microsoft Macintosh PowerPoint</Application>
  <PresentationFormat>Diavoorstelling (4:3)</PresentationFormat>
  <Paragraphs>39</Paragraphs>
  <Slides>11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Office-thema</vt:lpstr>
      <vt:lpstr>Responsible Research and Innovation</vt:lpstr>
      <vt:lpstr>Binnen de EU is beleid ontwikkeld om onderzoek en innovatie meer te sturen</vt:lpstr>
      <vt:lpstr>Wat is RRI?</vt:lpstr>
      <vt:lpstr>RRI heeft zes dimensies</vt:lpstr>
      <vt:lpstr>De eerste dimensie van RRI: betrokkenheid</vt:lpstr>
      <vt:lpstr>De tweede dimensie: gelijkheid</vt:lpstr>
      <vt:lpstr>De derde dimensie: natuurwetenschappelijk onderwijs</vt:lpstr>
      <vt:lpstr>De vierde dimensie: ethiek</vt:lpstr>
      <vt:lpstr>De vijfde dimensie: open access</vt:lpstr>
      <vt:lpstr>De zesde dimensie: Governance</vt:lpstr>
      <vt:lpstr>Kies één van de zes dimensies en pas die toe op de geschiedenis van lood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Responsible Research and Innovation</dc:title>
  <dc:creator>Jan Apotheker</dc:creator>
  <cp:lastModifiedBy>Jan Apotheker</cp:lastModifiedBy>
  <cp:revision>4</cp:revision>
  <dcterms:created xsi:type="dcterms:W3CDTF">2015-12-10T17:01:15Z</dcterms:created>
  <dcterms:modified xsi:type="dcterms:W3CDTF">2015-12-13T13:48:21Z</dcterms:modified>
</cp:coreProperties>
</file>