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18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9B1B8D6-5D31-46F1-AE23-3227FD7164F7}" type="datetimeFigureOut">
              <a:rPr lang="nl-NL" smtClean="0"/>
              <a:t>17-11-2014</a:t>
            </a:fld>
            <a:endParaRPr lang="nl-NL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598D034-80DA-4B4F-B9BB-AABC9F3E0721}" type="slidenum">
              <a:rPr lang="nl-NL" smtClean="0"/>
              <a:t>‹nr.›</a:t>
            </a:fld>
            <a:endParaRPr lang="nl-NL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nl-NL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B8D6-5D31-46F1-AE23-3227FD7164F7}" type="datetimeFigureOut">
              <a:rPr lang="nl-NL" smtClean="0"/>
              <a:t>17-11-2014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D034-80DA-4B4F-B9BB-AABC9F3E0721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B8D6-5D31-46F1-AE23-3227FD7164F7}" type="datetimeFigureOut">
              <a:rPr lang="nl-NL" smtClean="0"/>
              <a:t>17-11-2014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598D034-80DA-4B4F-B9BB-AABC9F3E0721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B8D6-5D31-46F1-AE23-3227FD7164F7}" type="datetimeFigureOut">
              <a:rPr lang="nl-NL" smtClean="0"/>
              <a:t>17-11-2014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D034-80DA-4B4F-B9BB-AABC9F3E0721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9B1B8D6-5D31-46F1-AE23-3227FD7164F7}" type="datetimeFigureOut">
              <a:rPr lang="nl-NL" smtClean="0"/>
              <a:t>17-11-2014</a:t>
            </a:fld>
            <a:endParaRPr lang="nl-NL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598D034-80DA-4B4F-B9BB-AABC9F3E0721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nl-NL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B8D6-5D31-46F1-AE23-3227FD7164F7}" type="datetimeFigureOut">
              <a:rPr lang="nl-NL" smtClean="0"/>
              <a:t>17-11-2014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D034-80DA-4B4F-B9BB-AABC9F3E0721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B8D6-5D31-46F1-AE23-3227FD7164F7}" type="datetimeFigureOut">
              <a:rPr lang="nl-NL" smtClean="0"/>
              <a:t>17-11-2014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D034-80DA-4B4F-B9BB-AABC9F3E0721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B8D6-5D31-46F1-AE23-3227FD7164F7}" type="datetimeFigureOut">
              <a:rPr lang="nl-NL" smtClean="0"/>
              <a:t>17-11-2014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D034-80DA-4B4F-B9BB-AABC9F3E0721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B8D6-5D31-46F1-AE23-3227FD7164F7}" type="datetimeFigureOut">
              <a:rPr lang="nl-NL" smtClean="0"/>
              <a:t>17-11-2014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D034-80DA-4B4F-B9BB-AABC9F3E0721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B8D6-5D31-46F1-AE23-3227FD7164F7}" type="datetimeFigureOut">
              <a:rPr lang="nl-NL" smtClean="0"/>
              <a:t>17-11-2014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598D034-80DA-4B4F-B9BB-AABC9F3E0721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B8D6-5D31-46F1-AE23-3227FD7164F7}" type="datetimeFigureOut">
              <a:rPr lang="nl-NL" smtClean="0"/>
              <a:t>17-11-2014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D034-80DA-4B4F-B9BB-AABC9F3E0721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C9B1B8D6-5D31-46F1-AE23-3227FD7164F7}" type="datetimeFigureOut">
              <a:rPr lang="nl-NL" smtClean="0"/>
              <a:t>17-11-2014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9598D034-80DA-4B4F-B9BB-AABC9F3E0721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nl.wikipedia.org/w/index.php?title=Resolutie_(besluit)&amp;action=edit&amp;redlink=1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nl.wikipedia.org/wiki/Veiligheidsraad_van_de_Verenigde_Naties#cite_note-4" TargetMode="External"/><Relationship Id="rId4" Type="http://schemas.openxmlformats.org/officeDocument/2006/relationships/hyperlink" Target="http://nl.wikipedia.org/wiki/Internationaal_recht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wikikids.nl/images/2/27/De_Duitse_deling_in_de_Koude_Oorlog.png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nos.nl/video/198938-1989-val-van-de-muur.html" TargetMode="Externa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Hoofdstuk 5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De Koude Oorlog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7642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Propaganda zorgde ervoor dat de Russen geloofden dat er niets beters was als het communisme</a:t>
            </a:r>
            <a:endParaRPr lang="nl-NL" dirty="0"/>
          </a:p>
        </p:txBody>
      </p:sp>
      <p:pic>
        <p:nvPicPr>
          <p:cNvPr id="7170" name="Picture 2" descr="http://spaliuke.files.wordpress.com/2008/04/curranposter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7" y="917461"/>
            <a:ext cx="8918505" cy="6064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v4valentine.tripod.com/SPP/vospi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917460"/>
            <a:ext cx="8875677" cy="634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86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De Sovjet-Unie zag het kapitalisme als uitbuiting en een oneerlijk systeem</a:t>
            </a:r>
            <a:endParaRPr lang="nl-NL" dirty="0"/>
          </a:p>
        </p:txBody>
      </p:sp>
      <p:pic>
        <p:nvPicPr>
          <p:cNvPr id="9218" name="Picture 2" descr="http://home.versatel.nl/terencehoning/Verslag%20Kernonderdeel%2042_files/image01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57130"/>
            <a:ext cx="5832648" cy="5698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697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De VS zag het communisme als ondemocratisch en een systeem die de vrijheid van de burgers afpakt </a:t>
            </a:r>
            <a:endParaRPr lang="nl-NL" dirty="0"/>
          </a:p>
        </p:txBody>
      </p:sp>
      <p:pic>
        <p:nvPicPr>
          <p:cNvPr id="8194" name="Picture 2" descr="Pic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3995936" cy="5706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Pictu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124743"/>
            <a:ext cx="4104456" cy="5811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22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In april 1945 werden de Verenigde Naties (VN) opgericht</a:t>
            </a:r>
            <a:endParaRPr lang="nl-NL" dirty="0"/>
          </a:p>
        </p:txBody>
      </p:sp>
      <p:pic>
        <p:nvPicPr>
          <p:cNvPr id="2050" name="Picture 2" descr="http://www.thestorycorner.nl/wp-content/uploads/2014/01/890919666_Logo_UN_blauw-fu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463" y="1052736"/>
            <a:ext cx="6863073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33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nrc.nl/wp-content/uploads/2012/07/ivoorku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6" y="751836"/>
            <a:ext cx="8964488" cy="5997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hthoek 1"/>
          <p:cNvSpPr/>
          <p:nvPr/>
        </p:nvSpPr>
        <p:spPr>
          <a:xfrm>
            <a:off x="0" y="0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Deze organisatie moest ervoor zorgen dat oorlogen werden voorkomen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5967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pload.wikimedia.org/wikipedia/commons/3/31/UN_security_council_2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66" y="692696"/>
            <a:ext cx="7744467" cy="4833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hthoek 1"/>
          <p:cNvSpPr/>
          <p:nvPr/>
        </p:nvSpPr>
        <p:spPr>
          <a:xfrm>
            <a:off x="0" y="0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Een onderdeel van de VN is de veiligheidsraad. Vaste leden van deze raad zijn: China, VS, SU, GB en FR</a:t>
            </a:r>
            <a:endParaRPr lang="nl-NL" dirty="0"/>
          </a:p>
        </p:txBody>
      </p:sp>
      <p:sp>
        <p:nvSpPr>
          <p:cNvPr id="3" name="Rechthoek 2"/>
          <p:cNvSpPr/>
          <p:nvPr/>
        </p:nvSpPr>
        <p:spPr>
          <a:xfrm>
            <a:off x="-108520" y="5229200"/>
            <a:ext cx="9252520" cy="162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i="1" dirty="0"/>
              <a:t>De Veiligheidsraad heeft als </a:t>
            </a:r>
            <a:r>
              <a:rPr lang="nl-NL" i="1" dirty="0" smtClean="0"/>
              <a:t>belangrijkste verantwoordelijkheid </a:t>
            </a:r>
            <a:r>
              <a:rPr lang="nl-NL" i="1" dirty="0"/>
              <a:t>de handhaving van de internationale vrede en veiligheid. Zijn besluiten heten </a:t>
            </a:r>
            <a:r>
              <a:rPr lang="nl-NL" i="1" dirty="0">
                <a:hlinkClick r:id="rId3" tooltip="Resolutie (besluit) (de pagina bestaat niet)"/>
              </a:rPr>
              <a:t>resoluties</a:t>
            </a:r>
            <a:r>
              <a:rPr lang="nl-NL" i="1" dirty="0"/>
              <a:t>. De Veiligheidsraad mag elk (dreigend) geschil onderzoeken en maatregelen voorstellen (volgens </a:t>
            </a:r>
            <a:r>
              <a:rPr lang="nl-NL" i="1" dirty="0" err="1"/>
              <a:t>het</a:t>
            </a:r>
            <a:r>
              <a:rPr lang="nl-NL" i="1" dirty="0" err="1">
                <a:hlinkClick r:id="rId4" tooltip="Internationaal recht"/>
              </a:rPr>
              <a:t>internationaal</a:t>
            </a:r>
            <a:r>
              <a:rPr lang="nl-NL" i="1" dirty="0">
                <a:hlinkClick r:id="rId4" tooltip="Internationaal recht"/>
              </a:rPr>
              <a:t> recht</a:t>
            </a:r>
            <a:r>
              <a:rPr lang="nl-NL" i="1" dirty="0"/>
              <a:t> niet bindend) en opleggen (wel bindend); onder dit laatste valt ook het instellen van sancties en het gebruik van militair geweld.</a:t>
            </a:r>
            <a:r>
              <a:rPr lang="nl-NL" i="1" baseline="30000" dirty="0">
                <a:hlinkClick r:id="rId5"/>
              </a:rPr>
              <a:t>[4]</a:t>
            </a:r>
            <a:r>
              <a:rPr lang="nl-NL" i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16938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De veiligheidsraad kan dus troepen sturen om in een land waar oorlog is/dreigt de vrede te bewaren</a:t>
            </a:r>
            <a:endParaRPr lang="nl-NL" dirty="0"/>
          </a:p>
        </p:txBody>
      </p:sp>
      <p:pic>
        <p:nvPicPr>
          <p:cNvPr id="6146" name="Picture 2" descr="http://fast.mediamatic.nl/f/flwc/image/633/1349-625-4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64" y="972981"/>
            <a:ext cx="8820472" cy="5885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911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De invloed van de VS en de SU op andere landen was erg groot, daarom ontstonden er 2 machtsblokken</a:t>
            </a:r>
            <a:endParaRPr lang="nl-NL" dirty="0"/>
          </a:p>
        </p:txBody>
      </p:sp>
      <p:pic>
        <p:nvPicPr>
          <p:cNvPr id="4098" name="Picture 2" descr="http://www.kennislink.nl/system/files/000/032/141/medium/IJzeren_Gordijn.png?12574975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63102"/>
            <a:ext cx="5760640" cy="585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hoek 2"/>
          <p:cNvSpPr/>
          <p:nvPr/>
        </p:nvSpPr>
        <p:spPr>
          <a:xfrm>
            <a:off x="6372200" y="2348880"/>
            <a:ext cx="187220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Oostblok</a:t>
            </a:r>
            <a:endParaRPr lang="nl-NL" dirty="0"/>
          </a:p>
        </p:txBody>
      </p:sp>
      <p:sp>
        <p:nvSpPr>
          <p:cNvPr id="4" name="Rechthoek 3"/>
          <p:cNvSpPr/>
          <p:nvPr/>
        </p:nvSpPr>
        <p:spPr>
          <a:xfrm>
            <a:off x="1835696" y="4725144"/>
            <a:ext cx="172819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Westblok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7168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inhoud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nl-NL" dirty="0" smtClean="0"/>
              <a:t>Oostblok</a:t>
            </a:r>
          </a:p>
          <a:p>
            <a:r>
              <a:rPr lang="nl-NL" dirty="0" smtClean="0"/>
              <a:t>Stalin</a:t>
            </a:r>
          </a:p>
          <a:p>
            <a:r>
              <a:rPr lang="nl-NL" dirty="0" smtClean="0"/>
              <a:t>Wilde een ring van bevriende landen</a:t>
            </a:r>
          </a:p>
          <a:p>
            <a:r>
              <a:rPr lang="nl-NL" dirty="0" smtClean="0"/>
              <a:t>Bevrijde gebieden uit 1945 moesten communistisch</a:t>
            </a:r>
          </a:p>
          <a:p>
            <a:r>
              <a:rPr lang="nl-NL" dirty="0" smtClean="0"/>
              <a:t>Oost-Duitsland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sz="half" idx="2"/>
          </p:nvPr>
        </p:nvSpPr>
        <p:spPr>
          <a:xfrm>
            <a:off x="4355976" y="1719072"/>
            <a:ext cx="5184576" cy="4407408"/>
          </a:xfrm>
        </p:spPr>
        <p:txBody>
          <a:bodyPr/>
          <a:lstStyle/>
          <a:p>
            <a:r>
              <a:rPr lang="nl-NL" dirty="0" smtClean="0"/>
              <a:t>Westblok</a:t>
            </a:r>
          </a:p>
          <a:p>
            <a:r>
              <a:rPr lang="nl-NL" dirty="0" smtClean="0"/>
              <a:t>VS</a:t>
            </a:r>
          </a:p>
          <a:p>
            <a:r>
              <a:rPr lang="nl-NL" dirty="0" smtClean="0"/>
              <a:t>Vrijheid</a:t>
            </a:r>
          </a:p>
          <a:p>
            <a:r>
              <a:rPr lang="nl-NL" dirty="0" smtClean="0"/>
              <a:t>Vrijhandel</a:t>
            </a:r>
          </a:p>
          <a:p>
            <a:r>
              <a:rPr lang="nl-NL" dirty="0" err="1" smtClean="0"/>
              <a:t>Democratie+kapitalisme</a:t>
            </a:r>
            <a:endParaRPr lang="nl-NL" dirty="0" smtClean="0"/>
          </a:p>
          <a:p>
            <a:r>
              <a:rPr lang="nl-NL" dirty="0" smtClean="0"/>
              <a:t>West-Duitsland</a:t>
            </a:r>
          </a:p>
          <a:p>
            <a:r>
              <a:rPr lang="nl-NL" dirty="0" smtClean="0"/>
              <a:t>Oprichting Europese Unie(1951)</a:t>
            </a:r>
            <a:endParaRPr lang="nl-NL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 machtsblokken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792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upload.wikimedia.org/wikipedia/commons/thumb/6/6f/Map-Germany-1945.svg/1280px-Map-Germany-1945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"/>
            <a:ext cx="8012817" cy="6862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90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0" y="0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In 1939 sloot de Sovjet Unie een niet-aanvalsverdrag af met Hitler maar deze werd in 1941 verbroken</a:t>
            </a:r>
            <a:endParaRPr lang="nl-NL" dirty="0"/>
          </a:p>
        </p:txBody>
      </p:sp>
      <p:pic>
        <p:nvPicPr>
          <p:cNvPr id="1026" name="Picture 2" descr="Bestand:WO 2 - Molotow-Ribbent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26" y="964364"/>
            <a:ext cx="8219348" cy="584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88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/>
        </p:nvSpPr>
        <p:spPr>
          <a:xfrm>
            <a:off x="0" y="0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Door het bezit van kernwapens waren de VS in 1945 machtiger dan de SU</a:t>
            </a:r>
            <a:endParaRPr lang="nl-NL" dirty="0"/>
          </a:p>
        </p:txBody>
      </p:sp>
      <p:pic>
        <p:nvPicPr>
          <p:cNvPr id="2050" name="Picture 2" descr="http://www.eenvandaag.nl/uploads/item/37485_1b873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69200" cy="5124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49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Maar vanaf 1949 had de SU ook een atoombom, zo ontstond een bewapeningswedloop tussen de 2 landen</a:t>
            </a:r>
            <a:endParaRPr lang="nl-NL" dirty="0"/>
          </a:p>
        </p:txBody>
      </p:sp>
      <p:pic>
        <p:nvPicPr>
          <p:cNvPr id="1026" name="Picture 2" descr="http://content.cs.anwactief.nl/actueleopdracht_13/images/wapenwedlo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744"/>
            <a:ext cx="8784976" cy="5457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Nadat China, Noord-Korea, Noord-Vietnam en Cuba ook communistisch werden, werd de </a:t>
            </a:r>
            <a:r>
              <a:rPr lang="nl-NL" b="1" u="sng" dirty="0" smtClean="0"/>
              <a:t>NAVO</a:t>
            </a:r>
            <a:r>
              <a:rPr lang="nl-NL" dirty="0" smtClean="0"/>
              <a:t> opgericht</a:t>
            </a:r>
            <a:endParaRPr lang="nl-NL" dirty="0"/>
          </a:p>
        </p:txBody>
      </p:sp>
      <p:pic>
        <p:nvPicPr>
          <p:cNvPr id="1028" name="Picture 4" descr="http://www.nato.int/docu/review/2005/Middle-East/More-Political-NATO/files/19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576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071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sp>
        <p:nvSpPr>
          <p:cNvPr id="3" name="Rechthoek 2"/>
          <p:cNvSpPr/>
          <p:nvPr/>
        </p:nvSpPr>
        <p:spPr>
          <a:xfrm>
            <a:off x="0" y="0"/>
            <a:ext cx="9252520" cy="7647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De Noord-Atlantische Verdragsorganisatie werd in 1949 opgericht en was een militair bondgenootschap. </a:t>
            </a:r>
            <a:endParaRPr lang="nl-NL" dirty="0"/>
          </a:p>
        </p:txBody>
      </p:sp>
      <p:pic>
        <p:nvPicPr>
          <p:cNvPr id="3074" name="Picture 2" descr="http://upload.wikimedia.org/wikipedia/commons/1/14/NATO_expansi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344816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09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In 1955 kwam er een militair bondgenootschap van de Oostbloklanden: </a:t>
            </a:r>
            <a:r>
              <a:rPr lang="nl-NL" b="1" u="sng" dirty="0" smtClean="0"/>
              <a:t>het Warschaupact</a:t>
            </a:r>
            <a:endParaRPr lang="nl-NL" dirty="0"/>
          </a:p>
        </p:txBody>
      </p:sp>
      <p:pic>
        <p:nvPicPr>
          <p:cNvPr id="2050" name="Picture 2" descr="http://www.geschiedenisdc.nl/klas3/koude%20oorlog%20afb/kokaa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52" y="974465"/>
            <a:ext cx="8398296" cy="5878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671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Par. 3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Duitsland verdeeld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841034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DU werd verdeeld in </a:t>
            </a:r>
            <a:r>
              <a:rPr lang="nl-NL" dirty="0" err="1" smtClean="0"/>
              <a:t>in</a:t>
            </a:r>
            <a:r>
              <a:rPr lang="nl-NL" dirty="0" smtClean="0"/>
              <a:t> 4 bezettingszones, in de Sovjet zone werd het communisme ingevoerd</a:t>
            </a:r>
            <a:endParaRPr lang="nl-NL" dirty="0"/>
          </a:p>
        </p:txBody>
      </p:sp>
      <p:pic>
        <p:nvPicPr>
          <p:cNvPr id="2050" name="Picture 2" descr="Bestand:De Duitse deling in de Koude Oorlo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58443"/>
            <a:ext cx="672465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38067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SU wilde een hardere aanpak dan de VS voor Duitsland. </a:t>
            </a:r>
          </a:p>
          <a:p>
            <a:pPr algn="ctr"/>
            <a:r>
              <a:rPr lang="nl-NL" dirty="0" smtClean="0"/>
              <a:t>Er gingen daarom Duitse goederen als herstelbetaling naar de Sovjet Unie  </a:t>
            </a:r>
            <a:endParaRPr lang="nl-NL" dirty="0"/>
          </a:p>
        </p:txBody>
      </p:sp>
      <p:pic>
        <p:nvPicPr>
          <p:cNvPr id="3074" name="Picture 2" descr="http://www.geschiedenis24.nl/.imaging/stk/geschiedenis/zoom/media/geschiedenis/nieuws/vier/2001/December/4748283/original/474828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0" y="1052735"/>
            <a:ext cx="9182581" cy="6129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6480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In de 3 westelijke zones was de economie kapitalistisch</a:t>
            </a:r>
            <a:endParaRPr lang="nl-NL" dirty="0"/>
          </a:p>
        </p:txBody>
      </p:sp>
      <p:pic>
        <p:nvPicPr>
          <p:cNvPr id="4098" name="Picture 2" descr="http://forumimages.seniorennet.be/evb/123-20081225-7f2a5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08720"/>
            <a:ext cx="4427984" cy="367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upload.wikimedia.org/wikipedia/commons/thumb/8/8e/Deutschland_Besatzungszonen_-_1945_1946.svg/240px-Deutschland_Besatzungszonen_-_1945_1946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26386"/>
            <a:ext cx="4729212" cy="6029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IJL-OMLAAG 4"/>
          <p:cNvSpPr/>
          <p:nvPr/>
        </p:nvSpPr>
        <p:spPr>
          <a:xfrm rot="3894999">
            <a:off x="4463987" y="1586263"/>
            <a:ext cx="504056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1295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-27384"/>
            <a:ext cx="91440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De VS, GB en FR zagen het communisme als een gevaar, hoe beter de economie, hoe minder kans voor het communisme was hun idee</a:t>
            </a:r>
            <a:endParaRPr lang="nl-NL" dirty="0"/>
          </a:p>
        </p:txBody>
      </p:sp>
      <p:pic>
        <p:nvPicPr>
          <p:cNvPr id="5122" name="Picture 2" descr="http://koudeoorlogpropaganda.weebly.com/uploads/6/8/5/6/6856128/688111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7015"/>
            <a:ext cx="4211960" cy="601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geschiedenisdc.nl/klas3/koude%20oorlog%20afb/lenin%20communism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19926"/>
            <a:ext cx="4438473" cy="5981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650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idx="1"/>
          </p:nvPr>
        </p:nvSpPr>
        <p:spPr>
          <a:xfrm>
            <a:off x="-324544" y="1772816"/>
            <a:ext cx="4040188" cy="639762"/>
          </a:xfrm>
        </p:spPr>
        <p:txBody>
          <a:bodyPr/>
          <a:lstStyle/>
          <a:p>
            <a:r>
              <a:rPr lang="nl-NL" dirty="0" smtClean="0"/>
              <a:t>Geallieerden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l-NL" dirty="0" smtClean="0"/>
              <a:t>Verenigde staten</a:t>
            </a:r>
          </a:p>
          <a:p>
            <a:r>
              <a:rPr lang="nl-NL" dirty="0" smtClean="0"/>
              <a:t>Groot-</a:t>
            </a:r>
            <a:r>
              <a:rPr lang="nl-NL" dirty="0" err="1" smtClean="0"/>
              <a:t>Britanie</a:t>
            </a:r>
            <a:endParaRPr lang="nl-NL" dirty="0" smtClean="0"/>
          </a:p>
          <a:p>
            <a:r>
              <a:rPr lang="nl-NL" dirty="0" smtClean="0"/>
              <a:t>Rusland</a:t>
            </a:r>
          </a:p>
          <a:p>
            <a:endParaRPr lang="nl-NL" dirty="0"/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sz="quarter" idx="3"/>
          </p:nvPr>
        </p:nvSpPr>
        <p:spPr>
          <a:xfrm>
            <a:off x="3635896" y="1772816"/>
            <a:ext cx="4041775" cy="639762"/>
          </a:xfrm>
        </p:spPr>
        <p:txBody>
          <a:bodyPr/>
          <a:lstStyle/>
          <a:p>
            <a:r>
              <a:rPr lang="nl-NL" dirty="0" smtClean="0"/>
              <a:t>Centralen</a:t>
            </a:r>
            <a:endParaRPr lang="nl-NL" dirty="0"/>
          </a:p>
        </p:txBody>
      </p:sp>
      <p:sp>
        <p:nvSpPr>
          <p:cNvPr id="7" name="Tijdelijke aanduiding voor inhoud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nl-NL" dirty="0" smtClean="0"/>
              <a:t>Duitsland</a:t>
            </a:r>
          </a:p>
          <a:p>
            <a:r>
              <a:rPr lang="nl-NL" dirty="0" smtClean="0"/>
              <a:t>Japan</a:t>
            </a:r>
          </a:p>
          <a:p>
            <a:r>
              <a:rPr lang="nl-NL" dirty="0" smtClean="0"/>
              <a:t>Italië</a:t>
            </a:r>
          </a:p>
          <a:p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Bondgenoten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3113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Daarom bedachten de Amerikanen het </a:t>
            </a:r>
            <a:r>
              <a:rPr lang="nl-NL" b="1" u="sng" dirty="0" smtClean="0"/>
              <a:t>Marshallplan</a:t>
            </a:r>
            <a:r>
              <a:rPr lang="nl-NL" dirty="0" smtClean="0"/>
              <a:t>: Europese landen kregen geld van de VS en moesten daarvoor producten en machines kopen in de VS</a:t>
            </a:r>
            <a:endParaRPr lang="nl-NL" b="1" u="sng" dirty="0"/>
          </a:p>
        </p:txBody>
      </p:sp>
      <p:pic>
        <p:nvPicPr>
          <p:cNvPr id="6146" name="Picture 2" descr="http://upload.wikimedia.org/wikipedia/commons/b/b3/Marshall_Plan_pos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6790"/>
            <a:ext cx="4355976" cy="5996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marshallplan.freeterritorytrieste.com/myPictures/MARSHALL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76790"/>
            <a:ext cx="4819650" cy="570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60431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De economie in de West-Europese landen groeide enorm. In West-Duitsland werd een nieuwe Duitse mark ingevoerd als betaalmiddel</a:t>
            </a:r>
            <a:endParaRPr lang="nl-NL" dirty="0"/>
          </a:p>
        </p:txBody>
      </p:sp>
      <p:pic>
        <p:nvPicPr>
          <p:cNvPr id="7170" name="Picture 2" descr="http://trumandoctrinemarshallplanandnato.wikispaces.com/file/view/iip.jpg/106897045/ii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793" y="1124744"/>
            <a:ext cx="9206793" cy="5425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10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De Oost-Europese landen (dus ook Oost Duitsland) mocht geen Marshallhulp aannemen van Stalin</a:t>
            </a:r>
            <a:endParaRPr lang="nl-NL" dirty="0"/>
          </a:p>
        </p:txBody>
      </p:sp>
      <p:pic>
        <p:nvPicPr>
          <p:cNvPr id="8196" name="Picture 4" descr="http://www.hermes-press.com/Stalin-Marshall-Pl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897272"/>
            <a:ext cx="5184576" cy="605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52861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Er lag een </a:t>
            </a:r>
            <a:r>
              <a:rPr lang="nl-NL" b="1" u="sng" dirty="0" err="1" smtClean="0"/>
              <a:t>Ijzeren</a:t>
            </a:r>
            <a:r>
              <a:rPr lang="nl-NL" b="1" u="sng" dirty="0" smtClean="0"/>
              <a:t> Gordijn </a:t>
            </a:r>
            <a:r>
              <a:rPr lang="nl-NL" dirty="0" smtClean="0"/>
              <a:t>tussen Oost en West Europa, en het liep dwars door Duitsland</a:t>
            </a:r>
            <a:endParaRPr lang="nl-NL" dirty="0"/>
          </a:p>
        </p:txBody>
      </p:sp>
      <p:pic>
        <p:nvPicPr>
          <p:cNvPr id="1026" name="Picture 2" descr="The Iron Curtain, Cizov (August 2003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19"/>
            <a:ext cx="9144000" cy="59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45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Stalin was fel tegen de Amerikaanse hulp aan West-Duitsland en de invoering van de nieuwe Duitse mark</a:t>
            </a:r>
            <a:endParaRPr lang="nl-NL" dirty="0"/>
          </a:p>
        </p:txBody>
      </p:sp>
      <p:pic>
        <p:nvPicPr>
          <p:cNvPr id="9218" name="Picture 2" descr="http://demoschool.timerime.com/user_files/34/34604/media/d_mar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25705"/>
            <a:ext cx="7632848" cy="5717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3777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Toen de nieuwe mark werd ingevoerd blokkeerde hij alle toegangswegen naar West Berlijn</a:t>
            </a:r>
            <a:endParaRPr lang="nl-NL" dirty="0"/>
          </a:p>
        </p:txBody>
      </p:sp>
      <p:pic>
        <p:nvPicPr>
          <p:cNvPr id="11266" name="Picture 2" descr="http://ts2.mm.bing.net/th?id=HN.608043854768308649&amp;pid=1.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30324"/>
            <a:ext cx="8496944" cy="574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9919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Daarmee begon de </a:t>
            </a:r>
            <a:r>
              <a:rPr lang="nl-NL" b="1" u="sng" dirty="0" smtClean="0"/>
              <a:t>Blokkade van Berlijn</a:t>
            </a:r>
            <a:r>
              <a:rPr lang="nl-NL" dirty="0" smtClean="0"/>
              <a:t>. De SU wilde West-Berlijn uithongeren zodat de geallieerden de stad zouden verlaten</a:t>
            </a:r>
            <a:endParaRPr lang="nl-NL" dirty="0"/>
          </a:p>
        </p:txBody>
      </p:sp>
      <p:pic>
        <p:nvPicPr>
          <p:cNvPr id="4" name="Picture 2" descr="http://demoschool.timerime.com/user_files/34/34511/media/stali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307" y="935716"/>
            <a:ext cx="6048672" cy="5922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2056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upload.wikimedia.org/wikipedia/commons/7/7b/C-54_landing_at_Tempelhof_19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038" y="1628800"/>
            <a:ext cx="5048250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hthoek 1"/>
          <p:cNvSpPr/>
          <p:nvPr/>
        </p:nvSpPr>
        <p:spPr>
          <a:xfrm>
            <a:off x="0" y="0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In plaats daarvan bevoorraadde het Westen de stad een jaar lang met vliegtuigen en uiteindelijk stopte Stalin de blokkade. </a:t>
            </a:r>
            <a:endParaRPr lang="nl-NL" dirty="0"/>
          </a:p>
        </p:txBody>
      </p:sp>
      <p:pic>
        <p:nvPicPr>
          <p:cNvPr id="3" name="Picture 2" descr="http://www.geschiedenisdc.nl/klas3/koude%20oorlog%20afb/berlijn%20luchtbru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977988"/>
            <a:ext cx="5112568" cy="5930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118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West Duitsland werd de BRD (</a:t>
            </a:r>
            <a:r>
              <a:rPr lang="nl-NL" dirty="0" err="1" smtClean="0"/>
              <a:t>Bonds</a:t>
            </a:r>
            <a:r>
              <a:rPr lang="nl-NL" dirty="0" smtClean="0"/>
              <a:t> Republiek Duitsland) en Oost Duitsland werd de DDR (Duitse Democratische republiek)</a:t>
            </a:r>
            <a:endParaRPr lang="nl-NL" dirty="0"/>
          </a:p>
        </p:txBody>
      </p:sp>
      <p:pic>
        <p:nvPicPr>
          <p:cNvPr id="13316" name="Picture 4" descr="http://www.eliveld.nl/articles/2011/1904/brd_ddr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993885"/>
            <a:ext cx="4536504" cy="5806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181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nomadandvillager.com/wp-content/uploads/2013/07/Stasi_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0" y="620688"/>
            <a:ext cx="9120300" cy="641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hthoek 1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DDR heette officieel een democratie, in werkelijkheid viel er weinig te kiezen. Kritiek op het bewind leidde meestal tot opsluiting en marteling en soms de doodstraf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93927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et hijsen van de Sovjetvlag op de Reichstag (Bron: Wikipedia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68" y="1087735"/>
            <a:ext cx="8748464" cy="5770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In 1943 keerden het winkansen en begon het Rode Leger op te trekken tegen Duitsland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0974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Stakingen en demonstraties werden met geweld neergeslagen. De </a:t>
            </a:r>
            <a:r>
              <a:rPr lang="nl-NL" b="1" u="sng" dirty="0" err="1" smtClean="0"/>
              <a:t>Stasi</a:t>
            </a:r>
            <a:r>
              <a:rPr lang="nl-NL" dirty="0" smtClean="0"/>
              <a:t> controleerde de samenleving en had een heel netwerk aan verklikkers en spionnen</a:t>
            </a:r>
            <a:endParaRPr lang="nl-NL" dirty="0"/>
          </a:p>
        </p:txBody>
      </p:sp>
      <p:pic>
        <p:nvPicPr>
          <p:cNvPr id="14338" name="Picture 2" descr="http://3.bp.blogspot.com/-MM_FiBb1N-k/TaI2pytZODI/AAAAAAAAANM/G0pBaCqLP6g/s1600/das_leben_der_ander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80512" cy="5922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98160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Het Oostblok was door het </a:t>
            </a:r>
            <a:r>
              <a:rPr lang="nl-NL" dirty="0" err="1" smtClean="0"/>
              <a:t>Ijzeren</a:t>
            </a:r>
            <a:r>
              <a:rPr lang="nl-NL" dirty="0" smtClean="0"/>
              <a:t> gordijn afgesloten maar er was nog één gaatje</a:t>
            </a:r>
            <a:r>
              <a:rPr lang="nl-NL" smtClean="0"/>
              <a:t>: West-Berlijn</a:t>
            </a:r>
            <a:r>
              <a:rPr lang="nl-NL" dirty="0" smtClean="0"/>
              <a:t>. Veel goed geschoolde jonge mensen vluchtten via West-Berlijn naar het Westen</a:t>
            </a:r>
            <a:endParaRPr lang="nl-NL" dirty="0"/>
          </a:p>
        </p:txBody>
      </p:sp>
      <p:pic>
        <p:nvPicPr>
          <p:cNvPr id="17410" name="Picture 2" descr="http://neon.pictura-hosting.nl/sfa/sfa_mrx_bld/thumbs/500x500/upload/upload_877/SFA0080036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4" y="1038672"/>
            <a:ext cx="9023212" cy="5991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186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static.zoom.nl/2F2EBA062284AFA5567AD18CA319CE18-berlijnse-muu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07979"/>
            <a:ext cx="9313960" cy="620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552908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Om dit tegen te gaan werd er een muur om West-Berlijn heen gebouwd. De bouw van de </a:t>
            </a:r>
            <a:r>
              <a:rPr lang="nl-NL" b="1" u="sng" dirty="0" err="1" smtClean="0"/>
              <a:t>Berlijnse</a:t>
            </a:r>
            <a:r>
              <a:rPr lang="nl-NL" b="1" u="sng" dirty="0" smtClean="0"/>
              <a:t> muur </a:t>
            </a:r>
            <a:r>
              <a:rPr lang="nl-NL" dirty="0" smtClean="0"/>
              <a:t>maakte een einde aan de grote uitstroom </a:t>
            </a:r>
            <a:endParaRPr lang="nl-NL" dirty="0"/>
          </a:p>
        </p:txBody>
      </p:sp>
      <p:pic>
        <p:nvPicPr>
          <p:cNvPr id="15362" name="Picture 2" descr="http://historianet.nl/files/bonnier-his/imagecache/original/berlin4.jpg?136241108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4" y="1052735"/>
            <a:ext cx="9134746" cy="5880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646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Paragraaf 4</a:t>
            </a: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Het einde van de koude oorlog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3221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In 1985 werd </a:t>
            </a:r>
            <a:r>
              <a:rPr lang="nl-NL" dirty="0" err="1" smtClean="0"/>
              <a:t>Gorbatsjov</a:t>
            </a:r>
            <a:r>
              <a:rPr lang="nl-NL" dirty="0" smtClean="0"/>
              <a:t> leider van de SU en hij zag wel in dat het niet goed ging met de planeconomie</a:t>
            </a:r>
            <a:endParaRPr lang="nl-NL" dirty="0"/>
          </a:p>
        </p:txBody>
      </p:sp>
      <p:pic>
        <p:nvPicPr>
          <p:cNvPr id="1026" name="Picture 2" descr="http://www.dispuuttau.nl/content/staut/pictures/404-1_gorbatsj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766" y="1141974"/>
            <a:ext cx="5400600" cy="574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942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De SU en de Oostblokstaten zaten diep in de schulden</a:t>
            </a:r>
            <a:endParaRPr lang="nl-NL" dirty="0"/>
          </a:p>
        </p:txBody>
      </p:sp>
      <p:pic>
        <p:nvPicPr>
          <p:cNvPr id="4098" name="Picture 2" descr="http://www.geschiedenisleraar.info/blog/wp-content/uploads/2011/08/muur_berlijn_families_berlijnse_muu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4846"/>
            <a:ext cx="9144000" cy="564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807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Ze konden de wapenwedloop met de Amerikanen niet meer volhouden, de Koude oorlog werd te duur voor de SU</a:t>
            </a:r>
            <a:endParaRPr lang="nl-NL" dirty="0"/>
          </a:p>
        </p:txBody>
      </p:sp>
      <p:pic>
        <p:nvPicPr>
          <p:cNvPr id="6146" name="Picture 2" descr="http://libertarian.nl/NL/traba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00" y="1124744"/>
            <a:ext cx="8172800" cy="5695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820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 smtClean="0"/>
              <a:t>Gorbatsjov</a:t>
            </a:r>
            <a:r>
              <a:rPr lang="nl-NL" dirty="0" smtClean="0"/>
              <a:t> besloot tot een </a:t>
            </a:r>
            <a:r>
              <a:rPr lang="nl-NL" b="1" u="sng" dirty="0" smtClean="0"/>
              <a:t>perestrojka</a:t>
            </a:r>
            <a:r>
              <a:rPr lang="nl-NL" dirty="0" smtClean="0"/>
              <a:t>: een grote hervorming in het communisme. Burgers van de SU mochten kleine bedrijfjes oprichten en werden de prijzen niet meer door de regering opgesteld</a:t>
            </a:r>
            <a:endParaRPr lang="nl-NL" dirty="0"/>
          </a:p>
        </p:txBody>
      </p:sp>
      <p:pic>
        <p:nvPicPr>
          <p:cNvPr id="2050" name="Picture 2" descr="http://www.geschiedenisdc.nl/klas4/5.%20Europa%20en%20de%20wereld%201945-1989/afbeeldingen%20H.5/perestroj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832" y="1124744"/>
            <a:ext cx="7596336" cy="578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90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Prijzen werden vastgesteld door de wet van vraag en aanbod. In de concurrentie kreeg de klant het beste product voor de laagste prijs</a:t>
            </a:r>
            <a:endParaRPr lang="nl-NL" dirty="0"/>
          </a:p>
        </p:txBody>
      </p:sp>
      <p:pic>
        <p:nvPicPr>
          <p:cNvPr id="3074" name="Picture 2" descr="http://upload.wikimedia.org/wikipedia/commons/9/90/Vraag_en_aanb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24744"/>
            <a:ext cx="6462464" cy="579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166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m.interactivetimeline.com/1870/de-tweede-wereldoorlog/a/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99" y="593853"/>
            <a:ext cx="7800801" cy="627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hthoek 1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De geallieerden kwamen nog voor het einde van WOII bij elkaar om te bespreken hoe het na de oorlog verder moest (conferentie van </a:t>
            </a:r>
            <a:r>
              <a:rPr lang="nl-NL" dirty="0" err="1" smtClean="0"/>
              <a:t>Jalta</a:t>
            </a:r>
            <a:r>
              <a:rPr lang="nl-NL" dirty="0" smtClean="0"/>
              <a:t>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5110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Ook met de DDR ging het economisch erg slecht. Er was geen welvaart en de bevolking was ontevreden.</a:t>
            </a:r>
            <a:endParaRPr lang="nl-NL" dirty="0"/>
          </a:p>
        </p:txBody>
      </p:sp>
      <p:pic>
        <p:nvPicPr>
          <p:cNvPr id="12290" name="Picture 2" descr="http://www.duitslandweb.nl/binaries/content/gallery/duitslandweb/naslagwerk/Geschiedenis/H16_x003a_+Hereniging/Val+van+de+Muur+116941_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24" y="1124744"/>
            <a:ext cx="7740352" cy="5743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850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Maar de Oost-Duitse leider </a:t>
            </a:r>
            <a:r>
              <a:rPr lang="nl-NL" dirty="0" err="1" smtClean="0"/>
              <a:t>Honecker</a:t>
            </a:r>
            <a:r>
              <a:rPr lang="nl-NL" dirty="0" smtClean="0"/>
              <a:t> wilde van hervormingen niets weten. </a:t>
            </a:r>
            <a:endParaRPr lang="nl-NL" dirty="0"/>
          </a:p>
        </p:txBody>
      </p:sp>
      <p:pic>
        <p:nvPicPr>
          <p:cNvPr id="5124" name="Picture 4" descr="http://www.spiegel.de/images/image-22290-galleryV9-azk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6110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349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Ook op politiek en militair gebied zette </a:t>
            </a:r>
            <a:r>
              <a:rPr lang="nl-NL" dirty="0" err="1" smtClean="0"/>
              <a:t>Gorbatsjov</a:t>
            </a:r>
            <a:r>
              <a:rPr lang="nl-NL" dirty="0" smtClean="0"/>
              <a:t> veel veranderingen in gang:</a:t>
            </a:r>
            <a:endParaRPr lang="nl-NL" dirty="0"/>
          </a:p>
        </p:txBody>
      </p:sp>
      <p:sp>
        <p:nvSpPr>
          <p:cNvPr id="3" name="Tekstvak 2"/>
          <p:cNvSpPr txBox="1"/>
          <p:nvPr/>
        </p:nvSpPr>
        <p:spPr>
          <a:xfrm>
            <a:off x="755576" y="1772816"/>
            <a:ext cx="74888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Er kwam openheid (</a:t>
            </a:r>
            <a:r>
              <a:rPr lang="nl-NL" b="1" u="sng" dirty="0" smtClean="0"/>
              <a:t>Glasnost)</a:t>
            </a:r>
            <a:r>
              <a:rPr lang="nl-NL" dirty="0" smtClean="0"/>
              <a:t>. Mensen mochten vrij hun mening geven en ook de media kreeg meer vrijheid. 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Het bestuur werd democratischer. 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nl-NL" dirty="0" err="1" smtClean="0"/>
              <a:t>Gorbatsjov</a:t>
            </a:r>
            <a:r>
              <a:rPr lang="nl-NL" dirty="0"/>
              <a:t> </a:t>
            </a:r>
            <a:r>
              <a:rPr lang="nl-NL" dirty="0" smtClean="0"/>
              <a:t>wilde meer samenwerking met de West-Europese landen. Ook wilde hij beginnen aan </a:t>
            </a:r>
            <a:r>
              <a:rPr lang="nl-NL" b="1" u="sng" dirty="0" smtClean="0"/>
              <a:t>ontwapening </a:t>
            </a:r>
            <a:r>
              <a:rPr lang="nl-NL" dirty="0" smtClean="0"/>
              <a:t>: De SU en de VS sloten verdragen om het aantal kernwapens te verminderen</a:t>
            </a:r>
          </a:p>
        </p:txBody>
      </p:sp>
    </p:spTree>
    <p:extLst>
      <p:ext uri="{BB962C8B-B14F-4D97-AF65-F5344CB8AC3E}">
        <p14:creationId xmlns:p14="http://schemas.microsoft.com/office/powerpoint/2010/main" val="427028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In Mei 1989 opende Hongarije zijn grenzen met Oostenrijk en in de steden demonstreerden de Oost-Duitsers massaal voor vrije verkiezingen</a:t>
            </a:r>
            <a:endParaRPr lang="nl-NL" dirty="0"/>
          </a:p>
        </p:txBody>
      </p:sp>
      <p:pic>
        <p:nvPicPr>
          <p:cNvPr id="7170" name="Picture 2" descr="http://berlijn-blog.nl/wp-content/uploads/2008/09/brandenburger-tor-tijdens-de-tag-der-deutsche-einheit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4" y="1124744"/>
            <a:ext cx="9174664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019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historien.nl/wp-content/uploads/2009/11/FALLofTheBerlinWall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06" y="188640"/>
            <a:ext cx="9176991" cy="6733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hthoek 1"/>
          <p:cNvSpPr/>
          <p:nvPr/>
        </p:nvSpPr>
        <p:spPr>
          <a:xfrm>
            <a:off x="-20506" y="0"/>
            <a:ext cx="9144000" cy="10527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 smtClean="0"/>
              <a:t>Honecker</a:t>
            </a:r>
            <a:r>
              <a:rPr lang="nl-NL" dirty="0" smtClean="0"/>
              <a:t> kreeg tijdens een bezoek van </a:t>
            </a:r>
            <a:r>
              <a:rPr lang="nl-NL" dirty="0" err="1" smtClean="0"/>
              <a:t>Gorbatsjov</a:t>
            </a:r>
            <a:r>
              <a:rPr lang="nl-NL" dirty="0" smtClean="0"/>
              <a:t> te horen dat Oost-Duitsland geen steun meer kreeg van de SU en op 9 november 1989 viel de </a:t>
            </a:r>
            <a:r>
              <a:rPr lang="nl-NL" dirty="0" err="1" smtClean="0"/>
              <a:t>Berlijnse</a:t>
            </a:r>
            <a:r>
              <a:rPr lang="nl-NL" dirty="0" smtClean="0"/>
              <a:t> Muur</a:t>
            </a:r>
            <a:endParaRPr lang="nl-NL" dirty="0"/>
          </a:p>
        </p:txBody>
      </p:sp>
      <p:sp>
        <p:nvSpPr>
          <p:cNvPr id="3" name="Rechthoek 2"/>
          <p:cNvSpPr/>
          <p:nvPr/>
        </p:nvSpPr>
        <p:spPr>
          <a:xfrm>
            <a:off x="6405191" y="5993904"/>
            <a:ext cx="2751294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hlinkClick r:id="rId3"/>
              </a:rPr>
              <a:t>http://</a:t>
            </a:r>
            <a:r>
              <a:rPr lang="nl-NL" dirty="0" smtClean="0">
                <a:hlinkClick r:id="rId3"/>
              </a:rPr>
              <a:t>nos.nl/video/198938-1989-val-van-de-muur.html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711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De verbazing van de Oost-Duitsers was groot toen zijn West Berlijn gingen bekijken, de prachtige winkels en de luxe artikelen waren dingen die zij niet kenden</a:t>
            </a:r>
            <a:endParaRPr lang="nl-NL" dirty="0"/>
          </a:p>
        </p:txBody>
      </p:sp>
      <p:pic>
        <p:nvPicPr>
          <p:cNvPr id="9218" name="Picture 2" descr="http://upload.wikimedia.org/wikipedia/commons/thumb/8/83/KaDeWe_von_Nordosten_%282008%29.jpg/1920px-KaDeWe_von_Nordosten_%282008%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1121066"/>
            <a:ext cx="10189558" cy="5736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526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De West-Duitse leider Kohl wilde een </a:t>
            </a:r>
            <a:r>
              <a:rPr lang="nl-NL" b="1" u="sng" dirty="0" smtClean="0"/>
              <a:t>Duitse eenwording</a:t>
            </a:r>
            <a:r>
              <a:rPr lang="nl-NL" dirty="0" smtClean="0"/>
              <a:t> omdat ze de grote stroom vluchtelingen uit het oosten niet aankonden</a:t>
            </a:r>
            <a:endParaRPr lang="nl-NL" dirty="0"/>
          </a:p>
        </p:txBody>
      </p:sp>
      <p:pic>
        <p:nvPicPr>
          <p:cNvPr id="10242" name="Picture 2" descr="http://vandaagindegeschiedenis.nl/wp-content/uploads-pvandag1/2012/10/duitsland-eenword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5731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53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In Oost-Duitsland werden vrije verkiezingen gehouden en de partij van Kohl kreeg de meeste stemmen en in oktober 1990 werden de 2 Duitse staten weer 1 land.</a:t>
            </a:r>
            <a:endParaRPr lang="nl-NL" dirty="0"/>
          </a:p>
        </p:txBody>
      </p:sp>
      <p:pic>
        <p:nvPicPr>
          <p:cNvPr id="11266" name="Picture 2" descr="http://www.geschiedenisdc.nl/klas3/koude%20oorlog%20afb/wir%20sind%20ein%20vol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066375"/>
            <a:ext cx="3851920" cy="5820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928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Het vroegere West-Duitsland had een sterke economie en daar profiteerde Oost-Duitsland van, maar de omschakeling van communisme naar kapitalisme kostte wel veel geld</a:t>
            </a:r>
            <a:endParaRPr lang="nl-NL" dirty="0"/>
          </a:p>
        </p:txBody>
      </p:sp>
      <p:pic>
        <p:nvPicPr>
          <p:cNvPr id="13314" name="Picture 2" descr="http://krant.telegraaf.nl/krant/archief/19991004/fotos/bui.duitsla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93642"/>
            <a:ext cx="7812360" cy="5761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47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Alle Duitsers betaalden hieraan mee via een hogere belasting. Een deel van de </a:t>
            </a:r>
            <a:r>
              <a:rPr lang="nl-NL" dirty="0" err="1" smtClean="0"/>
              <a:t>wessi’s</a:t>
            </a:r>
            <a:r>
              <a:rPr lang="nl-NL" dirty="0" smtClean="0"/>
              <a:t> (west-</a:t>
            </a:r>
            <a:r>
              <a:rPr lang="nl-NL" dirty="0" err="1" smtClean="0"/>
              <a:t>duitsers</a:t>
            </a:r>
            <a:r>
              <a:rPr lang="nl-NL" dirty="0" smtClean="0"/>
              <a:t>)  was het er niet mee eens, maar de meesten accepteerden dit wel. </a:t>
            </a:r>
            <a:endParaRPr lang="nl-NL" dirty="0"/>
          </a:p>
        </p:txBody>
      </p:sp>
      <p:pic>
        <p:nvPicPr>
          <p:cNvPr id="14338" name="Picture 2" descr="http://thepostonline.nl/wp-content/uploads/2014/06/reichstag-324982_1280-611x3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720" y="1196752"/>
            <a:ext cx="9255440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687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In de zomer van 1945 was Hitler verslagen maar Japan en de VS waren nog steeds in oorlog</a:t>
            </a:r>
            <a:endParaRPr lang="nl-NL" dirty="0"/>
          </a:p>
        </p:txBody>
      </p:sp>
      <p:pic>
        <p:nvPicPr>
          <p:cNvPr id="4098" name="Picture 2" descr="En 1,5 m høj barriere langs vandet spærrede vejen for de amerikanske køretøjer. På invasionens første dag måtte infanteriet kæmpe alene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7"/>
            <a:ext cx="8856984" cy="5904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986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De </a:t>
            </a:r>
            <a:r>
              <a:rPr lang="nl-NL" dirty="0" err="1" smtClean="0"/>
              <a:t>Ossi’s</a:t>
            </a:r>
            <a:r>
              <a:rPr lang="nl-NL" dirty="0" smtClean="0"/>
              <a:t> (Oost Duitsers) kregen te maken met het kapitalisme</a:t>
            </a:r>
            <a:r>
              <a:rPr lang="nl-NL" dirty="0" smtClean="0"/>
              <a:t>. De bedrijven uit het voormalige Oost-Duitsland konden niet concurreren met de West-Duitse bedrijven </a:t>
            </a:r>
            <a:endParaRPr lang="nl-NL" dirty="0"/>
          </a:p>
        </p:txBody>
      </p:sp>
      <p:pic>
        <p:nvPicPr>
          <p:cNvPr id="1028" name="Picture 4" descr="http://www.jobbird.com/nl/sites/default/files/news/shutterstock_100068503_0.jpg?13817439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5779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59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utomatiseringgids.nl/binaries/content/gallery/ag/redactie/mensen/algemeen/arbeidsmarkt/fir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052736"/>
            <a:ext cx="7740349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hthoek 1"/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In het vroegere communisme had iedereen een baan en in het nieuwe Duitsland was dat niet altijd het geval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9542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rlv.zcache.nl/communisme_versus_kapitalisme_briefkaart-rbda43e869f56407b99d4458843c42c39_vgbaq_8byvr_5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0" y="-1179512"/>
            <a:ext cx="9133620" cy="9133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64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Om een einde te maken aan deze oorlog werden er 2 atoombommen op Japan </a:t>
            </a:r>
            <a:r>
              <a:rPr lang="nl-NL" dirty="0" err="1" smtClean="0"/>
              <a:t>geggooid</a:t>
            </a:r>
            <a:r>
              <a:rPr lang="nl-NL" dirty="0" smtClean="0"/>
              <a:t> (</a:t>
            </a:r>
            <a:r>
              <a:rPr lang="nl-NL" dirty="0" err="1" smtClean="0"/>
              <a:t>Hirosjima</a:t>
            </a:r>
            <a:r>
              <a:rPr lang="nl-NL" dirty="0" smtClean="0"/>
              <a:t> en Nagasaki)</a:t>
            </a:r>
            <a:endParaRPr lang="nl-NL" dirty="0"/>
          </a:p>
        </p:txBody>
      </p:sp>
      <p:pic>
        <p:nvPicPr>
          <p:cNvPr id="5122" name="Picture 2" descr="http://www.xeffect.nl/wp-content/uploads/2011/04/atoomb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8690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media.nu.nl/m/m1azv7qakv39_505x8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3929" y="3476625"/>
            <a:ext cx="4810125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851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De VS en SU kwamen als de grote winnaars uit de oorlog</a:t>
            </a:r>
            <a:endParaRPr lang="nl-NL" dirty="0"/>
          </a:p>
        </p:txBody>
      </p:sp>
      <p:pic>
        <p:nvPicPr>
          <p:cNvPr id="6146" name="Picture 2" descr="http://img4.wikia.nocookie.net/__cb20130804075906/epicrapbattlesofhistory/images/2/25/Jstal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4860032" cy="583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upload.wikimedia.org/wikipedia/commons/thumb/a/a6/Harry_S_Truman_-_NARA_-_530677_%282%29.jpg/800px-Harry_S_Truman_-_NARA_-_530677_%282%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978" y="1244494"/>
            <a:ext cx="4530997" cy="5448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808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idx="1"/>
          </p:nvPr>
        </p:nvSpPr>
        <p:spPr>
          <a:xfrm>
            <a:off x="2483768" y="1722438"/>
            <a:ext cx="2013620" cy="639762"/>
          </a:xfrm>
        </p:spPr>
        <p:txBody>
          <a:bodyPr/>
          <a:lstStyle/>
          <a:p>
            <a:r>
              <a:rPr lang="nl-NL" dirty="0" smtClean="0"/>
              <a:t>West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sz="half" idx="2"/>
          </p:nvPr>
        </p:nvSpPr>
        <p:spPr>
          <a:xfrm>
            <a:off x="395536" y="2420888"/>
            <a:ext cx="1800200" cy="403244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nl-NL" dirty="0" smtClean="0"/>
              <a:t>Land</a:t>
            </a:r>
          </a:p>
          <a:p>
            <a:pPr marL="45720" indent="0">
              <a:buNone/>
            </a:pPr>
            <a:endParaRPr lang="nl-NL" dirty="0"/>
          </a:p>
          <a:p>
            <a:pPr marL="45720" indent="0">
              <a:buNone/>
            </a:pPr>
            <a:r>
              <a:rPr lang="nl-NL" dirty="0" smtClean="0"/>
              <a:t>Systeem</a:t>
            </a:r>
          </a:p>
          <a:p>
            <a:pPr marL="45720" indent="0">
              <a:buNone/>
            </a:pPr>
            <a:endParaRPr lang="nl-NL" dirty="0"/>
          </a:p>
          <a:p>
            <a:pPr marL="45720" indent="0">
              <a:buNone/>
            </a:pPr>
            <a:r>
              <a:rPr lang="nl-NL" dirty="0" smtClean="0"/>
              <a:t>Idee</a:t>
            </a:r>
          </a:p>
          <a:p>
            <a:pPr marL="45720" indent="0">
              <a:buNone/>
            </a:pPr>
            <a:endParaRPr lang="nl-NL" dirty="0"/>
          </a:p>
          <a:p>
            <a:pPr marL="45720" indent="0">
              <a:buNone/>
            </a:pPr>
            <a:r>
              <a:rPr lang="nl-NL" dirty="0" smtClean="0"/>
              <a:t>Bestuur</a:t>
            </a:r>
          </a:p>
          <a:p>
            <a:pPr marL="45720" indent="0">
              <a:buNone/>
            </a:pPr>
            <a:endParaRPr lang="nl-NL" dirty="0"/>
          </a:p>
          <a:p>
            <a:pPr marL="45720" indent="0">
              <a:buNone/>
            </a:pPr>
            <a:r>
              <a:rPr lang="nl-NL" dirty="0" smtClean="0"/>
              <a:t>Economie</a:t>
            </a:r>
            <a:endParaRPr lang="nl-NL" dirty="0"/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l-NL" dirty="0" smtClean="0"/>
              <a:t>Oost </a:t>
            </a:r>
            <a:endParaRPr lang="nl-NL" dirty="0"/>
          </a:p>
        </p:txBody>
      </p:sp>
      <p:sp>
        <p:nvSpPr>
          <p:cNvPr id="7" name="Tijdelijke aanduiding voor inhoud 6"/>
          <p:cNvSpPr>
            <a:spLocks noGrp="1"/>
          </p:cNvSpPr>
          <p:nvPr>
            <p:ph sz="quarter" idx="4"/>
          </p:nvPr>
        </p:nvSpPr>
        <p:spPr>
          <a:xfrm>
            <a:off x="2123728" y="2420888"/>
            <a:ext cx="6490047" cy="4032448"/>
          </a:xfrm>
        </p:spPr>
        <p:txBody>
          <a:bodyPr/>
          <a:lstStyle/>
          <a:p>
            <a:pPr marL="45720" indent="0">
              <a:buNone/>
            </a:pPr>
            <a:r>
              <a:rPr lang="nl-NL" dirty="0" smtClean="0"/>
              <a:t>VS				SU</a:t>
            </a:r>
          </a:p>
          <a:p>
            <a:pPr marL="45720" indent="0">
              <a:buNone/>
            </a:pPr>
            <a:endParaRPr lang="nl-NL" dirty="0"/>
          </a:p>
          <a:p>
            <a:pPr marL="45720" indent="0">
              <a:buNone/>
            </a:pPr>
            <a:r>
              <a:rPr lang="nl-NL" dirty="0" smtClean="0"/>
              <a:t>Kapitalisme			Communisme</a:t>
            </a:r>
          </a:p>
          <a:p>
            <a:pPr marL="45720" indent="0">
              <a:buNone/>
            </a:pPr>
            <a:endParaRPr lang="nl-NL" dirty="0"/>
          </a:p>
          <a:p>
            <a:pPr marL="45720" indent="0">
              <a:buNone/>
            </a:pPr>
            <a:r>
              <a:rPr lang="nl-NL" dirty="0" smtClean="0"/>
              <a:t>Vrijheid			Gelijkheid</a:t>
            </a:r>
          </a:p>
          <a:p>
            <a:pPr marL="45720" indent="0">
              <a:buNone/>
            </a:pPr>
            <a:endParaRPr lang="nl-NL" dirty="0"/>
          </a:p>
          <a:p>
            <a:pPr marL="45720" indent="0">
              <a:buNone/>
            </a:pPr>
            <a:r>
              <a:rPr lang="nl-NL" dirty="0" smtClean="0"/>
              <a:t>Democratie			Eenpartijstaat</a:t>
            </a:r>
          </a:p>
          <a:p>
            <a:pPr marL="45720" indent="0">
              <a:buNone/>
            </a:pPr>
            <a:endParaRPr lang="nl-NL" dirty="0"/>
          </a:p>
          <a:p>
            <a:pPr marL="45720" indent="0">
              <a:buNone/>
            </a:pPr>
            <a:r>
              <a:rPr lang="nl-NL" dirty="0" smtClean="0"/>
              <a:t>Vrije markt economie	Planeconomie</a:t>
            </a:r>
          </a:p>
          <a:p>
            <a:pPr marL="45720" indent="0">
              <a:buNone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1800" dirty="0" smtClean="0"/>
              <a:t>Verschillen oost en west</a:t>
            </a:r>
            <a:endParaRPr lang="nl-NL" sz="1800" dirty="0"/>
          </a:p>
        </p:txBody>
      </p:sp>
    </p:spTree>
    <p:extLst>
      <p:ext uri="{BB962C8B-B14F-4D97-AF65-F5344CB8AC3E}">
        <p14:creationId xmlns:p14="http://schemas.microsoft.com/office/powerpoint/2010/main" val="106983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aster">
  <a:themeElements>
    <a:clrScheme name="Raster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Raster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Raster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3</TotalTime>
  <Words>1167</Words>
  <Application>Microsoft Office PowerPoint</Application>
  <PresentationFormat>Diavoorstelling (4:3)</PresentationFormat>
  <Paragraphs>112</Paragraphs>
  <Slides>62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62</vt:i4>
      </vt:variant>
    </vt:vector>
  </HeadingPairs>
  <TitlesOfParts>
    <vt:vector size="63" baseType="lpstr">
      <vt:lpstr>Raster</vt:lpstr>
      <vt:lpstr>De Koude Oorlog</vt:lpstr>
      <vt:lpstr>PowerPoint-presentatie</vt:lpstr>
      <vt:lpstr>Bondgenoten</vt:lpstr>
      <vt:lpstr>PowerPoint-presentatie</vt:lpstr>
      <vt:lpstr>PowerPoint-presentatie</vt:lpstr>
      <vt:lpstr>PowerPoint-presentatie</vt:lpstr>
      <vt:lpstr>PowerPoint-presentatie</vt:lpstr>
      <vt:lpstr>PowerPoint-presentatie</vt:lpstr>
      <vt:lpstr>Verschillen oost en west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2 machtsblokken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Duitsland verdeeld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Het einde van de koude oorlog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SPVOZN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 Koude Oorlog</dc:title>
  <dc:creator>SPVOZN</dc:creator>
  <cp:lastModifiedBy>SPVOZN</cp:lastModifiedBy>
  <cp:revision>1</cp:revision>
  <dcterms:created xsi:type="dcterms:W3CDTF">2014-11-17T09:04:11Z</dcterms:created>
  <dcterms:modified xsi:type="dcterms:W3CDTF">2014-11-17T09:07:30Z</dcterms:modified>
</cp:coreProperties>
</file>