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89" r:id="rId36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5A"/>
    <a:srgbClr val="9E8650"/>
    <a:srgbClr val="00A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ijl, gemiddeld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289" autoAdjust="0"/>
    <p:restoredTop sz="94660"/>
  </p:normalViewPr>
  <p:slideViewPr>
    <p:cSldViewPr snapToGrid="0" snapToObjects="1" showGuides="1">
      <p:cViewPr>
        <p:scale>
          <a:sx n="80" d="100"/>
          <a:sy n="80" d="100"/>
        </p:scale>
        <p:origin x="-558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1D26F-0202-9846-9700-0ACA7086B8B1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CF5CD-4771-E647-89E2-DECAF2F356EE}" type="slidenum">
              <a:rPr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6527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7AAF9-6CF0-46F8-9D3F-0C14F284E1CE}" type="datetimeFigureOut">
              <a:rPr lang="nl-NL" smtClean="0"/>
              <a:t>2-9-2015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27F67-618E-481E-8DB6-6CC7366235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3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AFB80B-BF83-48C0-AACB-7B9004483A9F}" type="slidenum">
              <a:rPr lang="nl-NL" smtClean="0"/>
              <a:pPr eaLnBrk="1" hangingPunct="1"/>
              <a:t>23</a:t>
            </a:fld>
            <a:endParaRPr lang="nl-NL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el, inhoud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001712"/>
          </a:xfrm>
        </p:spPr>
        <p:txBody>
          <a:bodyPr/>
          <a:lstStyle/>
          <a:p>
            <a:r>
              <a:rPr lang="en-US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343400"/>
          </a:xfrm>
        </p:spPr>
        <p:txBody>
          <a:bodyPr/>
          <a:lstStyle/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371600"/>
            <a:ext cx="4038600" cy="2095500"/>
          </a:xfrm>
        </p:spPr>
        <p:txBody>
          <a:bodyPr/>
          <a:lstStyle/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3619500"/>
            <a:ext cx="4038600" cy="2095500"/>
          </a:xfrm>
        </p:spPr>
        <p:txBody>
          <a:bodyPr/>
          <a:lstStyle/>
          <a:p>
            <a:pPr lvl="0"/>
            <a:r>
              <a:rPr lang="en-US"/>
              <a:t>Klik om de modelstijlen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0742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001712"/>
          </a:xfrm>
        </p:spPr>
        <p:txBody>
          <a:bodyPr/>
          <a:lstStyle/>
          <a:p>
            <a:r>
              <a:rPr lang="en-US"/>
              <a:t>Klik om de stijl te bewerken</a:t>
            </a:r>
            <a:endParaRPr lang="nl-NL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4343400"/>
          </a:xfrm>
        </p:spPr>
        <p:txBody>
          <a:bodyPr/>
          <a:lstStyle/>
          <a:p>
            <a:pPr lvl="0"/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79145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533400"/>
            <a:ext cx="6845300" cy="884238"/>
          </a:xfrm>
        </p:spPr>
        <p:txBody>
          <a:bodyPr/>
          <a:lstStyle/>
          <a:p>
            <a:r>
              <a:rPr lang="nl-NL" dirty="0"/>
              <a:t>Titelstijl </a:t>
            </a:r>
            <a:r>
              <a:rPr lang="nl-NL" dirty="0" smtClean="0"/>
              <a:t>model </a:t>
            </a:r>
            <a:r>
              <a:rPr lang="nl-NL" dirty="0"/>
              <a:t>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188B00-D96D-CA49-8E1F-A9404CD05457}" type="slidenum">
              <a:rPr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45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Titelstijl </a:t>
            </a:r>
            <a:r>
              <a:rPr lang="nl-NL" dirty="0" smtClean="0"/>
              <a:t>model </a:t>
            </a:r>
            <a:r>
              <a:rPr lang="nl-NL" dirty="0"/>
              <a:t>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6845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AF0EA-985C-174E-9DAD-5A7A85B586A4}" type="datetimeFigureOut">
              <a:rPr lang="nl-NL"/>
              <a:pPr/>
              <a:t>2-9-2015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logievannederland.nl/landschap/landschappen/zeekleilandschap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logievannederland.nl/landschap/landschappen/heuvellandschap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logievannederland.nl/landschap/landschappen/rivierlandschap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d/da/Wekeromse_Zand_heideveld.jpg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logievannederland.nl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ardkundigewaarden.nl/" TargetMode="External"/><Relationship Id="rId4" Type="http://schemas.openxmlformats.org/officeDocument/2006/relationships/hyperlink" Target="http://www.bodemdata.nl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7/74/Anderen_-_moeras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48350"/>
          </a:xfrm>
          <a:prstGeom prst="rect">
            <a:avLst/>
          </a:prstGeom>
        </p:spPr>
      </p:pic>
      <p:pic>
        <p:nvPicPr>
          <p:cNvPr id="8" name="Afbeelding 7" descr="11180-008_Powerpoint_HR_D_NL 1.pd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579120" y="3062511"/>
            <a:ext cx="6324098" cy="32062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4500"/>
              </a:lnSpc>
            </a:pPr>
            <a:r>
              <a:rPr lang="nl-NL" sz="4500" cap="all" dirty="0" smtClean="0">
                <a:latin typeface="Arial Black"/>
                <a:cs typeface="Arial Black"/>
              </a:rPr>
              <a:t>Geologie van Nederland</a:t>
            </a:r>
            <a:endParaRPr lang="nl-NL" sz="4500" cap="all" dirty="0">
              <a:latin typeface="Arial Black"/>
              <a:cs typeface="Arial Black"/>
            </a:endParaRPr>
          </a:p>
        </p:txBody>
      </p:sp>
      <p:pic>
        <p:nvPicPr>
          <p:cNvPr id="5" name="Picture 25" descr="IMG_3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565" y="4561648"/>
            <a:ext cx="23495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6" descr="Zegveld_Google Ear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0" y="4561648"/>
            <a:ext cx="1982788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7" descr="Veenbode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253" y="4561648"/>
            <a:ext cx="712787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Bodem_WestN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65" y="4561648"/>
            <a:ext cx="21082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bert-janssen.nl/images/stories/paarden2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288" y="340092"/>
            <a:ext cx="3204144" cy="240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5913"/>
            <a:ext cx="8229600" cy="1001712"/>
          </a:xfrm>
        </p:spPr>
        <p:txBody>
          <a:bodyPr/>
          <a:lstStyle/>
          <a:p>
            <a:r>
              <a:rPr lang="nl-NL" sz="4000" b="1" smtClean="0">
                <a:solidFill>
                  <a:schemeClr val="accent1"/>
                </a:solidFill>
              </a:rPr>
              <a:t>Hollandveen</a:t>
            </a:r>
          </a:p>
        </p:txBody>
      </p:sp>
      <p:pic>
        <p:nvPicPr>
          <p:cNvPr id="121865" name="Picture 3" descr="Hollandve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252413" y="1733550"/>
            <a:ext cx="10512426" cy="1839913"/>
          </a:xfrm>
        </p:spPr>
      </p:pic>
      <p:pic>
        <p:nvPicPr>
          <p:cNvPr id="121866" name="Picture 4" descr="Holoceen_Legenda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4221163"/>
            <a:ext cx="8229600" cy="1568450"/>
          </a:xfrm>
        </p:spPr>
      </p:pic>
    </p:spTree>
    <p:extLst>
      <p:ext uri="{BB962C8B-B14F-4D97-AF65-F5344CB8AC3E}">
        <p14:creationId xmlns:p14="http://schemas.microsoft.com/office/powerpoint/2010/main" val="222494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565400"/>
            <a:ext cx="4537075" cy="2649538"/>
          </a:xfrm>
        </p:spPr>
        <p:txBody>
          <a:bodyPr/>
          <a:lstStyle/>
          <a:p>
            <a:r>
              <a:rPr lang="nl-NL" sz="2800" smtClean="0">
                <a:solidFill>
                  <a:schemeClr val="tx1"/>
                </a:solidFill>
              </a:rPr>
              <a:t>Veen in West NL:</a:t>
            </a:r>
            <a:br>
              <a:rPr lang="nl-NL" sz="2800" smtClean="0">
                <a:solidFill>
                  <a:schemeClr val="tx1"/>
                </a:solidFill>
              </a:rPr>
            </a:br>
            <a:r>
              <a:rPr lang="nl-NL" sz="2800" smtClean="0">
                <a:solidFill>
                  <a:schemeClr val="tx1"/>
                </a:solidFill>
              </a:rPr>
              <a:t/>
            </a:r>
            <a:br>
              <a:rPr lang="nl-NL" sz="2800" smtClean="0">
                <a:solidFill>
                  <a:schemeClr val="tx1"/>
                </a:solidFill>
              </a:rPr>
            </a:br>
            <a:r>
              <a:rPr lang="nl-NL" sz="2800" smtClean="0">
                <a:solidFill>
                  <a:schemeClr val="tx1"/>
                </a:solidFill>
              </a:rPr>
              <a:t>Westelijk </a:t>
            </a:r>
            <a:br>
              <a:rPr lang="nl-NL" sz="2800" smtClean="0">
                <a:solidFill>
                  <a:schemeClr val="tx1"/>
                </a:solidFill>
              </a:rPr>
            </a:br>
            <a:r>
              <a:rPr lang="nl-NL" sz="2800" smtClean="0">
                <a:solidFill>
                  <a:schemeClr val="tx1"/>
                </a:solidFill>
              </a:rPr>
              <a:t>veenweidegebied</a:t>
            </a:r>
          </a:p>
        </p:txBody>
      </p:sp>
      <p:sp>
        <p:nvSpPr>
          <p:cNvPr id="123914" name="Text Box 3"/>
          <p:cNvSpPr txBox="1">
            <a:spLocks noChangeArrowheads="1"/>
          </p:cNvSpPr>
          <p:nvPr/>
        </p:nvSpPr>
        <p:spPr bwMode="auto">
          <a:xfrm>
            <a:off x="7297738" y="2260600"/>
            <a:ext cx="1223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400">
                <a:latin typeface="Arial" charset="0"/>
              </a:rPr>
              <a:t>Amsterdam</a:t>
            </a:r>
          </a:p>
        </p:txBody>
      </p:sp>
      <p:sp>
        <p:nvSpPr>
          <p:cNvPr id="123915" name="Rectangle 4"/>
          <p:cNvSpPr>
            <a:spLocks noChangeArrowheads="1"/>
          </p:cNvSpPr>
          <p:nvPr/>
        </p:nvSpPr>
        <p:spPr bwMode="auto">
          <a:xfrm>
            <a:off x="457200" y="629392"/>
            <a:ext cx="4720442" cy="135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120000"/>
              </a:lnSpc>
            </a:pPr>
            <a:r>
              <a:rPr lang="nl-NL" sz="4000" b="1" dirty="0"/>
              <a:t>Holoceen - Subboreaal</a:t>
            </a:r>
          </a:p>
        </p:txBody>
      </p:sp>
      <p:pic>
        <p:nvPicPr>
          <p:cNvPr id="123917" name="Picture 7" descr="Veenweide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19650" y="0"/>
            <a:ext cx="4324350" cy="6800850"/>
          </a:xfrm>
        </p:spPr>
      </p:pic>
    </p:spTree>
    <p:extLst>
      <p:ext uri="{BB962C8B-B14F-4D97-AF65-F5344CB8AC3E}">
        <p14:creationId xmlns:p14="http://schemas.microsoft.com/office/powerpoint/2010/main" val="17099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6265"/>
            <a:ext cx="6881751" cy="777710"/>
          </a:xfrm>
        </p:spPr>
        <p:txBody>
          <a:bodyPr/>
          <a:lstStyle/>
          <a:p>
            <a:r>
              <a:rPr lang="nl-NL" sz="4000" b="1" dirty="0" smtClean="0"/>
              <a:t>Holoceen - </a:t>
            </a:r>
            <a:r>
              <a:rPr lang="nl-NL" sz="4000" b="1" dirty="0" err="1" smtClean="0"/>
              <a:t>Subatlanticum</a:t>
            </a:r>
            <a:endParaRPr lang="nl-NL" sz="4000" b="1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70016" y="1769423"/>
            <a:ext cx="6768935" cy="41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Fase 4: Transgressie: (afzetting van Duinkerke)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nl-NL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</a:t>
            </a:r>
            <a:r>
              <a:rPr kumimoji="0" lang="nl-NL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Subatlanticum</a:t>
            </a: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inbraken in het  landschap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nl-NL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Jonge zeeklei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Waar?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Langs de kusten</a:t>
            </a:r>
            <a:endParaRPr kumimoji="0" lang="nl-NL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78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5913"/>
            <a:ext cx="8229600" cy="1001712"/>
          </a:xfrm>
        </p:spPr>
        <p:txBody>
          <a:bodyPr/>
          <a:lstStyle/>
          <a:p>
            <a:r>
              <a:rPr lang="nl-NL" sz="4000" b="1" dirty="0" smtClean="0"/>
              <a:t>Jonge zeeklei</a:t>
            </a:r>
          </a:p>
        </p:txBody>
      </p:sp>
      <p:pic>
        <p:nvPicPr>
          <p:cNvPr id="128009" name="Picture 3" descr="Jonge zeeklei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75" y="1377950"/>
            <a:ext cx="9144000" cy="3406775"/>
          </a:xfrm>
        </p:spPr>
      </p:pic>
      <p:pic>
        <p:nvPicPr>
          <p:cNvPr id="128010" name="Picture 4" descr="Holoceen_Legen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5013325"/>
            <a:ext cx="8748712" cy="1668463"/>
          </a:xfrm>
        </p:spPr>
      </p:pic>
    </p:spTree>
    <p:extLst>
      <p:ext uri="{BB962C8B-B14F-4D97-AF65-F5344CB8AC3E}">
        <p14:creationId xmlns:p14="http://schemas.microsoft.com/office/powerpoint/2010/main" val="41976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5" name="Text Box 2"/>
          <p:cNvSpPr txBox="1">
            <a:spLocks noChangeArrowheads="1"/>
          </p:cNvSpPr>
          <p:nvPr/>
        </p:nvSpPr>
        <p:spPr bwMode="auto">
          <a:xfrm>
            <a:off x="513339" y="598922"/>
            <a:ext cx="283469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nl-NL" sz="3200" b="1" dirty="0">
                <a:latin typeface="Arial" charset="0"/>
              </a:rPr>
              <a:t>Waar liggen de oude en jonge zeeklei-afzettingen?</a:t>
            </a:r>
          </a:p>
        </p:txBody>
      </p:sp>
      <p:pic>
        <p:nvPicPr>
          <p:cNvPr id="135177" name="Picture 5" descr="006 polder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48037" y="0"/>
            <a:ext cx="5795963" cy="6858000"/>
          </a:xfrm>
        </p:spPr>
      </p:pic>
    </p:spTree>
    <p:extLst>
      <p:ext uri="{BB962C8B-B14F-4D97-AF65-F5344CB8AC3E}">
        <p14:creationId xmlns:p14="http://schemas.microsoft.com/office/powerpoint/2010/main" val="3298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1" name="Rectangle 2"/>
          <p:cNvSpPr>
            <a:spLocks noGrp="1" noChangeArrowheads="1"/>
          </p:cNvSpPr>
          <p:nvPr>
            <p:ph type="title"/>
          </p:nvPr>
        </p:nvSpPr>
        <p:spPr>
          <a:xfrm>
            <a:off x="310016" y="430213"/>
            <a:ext cx="3455987" cy="3802062"/>
          </a:xfrm>
        </p:spPr>
        <p:txBody>
          <a:bodyPr/>
          <a:lstStyle/>
          <a:p>
            <a:r>
              <a:rPr lang="nl-NL" sz="4000" b="1" dirty="0" smtClean="0"/>
              <a:t>Jonge duinen en oude strandwallen</a:t>
            </a:r>
          </a:p>
        </p:txBody>
      </p:sp>
      <p:graphicFrame>
        <p:nvGraphicFramePr>
          <p:cNvPr id="133125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3646488" y="0"/>
          <a:ext cx="582136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Bitmapafbeelding" r:id="rId4" imgW="5723810" imgH="6744641" progId="PBrush">
                  <p:embed/>
                </p:oleObj>
              </mc:Choice>
              <mc:Fallback>
                <p:oleObj name="Bitmapafbeelding" r:id="rId4" imgW="5723810" imgH="674464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6488" y="0"/>
                        <a:ext cx="5821362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7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Oude duinen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 smtClean="0">
                <a:solidFill>
                  <a:schemeClr val="tx1"/>
                </a:solidFill>
              </a:rPr>
              <a:t>(5000 BP):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Strandwallen niet meer opgeruimd door de zee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Opgestoven tot duinen </a:t>
            </a:r>
          </a:p>
          <a:p>
            <a:r>
              <a:rPr lang="nl-NL" dirty="0" smtClean="0">
                <a:solidFill>
                  <a:schemeClr val="tx1"/>
                </a:solidFill>
              </a:rPr>
              <a:t>Nieuwe strandwal voor de oude (4x)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Kleiige opslibbing er tussen in, later ook veen</a:t>
            </a: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Den Haag: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Binnenhof = strandwal</a:t>
            </a:r>
          </a:p>
          <a:p>
            <a:pPr lvl="1"/>
            <a:r>
              <a:rPr lang="nl-NL" dirty="0" err="1" smtClean="0">
                <a:solidFill>
                  <a:schemeClr val="tx1"/>
                </a:solidFill>
              </a:rPr>
              <a:t>Hofvijver</a:t>
            </a:r>
            <a:r>
              <a:rPr lang="nl-NL" dirty="0" smtClean="0">
                <a:solidFill>
                  <a:schemeClr val="tx1"/>
                </a:solidFill>
              </a:rPr>
              <a:t> en arbeiderswijken = strandvlakte</a:t>
            </a:r>
          </a:p>
          <a:p>
            <a:endParaRPr lang="nl-N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3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Oude duinen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Picture 6" descr="Geomorfologie Den Ha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" y="1600201"/>
            <a:ext cx="8526251" cy="527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4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Jonge duinen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12</a:t>
            </a:r>
            <a:r>
              <a:rPr lang="nl-NL" baseline="30000" dirty="0" smtClean="0">
                <a:solidFill>
                  <a:schemeClr val="tx1"/>
                </a:solidFill>
              </a:rPr>
              <a:t>e </a:t>
            </a:r>
            <a:r>
              <a:rPr lang="nl-NL" dirty="0" smtClean="0">
                <a:solidFill>
                  <a:schemeClr val="tx1"/>
                </a:solidFill>
              </a:rPr>
              <a:t>eeuw: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Sterke </a:t>
            </a:r>
            <a:r>
              <a:rPr lang="nl-NL" dirty="0" err="1" smtClean="0">
                <a:solidFill>
                  <a:schemeClr val="tx1"/>
                </a:solidFill>
              </a:rPr>
              <a:t>terugwijking</a:t>
            </a:r>
            <a:r>
              <a:rPr lang="nl-NL" dirty="0" smtClean="0">
                <a:solidFill>
                  <a:schemeClr val="tx1"/>
                </a:solidFill>
              </a:rPr>
              <a:t> van de kust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Kalkrijk zand en schelpen</a:t>
            </a:r>
          </a:p>
          <a:p>
            <a:r>
              <a:rPr lang="nl-NL" dirty="0" smtClean="0">
                <a:solidFill>
                  <a:schemeClr val="tx1"/>
                </a:solidFill>
              </a:rPr>
              <a:t>Hoge duinenrij - tot 60 m</a:t>
            </a:r>
          </a:p>
          <a:p>
            <a:pPr marL="457200" lvl="1" indent="0">
              <a:buNone/>
            </a:pPr>
            <a:endParaRPr lang="nl-NL" dirty="0" smtClean="0">
              <a:solidFill>
                <a:schemeClr val="tx1"/>
              </a:solidFill>
            </a:endParaRPr>
          </a:p>
          <a:p>
            <a:pPr lvl="1"/>
            <a:endParaRPr lang="nl-N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Duinen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51520" y="1371600"/>
            <a:ext cx="8640960" cy="4343400"/>
          </a:xfrm>
        </p:spPr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Verstoord door afgravingen</a:t>
            </a:r>
          </a:p>
          <a:p>
            <a:pPr lvl="1"/>
            <a:endParaRPr lang="nl-NL" dirty="0" smtClean="0">
              <a:solidFill>
                <a:schemeClr val="tx1"/>
              </a:solidFill>
            </a:endParaRP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Geëgaliseerd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 o</a:t>
            </a:r>
            <a:r>
              <a:rPr lang="nl-NL" dirty="0" smtClean="0">
                <a:solidFill>
                  <a:schemeClr val="tx1"/>
                </a:solidFill>
              </a:rPr>
              <a:t>ptimale (kunstmatige) waterhuishouding 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Uitstekend voor bloembollen</a:t>
            </a:r>
          </a:p>
          <a:p>
            <a:pPr lvl="1"/>
            <a:endParaRPr lang="nl-N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22514"/>
            <a:ext cx="6845300" cy="790349"/>
          </a:xfrm>
        </p:spPr>
        <p:txBody>
          <a:bodyPr/>
          <a:lstStyle/>
          <a:p>
            <a:r>
              <a:rPr lang="nl-NL" sz="4000" b="1" dirty="0" smtClean="0"/>
              <a:t>Holoceen (v.a. 11.000 </a:t>
            </a:r>
            <a:r>
              <a:rPr lang="nl-NL" sz="4000" b="1" dirty="0" err="1" smtClean="0"/>
              <a:t>jr</a:t>
            </a:r>
            <a:r>
              <a:rPr lang="nl-NL" sz="4000" b="1" dirty="0" smtClean="0"/>
              <a:t>)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mtClean="0">
                <a:solidFill>
                  <a:schemeClr val="tx1"/>
                </a:solidFill>
              </a:rPr>
              <a:t>Warmer klimaat</a:t>
            </a:r>
          </a:p>
          <a:p>
            <a:pPr>
              <a:buFont typeface="Wingdings" pitchFamily="2" charset="2"/>
              <a:buNone/>
            </a:pPr>
            <a:endParaRPr lang="nl-NL" smtClean="0">
              <a:solidFill>
                <a:schemeClr val="tx1"/>
              </a:solidFill>
            </a:endParaRPr>
          </a:p>
          <a:p>
            <a:r>
              <a:rPr lang="nl-NL" smtClean="0">
                <a:solidFill>
                  <a:schemeClr val="tx1"/>
                </a:solidFill>
              </a:rPr>
              <a:t>Stijging zeespiegel ging in fases van:</a:t>
            </a:r>
          </a:p>
          <a:p>
            <a:pPr lvl="1"/>
            <a:r>
              <a:rPr lang="nl-NL" smtClean="0">
                <a:solidFill>
                  <a:schemeClr val="tx1"/>
                </a:solidFill>
              </a:rPr>
              <a:t>Transgressie (snelle zeespiegelstijging)</a:t>
            </a:r>
          </a:p>
          <a:p>
            <a:pPr lvl="1"/>
            <a:r>
              <a:rPr lang="nl-NL" smtClean="0">
                <a:solidFill>
                  <a:schemeClr val="tx1"/>
                </a:solidFill>
              </a:rPr>
              <a:t>Regressie (langzame zeespiegelstijging)</a:t>
            </a:r>
          </a:p>
        </p:txBody>
      </p:sp>
    </p:spTree>
    <p:extLst>
      <p:ext uri="{BB962C8B-B14F-4D97-AF65-F5344CB8AC3E}">
        <p14:creationId xmlns:p14="http://schemas.microsoft.com/office/powerpoint/2010/main" val="246747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Afzettingen Noordelijk zeekleigebied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>
                <a:solidFill>
                  <a:schemeClr val="tx1"/>
                </a:solidFill>
                <a:sym typeface="Wingdings" pitchFamily="2" charset="2"/>
              </a:rPr>
              <a:t>Jonge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zeeklei</a:t>
            </a:r>
            <a:endParaRPr lang="nl-NL" dirty="0" smtClean="0">
              <a:solidFill>
                <a:schemeClr val="tx1"/>
              </a:solidFill>
            </a:endParaRP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Kwelders (1 a 1,5 m hoogteverschil)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Kwelderwallen – zandige klei/zavel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Kwelderbekken – kleiiger/zware klei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Oude landschap met terpen </a:t>
            </a:r>
          </a:p>
          <a:p>
            <a:pPr lvl="2"/>
            <a:r>
              <a:rPr lang="nl-NL" sz="1400" dirty="0" smtClean="0">
                <a:solidFill>
                  <a:schemeClr val="tx1"/>
                </a:solidFill>
                <a:hlinkClick r:id="rId3"/>
              </a:rPr>
              <a:t>http://www.geologievannederland.nl/landschap/landschappen/zeekleilandschap</a:t>
            </a:r>
            <a:endParaRPr lang="nl-NL" sz="1400" dirty="0" smtClean="0">
              <a:solidFill>
                <a:schemeClr val="tx1"/>
              </a:solidFill>
            </a:endParaRP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Indijken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 nieuwe kwelderwal voor de dijk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Landaanwinning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Jonge landschap</a:t>
            </a:r>
          </a:p>
          <a:p>
            <a:pPr lvl="1"/>
            <a:endParaRPr lang="nl-NL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826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Afzettingen Noordelijk zeekleigebied</a:t>
            </a:r>
          </a:p>
        </p:txBody>
      </p:sp>
      <p:pic>
        <p:nvPicPr>
          <p:cNvPr id="137224" name="Picture 3" descr="004 kwelder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4198" y="1971340"/>
            <a:ext cx="8944441" cy="2933169"/>
          </a:xfrm>
        </p:spPr>
      </p:pic>
    </p:spTree>
    <p:extLst>
      <p:ext uri="{BB962C8B-B14F-4D97-AF65-F5344CB8AC3E}">
        <p14:creationId xmlns:p14="http://schemas.microsoft.com/office/powerpoint/2010/main" val="4727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Zuidwestelijk zeekleigebied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Subboreaal: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Vorming strandwallen + veengebied</a:t>
            </a: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err="1" smtClean="0">
                <a:solidFill>
                  <a:schemeClr val="tx1"/>
                </a:solidFill>
              </a:rPr>
              <a:t>Subatlanticum</a:t>
            </a:r>
            <a:r>
              <a:rPr lang="nl-NL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Doorbraken / overstroming</a:t>
            </a:r>
            <a:endParaRPr lang="nl-NL" dirty="0" smtClean="0">
              <a:solidFill>
                <a:schemeClr val="tx1"/>
              </a:solidFill>
              <a:sym typeface="Wingdings" pitchFamily="2" charset="2"/>
            </a:endParaRPr>
          </a:p>
          <a:p>
            <a:pPr lvl="1"/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Erosie van veen</a:t>
            </a:r>
            <a:r>
              <a:rPr lang="nl-NL" dirty="0">
                <a:solidFill>
                  <a:schemeClr val="tx1"/>
                </a:solidFill>
                <a:sym typeface="Wingdings" pitchFamily="2" charset="2"/>
              </a:rPr>
              <a:t> 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zeegaten (estuaria)</a:t>
            </a:r>
          </a:p>
          <a:p>
            <a:pPr lvl="1"/>
            <a:endParaRPr lang="nl-N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8150"/>
            <a:ext cx="8229600" cy="1001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b="1" dirty="0" smtClean="0"/>
              <a:t>Ontstaan kreekruggen-poelen landschap</a:t>
            </a:r>
          </a:p>
        </p:txBody>
      </p:sp>
      <p:pic>
        <p:nvPicPr>
          <p:cNvPr id="7171" name="Picture 3" descr="Kreekrugge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0" y="2276475"/>
            <a:ext cx="5435600" cy="40036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4" descr="kre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9779"/>
            <a:ext cx="2843808" cy="210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129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2" y="3476419"/>
            <a:ext cx="3721596" cy="248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6954763" y="6581001"/>
            <a:ext cx="2223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Bron foto: beeldbank.rws.nl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422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Zuidwestelijk zeekleigebied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err="1" smtClean="0">
                <a:solidFill>
                  <a:schemeClr val="tx1"/>
                </a:solidFill>
              </a:rPr>
              <a:t>Oudland</a:t>
            </a:r>
            <a:endParaRPr lang="nl-NL" dirty="0" smtClean="0">
              <a:solidFill>
                <a:schemeClr val="tx1"/>
              </a:solidFill>
            </a:endParaRP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Klei op veen, via kreken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Kreken later opgevuld met zand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Inklinking: Inversie van het landschap (2 m)</a:t>
            </a:r>
          </a:p>
          <a:p>
            <a:endParaRPr lang="nl-NL" dirty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Nieuwland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Zeegaten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Zandige afzettingen tegen </a:t>
            </a:r>
            <a:r>
              <a:rPr lang="nl-NL" dirty="0" err="1" smtClean="0">
                <a:solidFill>
                  <a:schemeClr val="tx1"/>
                </a:solidFill>
              </a:rPr>
              <a:t>oudland</a:t>
            </a:r>
            <a:r>
              <a:rPr lang="nl-NL" dirty="0" smtClean="0">
                <a:solidFill>
                  <a:schemeClr val="tx1"/>
                </a:solidFill>
              </a:rPr>
              <a:t> aan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</a:rPr>
              <a:t>Geen inversie</a:t>
            </a:r>
          </a:p>
        </p:txBody>
      </p:sp>
    </p:spTree>
    <p:extLst>
      <p:ext uri="{BB962C8B-B14F-4D97-AF65-F5344CB8AC3E}">
        <p14:creationId xmlns:p14="http://schemas.microsoft.com/office/powerpoint/2010/main" val="237741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" y="333375"/>
            <a:ext cx="9144000" cy="1368425"/>
          </a:xfrm>
        </p:spPr>
        <p:txBody>
          <a:bodyPr/>
          <a:lstStyle/>
          <a:p>
            <a:r>
              <a:rPr lang="nl-NL" sz="4000" b="1" dirty="0" smtClean="0"/>
              <a:t>Zuidwestelijk zeekleigebied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474662" y="1377538"/>
            <a:ext cx="4014211" cy="2220684"/>
          </a:xfrm>
        </p:spPr>
        <p:txBody>
          <a:bodyPr/>
          <a:lstStyle/>
          <a:p>
            <a:r>
              <a:rPr lang="nl-NL" dirty="0" smtClean="0">
                <a:solidFill>
                  <a:schemeClr val="tx1"/>
                </a:solidFill>
              </a:rPr>
              <a:t>Overgebleven </a:t>
            </a:r>
            <a:r>
              <a:rPr lang="nl-NL" dirty="0" err="1" smtClean="0">
                <a:solidFill>
                  <a:schemeClr val="tx1"/>
                </a:solidFill>
              </a:rPr>
              <a:t>Oudland</a:t>
            </a:r>
            <a:r>
              <a:rPr lang="nl-NL" dirty="0" smtClean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215063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598" y="1772816"/>
            <a:ext cx="5789401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5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2263"/>
            <a:ext cx="8229600" cy="1001712"/>
          </a:xfrm>
        </p:spPr>
        <p:txBody>
          <a:bodyPr/>
          <a:lstStyle/>
          <a:p>
            <a:r>
              <a:rPr lang="nl-NL" sz="3600" b="1" dirty="0" smtClean="0"/>
              <a:t>West NL – gebied achter de duinen</a:t>
            </a:r>
          </a:p>
        </p:txBody>
      </p:sp>
      <p:graphicFrame>
        <p:nvGraphicFramePr>
          <p:cNvPr id="139267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0" y="1773238"/>
          <a:ext cx="9144000" cy="39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Bitmapafbeelding" r:id="rId4" imgW="8590476" imgH="3696216" progId="PBrush">
                  <p:embed/>
                </p:oleObj>
              </mc:Choice>
              <mc:Fallback>
                <p:oleObj name="Bitmapafbeelding" r:id="rId4" imgW="8590476" imgH="3696216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3238"/>
                        <a:ext cx="9144000" cy="393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77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81891"/>
            <a:ext cx="6941127" cy="742084"/>
          </a:xfrm>
        </p:spPr>
        <p:txBody>
          <a:bodyPr>
            <a:normAutofit fontScale="90000"/>
          </a:bodyPr>
          <a:lstStyle/>
          <a:p>
            <a:r>
              <a:rPr lang="nl-NL" sz="3600" b="1" dirty="0" smtClean="0"/>
              <a:t>West NL – gebied achter de duinen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sz="half" idx="2"/>
          </p:nvPr>
        </p:nvSpPr>
        <p:spPr>
          <a:xfrm>
            <a:off x="395536" y="1371600"/>
            <a:ext cx="8291264" cy="4343400"/>
          </a:xfrm>
        </p:spPr>
        <p:txBody>
          <a:bodyPr/>
          <a:lstStyle/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Geen jonge zeeklei!</a:t>
            </a: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Hollandveen deels afgegraven</a:t>
            </a:r>
          </a:p>
          <a:p>
            <a:endParaRPr lang="nl-NL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Droogmakerijen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 oude zeeklei</a:t>
            </a:r>
          </a:p>
          <a:p>
            <a:pPr lvl="1"/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6 á 2 m-NAP: </a:t>
            </a:r>
            <a:endParaRPr lang="nl-N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22263"/>
            <a:ext cx="8642350" cy="1001712"/>
          </a:xfrm>
        </p:spPr>
        <p:txBody>
          <a:bodyPr/>
          <a:lstStyle/>
          <a:p>
            <a:r>
              <a:rPr lang="nl-NL" sz="4000" b="1" dirty="0" smtClean="0"/>
              <a:t>Invloed van mens - droogmakerijen</a:t>
            </a:r>
          </a:p>
        </p:txBody>
      </p:sp>
      <p:pic>
        <p:nvPicPr>
          <p:cNvPr id="143371" name="Picture 5" descr="dijkring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76275" y="1371600"/>
            <a:ext cx="3598863" cy="4343400"/>
          </a:xfrm>
        </p:spPr>
      </p:pic>
      <p:pic>
        <p:nvPicPr>
          <p:cNvPr id="143372" name="Picture 6" descr="Droogmakerijen_N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91075" y="1268413"/>
            <a:ext cx="3771900" cy="5329237"/>
          </a:xfrm>
        </p:spPr>
      </p:pic>
      <p:sp>
        <p:nvSpPr>
          <p:cNvPr id="143373" name="Text Box 7"/>
          <p:cNvSpPr txBox="1">
            <a:spLocks noChangeArrowheads="1"/>
          </p:cNvSpPr>
          <p:nvPr/>
        </p:nvSpPr>
        <p:spPr bwMode="auto">
          <a:xfrm>
            <a:off x="5219700" y="1125538"/>
            <a:ext cx="3455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800">
                <a:latin typeface="Arial" charset="0"/>
              </a:rPr>
              <a:t>Droogleggen binnenzeeën</a:t>
            </a:r>
          </a:p>
        </p:txBody>
      </p:sp>
    </p:spTree>
    <p:extLst>
      <p:ext uri="{BB962C8B-B14F-4D97-AF65-F5344CB8AC3E}">
        <p14:creationId xmlns:p14="http://schemas.microsoft.com/office/powerpoint/2010/main" val="348164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2275"/>
            <a:ext cx="8229600" cy="1001713"/>
          </a:xfrm>
        </p:spPr>
        <p:txBody>
          <a:bodyPr/>
          <a:lstStyle/>
          <a:p>
            <a:r>
              <a:rPr lang="nl-NL" b="1" dirty="0" smtClean="0"/>
              <a:t>Rivierengebied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3987"/>
            <a:ext cx="6917377" cy="4651375"/>
          </a:xfrm>
        </p:spPr>
        <p:txBody>
          <a:bodyPr/>
          <a:lstStyle/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Jonge rivierklei-gebied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Dalingsgebied</a:t>
            </a:r>
          </a:p>
          <a:p>
            <a:pPr marL="0" indent="0">
              <a:buNone/>
            </a:pPr>
            <a:endParaRPr lang="nl-NL" sz="2400" dirty="0" smtClean="0">
              <a:solidFill>
                <a:schemeClr val="tx1"/>
              </a:solidFill>
              <a:sym typeface="Wingdings" pitchFamily="2" charset="2"/>
            </a:endParaRPr>
          </a:p>
          <a:p>
            <a:endParaRPr lang="nl-NL" sz="2400" dirty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Oude rivierklei-gebied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Opheffingsgebied</a:t>
            </a:r>
          </a:p>
        </p:txBody>
      </p:sp>
    </p:spTree>
    <p:extLst>
      <p:ext uri="{BB962C8B-B14F-4D97-AF65-F5344CB8AC3E}">
        <p14:creationId xmlns:p14="http://schemas.microsoft.com/office/powerpoint/2010/main" val="37916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4389"/>
            <a:ext cx="6845300" cy="789585"/>
          </a:xfrm>
        </p:spPr>
        <p:txBody>
          <a:bodyPr/>
          <a:lstStyle/>
          <a:p>
            <a:r>
              <a:rPr lang="nl-NL" sz="4000" b="1" dirty="0" smtClean="0"/>
              <a:t>Holoceen - Zeespiegelstijging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De stijging werd veroorzaakt door:</a:t>
            </a:r>
          </a:p>
          <a:p>
            <a:pPr lvl="1"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Afsmelten ijskappen</a:t>
            </a:r>
          </a:p>
          <a:p>
            <a:pPr lvl="1"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NL aan rand van een dalingsgebied (kantelt de Noordzee in – 7 cm per 100 jaar) </a:t>
            </a:r>
          </a:p>
          <a:p>
            <a:pPr lvl="2"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door omhoogkomen Alpen/Ardennen </a:t>
            </a:r>
          </a:p>
          <a:p>
            <a:pPr lvl="2">
              <a:lnSpc>
                <a:spcPct val="90000"/>
              </a:lnSpc>
            </a:pPr>
            <a:r>
              <a:rPr lang="nl-NL" dirty="0" err="1" smtClean="0">
                <a:solidFill>
                  <a:schemeClr val="tx1"/>
                </a:solidFill>
              </a:rPr>
              <a:t>isostatisch</a:t>
            </a:r>
            <a:r>
              <a:rPr lang="nl-NL" dirty="0" smtClean="0">
                <a:solidFill>
                  <a:schemeClr val="tx1"/>
                </a:solidFill>
              </a:rPr>
              <a:t> evenwicht afsmelten ijskappen.</a:t>
            </a:r>
          </a:p>
          <a:p>
            <a:pPr lvl="1"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Inklinken van venen en kleien (10 m sinds Romeinen)</a:t>
            </a:r>
          </a:p>
          <a:p>
            <a:pPr lvl="1">
              <a:lnSpc>
                <a:spcPct val="90000"/>
              </a:lnSpc>
            </a:pPr>
            <a:r>
              <a:rPr lang="nl-NL" dirty="0" smtClean="0">
                <a:solidFill>
                  <a:schemeClr val="tx1"/>
                </a:solidFill>
              </a:rPr>
              <a:t>NU: onttrekking aardgas (verwachting enkele dm in de komende 50 jaar)</a:t>
            </a:r>
          </a:p>
          <a:p>
            <a:pPr>
              <a:lnSpc>
                <a:spcPct val="90000"/>
              </a:lnSpc>
            </a:pPr>
            <a:endParaRPr lang="nl-N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85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9392"/>
            <a:ext cx="6881751" cy="794596"/>
          </a:xfrm>
        </p:spPr>
        <p:txBody>
          <a:bodyPr/>
          <a:lstStyle/>
          <a:p>
            <a:r>
              <a:rPr lang="nl-NL" b="1" dirty="0" smtClean="0"/>
              <a:t>Rivierengebied - oud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0669"/>
            <a:ext cx="6881751" cy="4424693"/>
          </a:xfrm>
        </p:spPr>
        <p:txBody>
          <a:bodyPr/>
          <a:lstStyle/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Tektonische opheffing/daling</a:t>
            </a:r>
          </a:p>
          <a:p>
            <a:endParaRPr lang="nl-NL" sz="2400" dirty="0" smtClean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Klimaatsverandering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Glaciaal: </a:t>
            </a:r>
            <a:r>
              <a:rPr lang="nl-NL" sz="2000" dirty="0" smtClean="0">
                <a:solidFill>
                  <a:srgbClr val="FF0000"/>
                </a:solidFill>
                <a:sym typeface="Wingdings" pitchFamily="2" charset="2"/>
              </a:rPr>
              <a:t>sedimentatie </a:t>
            </a:r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– vlechtende rivieren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Interglaciaal: </a:t>
            </a:r>
            <a:r>
              <a:rPr lang="nl-NL" sz="2000" dirty="0" smtClean="0">
                <a:solidFill>
                  <a:srgbClr val="FF0000"/>
                </a:solidFill>
                <a:sym typeface="Wingdings" pitchFamily="2" charset="2"/>
              </a:rPr>
              <a:t>erosie</a:t>
            </a:r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/insnijding – meanderende rivieren</a:t>
            </a:r>
          </a:p>
          <a:p>
            <a:endParaRPr lang="nl-NL" sz="2400" dirty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Terrassenvorming</a:t>
            </a:r>
          </a:p>
          <a:p>
            <a:pPr lvl="1"/>
            <a:r>
              <a:rPr lang="nl-NL" sz="1600" dirty="0">
                <a:hlinkClick r:id="rId3"/>
              </a:rPr>
              <a:t>http://www.geologievannederland.nl/landschap/landschappen/heuvellandschap</a:t>
            </a:r>
            <a:endParaRPr lang="nl-NL" sz="1600" dirty="0" smtClean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9517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4390"/>
            <a:ext cx="6846125" cy="889598"/>
          </a:xfrm>
        </p:spPr>
        <p:txBody>
          <a:bodyPr/>
          <a:lstStyle/>
          <a:p>
            <a:r>
              <a:rPr lang="nl-NL" b="1" dirty="0" smtClean="0"/>
              <a:t>Rivierengebied - jong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33797"/>
            <a:ext cx="6976753" cy="4341566"/>
          </a:xfrm>
        </p:spPr>
        <p:txBody>
          <a:bodyPr>
            <a:normAutofit lnSpcReduction="10000"/>
          </a:bodyPr>
          <a:lstStyle/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Sedimentatie gebied</a:t>
            </a:r>
          </a:p>
          <a:p>
            <a:endParaRPr lang="nl-NL" sz="2400" dirty="0" smtClean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Oeverwallen (0,5 - 1,5 m hoger)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Landinwaarts breed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Dicht bij de zee smaller</a:t>
            </a: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Kommen (overstromingsvlakten)</a:t>
            </a:r>
          </a:p>
          <a:p>
            <a:endParaRPr lang="nl-NL" sz="2400" dirty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Nu: alleen nog sedimentatie in uiterwaarden (binnendijks)</a:t>
            </a:r>
          </a:p>
          <a:p>
            <a:endParaRPr lang="nl-NL" sz="2400" dirty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1600" dirty="0">
                <a:hlinkClick r:id="rId3"/>
              </a:rPr>
              <a:t>http://www.geologievannederland.nl/landschap/landschappen/rivierlandschap</a:t>
            </a:r>
            <a:endParaRPr lang="nl-NL" sz="1600" dirty="0" smtClean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2312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2275"/>
            <a:ext cx="8229600" cy="1001713"/>
          </a:xfrm>
        </p:spPr>
        <p:txBody>
          <a:bodyPr/>
          <a:lstStyle/>
          <a:p>
            <a:r>
              <a:rPr lang="nl-NL" b="1" dirty="0" smtClean="0"/>
              <a:t>Invloed van mens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3"/>
            <a:ext cx="8229600" cy="4878610"/>
          </a:xfrm>
        </p:spPr>
        <p:txBody>
          <a:bodyPr/>
          <a:lstStyle/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Kappen van bos (eind middeleeuwen)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Uitgebreide heidevelden </a:t>
            </a:r>
          </a:p>
          <a:p>
            <a:pPr lvl="1"/>
            <a:endParaRPr lang="nl-NL" dirty="0" smtClean="0">
              <a:solidFill>
                <a:schemeClr val="tx1"/>
              </a:solidFill>
              <a:sym typeface="Wingdings" pitchFamily="2" charset="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n"/>
            </a:pP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Potstalsysteem (</a:t>
            </a:r>
            <a:r>
              <a:rPr lang="nl-NL" dirty="0">
                <a:solidFill>
                  <a:schemeClr val="tx1"/>
                </a:solidFill>
                <a:sym typeface="Wingdings" pitchFamily="2" charset="2"/>
              </a:rPr>
              <a:t>eind Middeleeuwen – </a:t>
            </a:r>
            <a:r>
              <a:rPr lang="nl-NL" dirty="0" smtClean="0">
                <a:solidFill>
                  <a:schemeClr val="tx1"/>
                </a:solidFill>
                <a:sym typeface="Wingdings" pitchFamily="2" charset="2"/>
              </a:rPr>
              <a:t>1900)</a:t>
            </a:r>
            <a:endParaRPr lang="nl-NL" dirty="0">
              <a:solidFill>
                <a:schemeClr val="tx1"/>
              </a:solidFill>
              <a:sym typeface="Wingdings" pitchFamily="2" charset="2"/>
            </a:endParaRP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Water voor mens en dier (beekje/grondwater)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Natte gronden  grasland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Drogere gronden (niet te droog!!!)  akkers</a:t>
            </a:r>
          </a:p>
          <a:p>
            <a:pPr lvl="1"/>
            <a:r>
              <a:rPr lang="nl-NL" sz="2000" dirty="0" smtClean="0">
                <a:solidFill>
                  <a:schemeClr val="tx1"/>
                </a:solidFill>
                <a:sym typeface="Wingdings" pitchFamily="2" charset="2"/>
              </a:rPr>
              <a:t>Vruchtbaarheid: Afplaggen heide  potstal + (schapen)mest  akkers</a:t>
            </a:r>
          </a:p>
          <a:p>
            <a:pPr lvl="1"/>
            <a:endParaRPr lang="nl-NL" sz="2000" dirty="0" smtClean="0">
              <a:solidFill>
                <a:schemeClr val="tx1"/>
              </a:solidFill>
              <a:sym typeface="Wingdings" pitchFamily="2" charset="2"/>
            </a:endParaRPr>
          </a:p>
          <a:p>
            <a:r>
              <a:rPr lang="nl-NL" sz="2400" dirty="0" smtClean="0">
                <a:solidFill>
                  <a:schemeClr val="tx1"/>
                </a:solidFill>
                <a:sym typeface="Wingdings" pitchFamily="2" charset="2"/>
              </a:rPr>
              <a:t>Zandverstuivingen door overbegrazing heide en teveel afplaggen heide</a:t>
            </a:r>
          </a:p>
          <a:p>
            <a:pPr lvl="1"/>
            <a:endParaRPr lang="nl-NL" sz="2000" dirty="0" smtClean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3158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581891"/>
            <a:ext cx="6822374" cy="724395"/>
          </a:xfrm>
        </p:spPr>
        <p:txBody>
          <a:bodyPr>
            <a:normAutofit fontScale="90000"/>
          </a:bodyPr>
          <a:lstStyle/>
          <a:p>
            <a:r>
              <a:rPr lang="nl-NL" b="1" dirty="0" smtClean="0"/>
              <a:t>Heide &amp; Stuifzand</a:t>
            </a:r>
          </a:p>
        </p:txBody>
      </p:sp>
      <p:pic>
        <p:nvPicPr>
          <p:cNvPr id="153610" name="Picture 3" descr="Bestand:Wekeromse Zand heideveld.jpg">
            <a:hlinkClick r:id="rId3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2089150"/>
            <a:ext cx="4038600" cy="2906713"/>
          </a:xfrm>
        </p:spPr>
      </p:pic>
      <p:pic>
        <p:nvPicPr>
          <p:cNvPr id="153611" name="Picture 4" descr="Kootwijkerzand_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48200" y="2089150"/>
            <a:ext cx="4038600" cy="2906713"/>
          </a:xfrm>
        </p:spPr>
      </p:pic>
      <p:sp>
        <p:nvSpPr>
          <p:cNvPr id="153612" name="Text Box 5"/>
          <p:cNvSpPr txBox="1">
            <a:spLocks noChangeArrowheads="1"/>
          </p:cNvSpPr>
          <p:nvPr/>
        </p:nvSpPr>
        <p:spPr bwMode="auto">
          <a:xfrm>
            <a:off x="468313" y="5516563"/>
            <a:ext cx="8351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800" dirty="0" err="1">
                <a:latin typeface="Arial" charset="0"/>
              </a:rPr>
              <a:t>Wekeromse</a:t>
            </a:r>
            <a:r>
              <a:rPr lang="nl-NL" sz="1800" dirty="0">
                <a:latin typeface="Arial" charset="0"/>
              </a:rPr>
              <a:t> zand		</a:t>
            </a:r>
            <a:r>
              <a:rPr lang="nl-NL" sz="1800" dirty="0" smtClean="0">
                <a:latin typeface="Arial" charset="0"/>
              </a:rPr>
              <a:t>				</a:t>
            </a:r>
            <a:r>
              <a:rPr lang="nl-NL" sz="1800" dirty="0">
                <a:latin typeface="Arial" charset="0"/>
              </a:rPr>
              <a:t>	       </a:t>
            </a:r>
            <a:r>
              <a:rPr lang="nl-NL" sz="1800" dirty="0" err="1">
                <a:latin typeface="Arial" charset="0"/>
              </a:rPr>
              <a:t>Kootwijkerzand</a:t>
            </a:r>
            <a:endParaRPr lang="nl-NL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72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2263"/>
            <a:ext cx="8229600" cy="1001712"/>
          </a:xfrm>
        </p:spPr>
        <p:txBody>
          <a:bodyPr/>
          <a:lstStyle/>
          <a:p>
            <a:r>
              <a:rPr lang="nl-NL" sz="4000" b="1" smtClean="0">
                <a:solidFill>
                  <a:schemeClr val="accent1"/>
                </a:solidFill>
              </a:rPr>
              <a:t>Samengevat</a:t>
            </a:r>
          </a:p>
        </p:txBody>
      </p:sp>
      <p:graphicFrame>
        <p:nvGraphicFramePr>
          <p:cNvPr id="157699" name="Group 3"/>
          <p:cNvGraphicFramePr>
            <a:graphicFrameLocks noGrp="1"/>
          </p:cNvGraphicFramePr>
          <p:nvPr/>
        </p:nvGraphicFramePr>
        <p:xfrm>
          <a:off x="457200" y="1371600"/>
          <a:ext cx="8229600" cy="452596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Holoceen Subatlanticum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Keileem 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Holoceen Subboreaal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Jonge zeeklei 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Holoceen Atlanticum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Basisveen 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Holoceen Boreaal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Veen en klei 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Weichselien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Oude zeeklei 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Eemien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Rivierzand 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Saalien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Dekzand 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Tertiair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nl-NL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News Gothic"/>
                        </a:rPr>
                        <a:t>Hollandveen 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49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2275"/>
            <a:ext cx="8229600" cy="1001713"/>
          </a:xfrm>
        </p:spPr>
        <p:txBody>
          <a:bodyPr/>
          <a:lstStyle/>
          <a:p>
            <a:r>
              <a:rPr lang="nl-NL" b="1" dirty="0" smtClean="0"/>
              <a:t>Links</a:t>
            </a:r>
          </a:p>
        </p:txBody>
      </p:sp>
      <p:sp>
        <p:nvSpPr>
          <p:cNvPr id="1556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mtClean="0">
                <a:hlinkClick r:id="rId3"/>
              </a:rPr>
              <a:t>www.geologievannederland.nl</a:t>
            </a:r>
            <a:endParaRPr lang="nl-NL" smtClean="0"/>
          </a:p>
          <a:p>
            <a:r>
              <a:rPr lang="nl-NL" smtClean="0">
                <a:hlinkClick r:id="rId4"/>
              </a:rPr>
              <a:t>www.bodemdata.nl</a:t>
            </a:r>
            <a:endParaRPr lang="nl-NL" smtClean="0"/>
          </a:p>
          <a:p>
            <a:r>
              <a:rPr lang="nl-NL" smtClean="0">
                <a:solidFill>
                  <a:schemeClr val="hlink"/>
                </a:solidFill>
                <a:hlinkClick r:id="rId5"/>
              </a:rPr>
              <a:t>www.aardkundigewaarden.nl</a:t>
            </a:r>
            <a:endParaRPr lang="nl-NL" smtClean="0">
              <a:solidFill>
                <a:schemeClr val="hlink"/>
              </a:solidFill>
            </a:endParaRPr>
          </a:p>
          <a:p>
            <a:r>
              <a:rPr lang="nl-NL" smtClean="0">
                <a:solidFill>
                  <a:schemeClr val="hlink"/>
                </a:solidFill>
              </a:rPr>
              <a:t>Intranet.cah.nl </a:t>
            </a:r>
            <a:r>
              <a:rPr lang="nl-NL" smtClean="0">
                <a:solidFill>
                  <a:schemeClr val="hlink"/>
                </a:solidFill>
                <a:sym typeface="Wingdings" pitchFamily="2" charset="2"/>
              </a:rPr>
              <a:t> mediatheek  bodemkaarten</a:t>
            </a:r>
            <a:endParaRPr lang="nl-NL" smtClean="0">
              <a:solidFill>
                <a:schemeClr val="hlink"/>
              </a:solidFill>
            </a:endParaRPr>
          </a:p>
          <a:p>
            <a:endParaRPr lang="nl-NL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6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22513"/>
            <a:ext cx="6858000" cy="795111"/>
          </a:xfrm>
        </p:spPr>
        <p:txBody>
          <a:bodyPr/>
          <a:lstStyle/>
          <a:p>
            <a:r>
              <a:rPr lang="nl-NL" sz="4000" b="1" dirty="0" smtClean="0"/>
              <a:t>Holoceen - Boreaal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362950" cy="3529013"/>
          </a:xfrm>
        </p:spPr>
        <p:txBody>
          <a:bodyPr/>
          <a:lstStyle/>
          <a:p>
            <a:r>
              <a:rPr lang="nl-NL" sz="2400" dirty="0" smtClean="0">
                <a:solidFill>
                  <a:schemeClr val="tx1"/>
                </a:solidFill>
              </a:rPr>
              <a:t>Fase 1: Regressie: </a:t>
            </a:r>
            <a:r>
              <a:rPr lang="nl-NL" sz="2400" dirty="0" err="1" smtClean="0">
                <a:solidFill>
                  <a:schemeClr val="tx1"/>
                </a:solidFill>
              </a:rPr>
              <a:t>Veenvorming</a:t>
            </a:r>
            <a:r>
              <a:rPr lang="nl-NL" sz="2400" dirty="0" smtClean="0">
                <a:solidFill>
                  <a:schemeClr val="tx1"/>
                </a:solidFill>
              </a:rPr>
              <a:t> op </a:t>
            </a:r>
            <a:r>
              <a:rPr lang="nl-NL" sz="2400" dirty="0" err="1" smtClean="0">
                <a:solidFill>
                  <a:schemeClr val="tx1"/>
                </a:solidFill>
              </a:rPr>
              <a:t>pleistocene</a:t>
            </a:r>
            <a:r>
              <a:rPr lang="nl-NL" sz="2400" dirty="0" smtClean="0">
                <a:solidFill>
                  <a:schemeClr val="tx1"/>
                </a:solidFill>
              </a:rPr>
              <a:t> dekzanden en duinvorming langs de kust</a:t>
            </a:r>
          </a:p>
          <a:p>
            <a:r>
              <a:rPr lang="nl-NL" sz="2400" dirty="0" smtClean="0">
                <a:solidFill>
                  <a:schemeClr val="tx1"/>
                </a:solidFill>
              </a:rPr>
              <a:t>In Boreaal</a:t>
            </a:r>
          </a:p>
          <a:p>
            <a:pPr>
              <a:buFont typeface="Wingdings" pitchFamily="2" charset="2"/>
              <a:buNone/>
            </a:pPr>
            <a:r>
              <a:rPr lang="nl-NL" sz="2400" dirty="0" smtClean="0">
                <a:sym typeface="Wingdings" pitchFamily="2" charset="2"/>
              </a:rPr>
              <a:t> </a:t>
            </a:r>
            <a:r>
              <a:rPr lang="nl-NL" sz="2400" b="1" dirty="0" smtClean="0">
                <a:solidFill>
                  <a:schemeClr val="accent2"/>
                </a:solidFill>
              </a:rPr>
              <a:t>Basisveen achter strandwallen</a:t>
            </a:r>
          </a:p>
          <a:p>
            <a:pPr>
              <a:buFont typeface="Wingdings" pitchFamily="2" charset="2"/>
              <a:buNone/>
            </a:pPr>
            <a:r>
              <a:rPr lang="nl-NL" sz="2400" i="1" dirty="0" smtClean="0">
                <a:solidFill>
                  <a:schemeClr val="hlink"/>
                </a:solidFill>
              </a:rPr>
              <a:t>	</a:t>
            </a:r>
          </a:p>
          <a:p>
            <a:pPr>
              <a:buFont typeface="Wingdings" pitchFamily="2" charset="2"/>
              <a:buNone/>
            </a:pPr>
            <a:r>
              <a:rPr lang="nl-NL" sz="2400" dirty="0" smtClean="0">
                <a:solidFill>
                  <a:srgbClr val="CC0000"/>
                </a:solidFill>
              </a:rPr>
              <a:t>Waar?</a:t>
            </a:r>
          </a:p>
          <a:p>
            <a:pPr>
              <a:buFont typeface="Wingdings" pitchFamily="2" charset="2"/>
              <a:buNone/>
            </a:pPr>
            <a:r>
              <a:rPr lang="nl-NL" sz="2400" dirty="0" smtClean="0">
                <a:solidFill>
                  <a:srgbClr val="CC0000"/>
                </a:solidFill>
              </a:rPr>
              <a:t>Noord- en West NL, IJsselmeer, Wadden</a:t>
            </a:r>
          </a:p>
          <a:p>
            <a:pPr>
              <a:buFont typeface="Wingdings" pitchFamily="2" charset="2"/>
              <a:buNone/>
            </a:pPr>
            <a:endParaRPr lang="nl-NL" sz="2400" dirty="0" smtClean="0"/>
          </a:p>
          <a:p>
            <a:pPr>
              <a:buFont typeface="Wingdings" pitchFamily="2" charset="2"/>
              <a:buNone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53234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10639"/>
            <a:ext cx="6822374" cy="830799"/>
          </a:xfrm>
        </p:spPr>
        <p:txBody>
          <a:bodyPr/>
          <a:lstStyle/>
          <a:p>
            <a:r>
              <a:rPr lang="nl-NL" sz="4000" b="1" dirty="0" smtClean="0"/>
              <a:t>Basisveen</a:t>
            </a:r>
          </a:p>
        </p:txBody>
      </p:sp>
      <p:pic>
        <p:nvPicPr>
          <p:cNvPr id="111625" name="Picture 3" descr="Basisve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060575"/>
            <a:ext cx="10188575" cy="2030413"/>
          </a:xfrm>
        </p:spPr>
      </p:pic>
      <p:pic>
        <p:nvPicPr>
          <p:cNvPr id="111626" name="Picture 4" descr="Holoceen_Legen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79400" y="4195763"/>
            <a:ext cx="8820150" cy="1681162"/>
          </a:xfrm>
        </p:spPr>
      </p:pic>
    </p:spTree>
    <p:extLst>
      <p:ext uri="{BB962C8B-B14F-4D97-AF65-F5344CB8AC3E}">
        <p14:creationId xmlns:p14="http://schemas.microsoft.com/office/powerpoint/2010/main" val="33528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3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492375"/>
            <a:ext cx="2879725" cy="1143000"/>
          </a:xfrm>
        </p:spPr>
        <p:txBody>
          <a:bodyPr/>
          <a:lstStyle/>
          <a:p>
            <a:r>
              <a:rPr lang="nl-NL" sz="2800" smtClean="0">
                <a:solidFill>
                  <a:schemeClr val="tx1"/>
                </a:solidFill>
              </a:rPr>
              <a:t>Veen-</a:t>
            </a:r>
            <a:br>
              <a:rPr lang="nl-NL" sz="2800" smtClean="0">
                <a:solidFill>
                  <a:schemeClr val="tx1"/>
                </a:solidFill>
              </a:rPr>
            </a:br>
            <a:r>
              <a:rPr lang="nl-NL" sz="2800" smtClean="0">
                <a:solidFill>
                  <a:schemeClr val="tx1"/>
                </a:solidFill>
              </a:rPr>
              <a:t>ontwikkeling</a:t>
            </a:r>
          </a:p>
        </p:txBody>
      </p:sp>
      <p:sp>
        <p:nvSpPr>
          <p:cNvPr id="113674" name="Text Box 3"/>
          <p:cNvSpPr txBox="1">
            <a:spLocks noChangeArrowheads="1"/>
          </p:cNvSpPr>
          <p:nvPr/>
        </p:nvSpPr>
        <p:spPr bwMode="auto">
          <a:xfrm>
            <a:off x="1763713" y="6491288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800">
                <a:latin typeface="Arial" charset="0"/>
              </a:rPr>
              <a:t>Anderen, Drenthe</a:t>
            </a:r>
          </a:p>
        </p:txBody>
      </p:sp>
      <p:pic>
        <p:nvPicPr>
          <p:cNvPr id="113676" name="Picture 6" descr="Bestand:Anderen - moeras.jpg">
            <a:hlinkClick r:id="rId3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00500" y="0"/>
            <a:ext cx="5143500" cy="6858000"/>
          </a:xfrm>
        </p:spPr>
      </p:pic>
      <p:sp>
        <p:nvSpPr>
          <p:cNvPr id="113677" name="Rectangle 7"/>
          <p:cNvSpPr>
            <a:spLocks noChangeArrowheads="1"/>
          </p:cNvSpPr>
          <p:nvPr/>
        </p:nvSpPr>
        <p:spPr bwMode="auto">
          <a:xfrm>
            <a:off x="457200" y="315913"/>
            <a:ext cx="3970338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120000"/>
              </a:lnSpc>
            </a:pPr>
            <a:r>
              <a:rPr lang="nl-NL" sz="4000" b="1" dirty="0"/>
              <a:t>Holoceen - Boreaal</a:t>
            </a:r>
          </a:p>
        </p:txBody>
      </p:sp>
    </p:spTree>
    <p:extLst>
      <p:ext uri="{BB962C8B-B14F-4D97-AF65-F5344CB8AC3E}">
        <p14:creationId xmlns:p14="http://schemas.microsoft.com/office/powerpoint/2010/main" val="81155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0015"/>
            <a:ext cx="6846125" cy="753959"/>
          </a:xfrm>
        </p:spPr>
        <p:txBody>
          <a:bodyPr/>
          <a:lstStyle/>
          <a:p>
            <a:r>
              <a:rPr lang="nl-NL" sz="4000" b="1" dirty="0" smtClean="0"/>
              <a:t>Holoceen - </a:t>
            </a:r>
            <a:r>
              <a:rPr lang="nl-NL" sz="4000" b="1" dirty="0" err="1" smtClean="0"/>
              <a:t>Atlanticum</a:t>
            </a:r>
            <a:endParaRPr lang="nl-NL" sz="4000" b="1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9552" y="1793174"/>
            <a:ext cx="6882526" cy="365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nl-NL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Fase 2: Transgressiefase: (afzetting van Calais)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endParaRPr lang="nl-NL" kern="0" dirty="0"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nl-NL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Oude blauwe zeeklei en strandwallen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Ontstaan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van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kreken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geulen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nl-NL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endParaRPr kumimoji="0" lang="nl-NL" sz="2400" b="0" i="0" u="none" strike="noStrike" kern="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Waar?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chemeClr val="hlink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nl-NL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Noord- en West NL</a:t>
            </a:r>
            <a:endParaRPr kumimoji="0" lang="nl-NL" sz="2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73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1150"/>
            <a:ext cx="8229600" cy="1001713"/>
          </a:xfrm>
        </p:spPr>
        <p:txBody>
          <a:bodyPr/>
          <a:lstStyle/>
          <a:p>
            <a:r>
              <a:rPr lang="nl-NL" sz="4000" b="1" dirty="0" smtClean="0"/>
              <a:t>Oude blauwe zeeklei</a:t>
            </a:r>
          </a:p>
        </p:txBody>
      </p:sp>
      <p:pic>
        <p:nvPicPr>
          <p:cNvPr id="117769" name="Picture 3" descr="Oude blauwe zeekle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1163638"/>
            <a:ext cx="910907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70" name="Picture 4" descr="Holoceen_Legenda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4437063"/>
            <a:ext cx="8229600" cy="1568450"/>
          </a:xfrm>
        </p:spPr>
      </p:pic>
    </p:spTree>
    <p:extLst>
      <p:ext uri="{BB962C8B-B14F-4D97-AF65-F5344CB8AC3E}">
        <p14:creationId xmlns:p14="http://schemas.microsoft.com/office/powerpoint/2010/main" val="394443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4389"/>
            <a:ext cx="6869875" cy="789585"/>
          </a:xfrm>
        </p:spPr>
        <p:txBody>
          <a:bodyPr/>
          <a:lstStyle/>
          <a:p>
            <a:r>
              <a:rPr lang="nl-NL" sz="4000" b="1" dirty="0" smtClean="0"/>
              <a:t>Holoceen - Subboreaal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51038"/>
            <a:ext cx="6869875" cy="3903497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nl-NL" dirty="0" smtClean="0">
                <a:solidFill>
                  <a:schemeClr val="tx1"/>
                </a:solidFill>
              </a:rPr>
              <a:t>Fase 3: Regressiefase: Veenvorming achter strandwallen en duinen </a:t>
            </a:r>
          </a:p>
          <a:p>
            <a:pPr>
              <a:buClr>
                <a:schemeClr val="tx1"/>
              </a:buClr>
            </a:pPr>
            <a:endParaRPr lang="nl-NL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nl-NL" dirty="0" smtClean="0">
                <a:solidFill>
                  <a:schemeClr val="tx1"/>
                </a:solidFill>
              </a:rPr>
              <a:t>In Subboreaal (vanaf 3500 BP)</a:t>
            </a:r>
          </a:p>
          <a:p>
            <a:pPr>
              <a:buFont typeface="Wingdings" pitchFamily="2" charset="2"/>
              <a:buNone/>
            </a:pPr>
            <a:r>
              <a:rPr lang="nl-NL" dirty="0" smtClean="0"/>
              <a:t>	</a:t>
            </a:r>
            <a:r>
              <a:rPr lang="nl-NL" b="1" dirty="0" smtClean="0">
                <a:solidFill>
                  <a:schemeClr val="accent2"/>
                </a:solidFill>
              </a:rPr>
              <a:t>Hollandveen</a:t>
            </a:r>
          </a:p>
          <a:p>
            <a:pPr>
              <a:buFont typeface="Wingdings" pitchFamily="2" charset="2"/>
              <a:buNone/>
            </a:pPr>
            <a:r>
              <a:rPr lang="nl-NL" dirty="0" smtClean="0">
                <a:solidFill>
                  <a:srgbClr val="CC0000"/>
                </a:solidFill>
              </a:rPr>
              <a:t>	</a:t>
            </a:r>
          </a:p>
          <a:p>
            <a:pPr>
              <a:buFont typeface="Wingdings" pitchFamily="2" charset="2"/>
              <a:buNone/>
            </a:pPr>
            <a:endParaRPr lang="nl-NL" dirty="0" smtClean="0">
              <a:solidFill>
                <a:srgbClr val="CC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nl-NL" dirty="0" smtClean="0">
                <a:solidFill>
                  <a:srgbClr val="CC0000"/>
                </a:solidFill>
              </a:rPr>
              <a:t>Waar?</a:t>
            </a:r>
          </a:p>
          <a:p>
            <a:pPr>
              <a:buFont typeface="Wingdings" pitchFamily="2" charset="2"/>
              <a:buNone/>
            </a:pPr>
            <a:r>
              <a:rPr lang="nl-NL" dirty="0" smtClean="0">
                <a:solidFill>
                  <a:srgbClr val="CC0000"/>
                </a:solidFill>
              </a:rPr>
              <a:t>Noord-Holland, Zuid-Holland en Utrecht</a:t>
            </a:r>
            <a:endParaRPr lang="nl-NL" dirty="0" smtClean="0"/>
          </a:p>
          <a:p>
            <a:pPr>
              <a:buFont typeface="Wingdings" pitchFamily="2" charset="2"/>
              <a:buNone/>
            </a:pPr>
            <a:endParaRPr lang="nl-NL" dirty="0" smtClean="0"/>
          </a:p>
          <a:p>
            <a:pPr>
              <a:buFont typeface="Wingdings" pitchFamily="2" charset="2"/>
              <a:buNone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1539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tocht">
      <a:majorFont>
        <a:latin typeface="Franklin Gothic Medium"/>
        <a:ea typeface=""/>
        <a:cs typeface=""/>
        <a:font script="Jpan" typeface="ヒラギノ角ゴ Pro W6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ＭＳ Ｐゴシック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600</Words>
  <Application>Microsoft Office PowerPoint</Application>
  <PresentationFormat>Diavoorstelling (4:3)</PresentationFormat>
  <Paragraphs>190</Paragraphs>
  <Slides>35</Slides>
  <Notes>34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37" baseType="lpstr">
      <vt:lpstr>Office-thema</vt:lpstr>
      <vt:lpstr>Bitmapafbeelding</vt:lpstr>
      <vt:lpstr>PowerPoint-presentatie</vt:lpstr>
      <vt:lpstr>Holoceen (v.a. 11.000 jr)</vt:lpstr>
      <vt:lpstr>Holoceen - Zeespiegelstijging</vt:lpstr>
      <vt:lpstr>Holoceen - Boreaal</vt:lpstr>
      <vt:lpstr>Basisveen</vt:lpstr>
      <vt:lpstr>Veen- ontwikkeling</vt:lpstr>
      <vt:lpstr>Holoceen - Atlanticum</vt:lpstr>
      <vt:lpstr>Oude blauwe zeeklei</vt:lpstr>
      <vt:lpstr>Holoceen - Subboreaal</vt:lpstr>
      <vt:lpstr>Hollandveen</vt:lpstr>
      <vt:lpstr>Veen in West NL:  Westelijk  veenweidegebied</vt:lpstr>
      <vt:lpstr>Holoceen - Subatlanticum</vt:lpstr>
      <vt:lpstr>Jonge zeeklei</vt:lpstr>
      <vt:lpstr>PowerPoint-presentatie</vt:lpstr>
      <vt:lpstr>Jonge duinen en oude strandwallen</vt:lpstr>
      <vt:lpstr>Oude duinen</vt:lpstr>
      <vt:lpstr>Oude duinen</vt:lpstr>
      <vt:lpstr>Jonge duinen</vt:lpstr>
      <vt:lpstr>Duinen</vt:lpstr>
      <vt:lpstr>Afzettingen Noordelijk zeekleigebied</vt:lpstr>
      <vt:lpstr>Afzettingen Noordelijk zeekleigebied</vt:lpstr>
      <vt:lpstr>Zuidwestelijk zeekleigebied</vt:lpstr>
      <vt:lpstr>Ontstaan kreekruggen-poelen landschap</vt:lpstr>
      <vt:lpstr>Zuidwestelijk zeekleigebied</vt:lpstr>
      <vt:lpstr>Zuidwestelijk zeekleigebied</vt:lpstr>
      <vt:lpstr>West NL – gebied achter de duinen</vt:lpstr>
      <vt:lpstr>West NL – gebied achter de duinen</vt:lpstr>
      <vt:lpstr>Invloed van mens - droogmakerijen</vt:lpstr>
      <vt:lpstr>Rivierengebied</vt:lpstr>
      <vt:lpstr>Rivierengebied - oud</vt:lpstr>
      <vt:lpstr>Rivierengebied - jong</vt:lpstr>
      <vt:lpstr>Invloed van mens</vt:lpstr>
      <vt:lpstr>Heide &amp; Stuifzand</vt:lpstr>
      <vt:lpstr>Samengevat</vt:lpstr>
      <vt:lpstr>Links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Advice</dc:creator>
  <cp:lastModifiedBy>Frans</cp:lastModifiedBy>
  <cp:revision>74</cp:revision>
  <cp:lastPrinted>2012-06-26T18:56:52Z</cp:lastPrinted>
  <dcterms:created xsi:type="dcterms:W3CDTF">2012-08-21T14:29:01Z</dcterms:created>
  <dcterms:modified xsi:type="dcterms:W3CDTF">2015-09-02T08:44:18Z</dcterms:modified>
</cp:coreProperties>
</file>