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4" r:id="rId8"/>
    <p:sldId id="276" r:id="rId9"/>
    <p:sldId id="280" r:id="rId10"/>
    <p:sldId id="279" r:id="rId11"/>
    <p:sldId id="278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5BF0F6D-5EB9-4AD4-A056-029B55754E08}" type="datetimeFigureOut">
              <a:rPr lang="nl-NL" smtClean="0"/>
              <a:t>24-4-2016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E499144-93F4-40CF-95F8-3FF8124BD7CC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BF0F6D-5EB9-4AD4-A056-029B55754E08}" type="datetimeFigureOut">
              <a:rPr lang="nl-NL" smtClean="0"/>
              <a:t>24-4-2016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99144-93F4-40CF-95F8-3FF8124BD7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5BF0F6D-5EB9-4AD4-A056-029B55754E08}" type="datetimeFigureOut">
              <a:rPr lang="nl-NL" smtClean="0"/>
              <a:t>24-4-2016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E499144-93F4-40CF-95F8-3FF8124BD7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BF0F6D-5EB9-4AD4-A056-029B55754E08}" type="datetimeFigureOut">
              <a:rPr lang="nl-NL" smtClean="0"/>
              <a:t>24-4-2016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99144-93F4-40CF-95F8-3FF8124BD7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5BF0F6D-5EB9-4AD4-A056-029B55754E08}" type="datetimeFigureOut">
              <a:rPr lang="nl-NL" smtClean="0"/>
              <a:t>24-4-2016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E499144-93F4-40CF-95F8-3FF8124BD7CC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BF0F6D-5EB9-4AD4-A056-029B55754E08}" type="datetimeFigureOut">
              <a:rPr lang="nl-NL" smtClean="0"/>
              <a:t>24-4-2016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99144-93F4-40CF-95F8-3FF8124BD7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BF0F6D-5EB9-4AD4-A056-029B55754E08}" type="datetimeFigureOut">
              <a:rPr lang="nl-NL" smtClean="0"/>
              <a:t>24-4-2016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99144-93F4-40CF-95F8-3FF8124BD7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BF0F6D-5EB9-4AD4-A056-029B55754E08}" type="datetimeFigureOut">
              <a:rPr lang="nl-NL" smtClean="0"/>
              <a:t>24-4-2016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99144-93F4-40CF-95F8-3FF8124BD7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5BF0F6D-5EB9-4AD4-A056-029B55754E08}" type="datetimeFigureOut">
              <a:rPr lang="nl-NL" smtClean="0"/>
              <a:t>24-4-2016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99144-93F4-40CF-95F8-3FF8124BD7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BF0F6D-5EB9-4AD4-A056-029B55754E08}" type="datetimeFigureOut">
              <a:rPr lang="nl-NL" smtClean="0"/>
              <a:t>24-4-2016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99144-93F4-40CF-95F8-3FF8124BD7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BF0F6D-5EB9-4AD4-A056-029B55754E08}" type="datetimeFigureOut">
              <a:rPr lang="nl-NL" smtClean="0"/>
              <a:t>24-4-2016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99144-93F4-40CF-95F8-3FF8124BD7C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5BF0F6D-5EB9-4AD4-A056-029B55754E08}" type="datetimeFigureOut">
              <a:rPr lang="nl-NL" smtClean="0"/>
              <a:t>24-4-2016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E499144-93F4-40CF-95F8-3FF8124BD7CC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Hoofstuk 16</a:t>
            </a:r>
            <a:br>
              <a:rPr lang="nl-NL" dirty="0" smtClean="0"/>
            </a:br>
            <a:r>
              <a:rPr lang="nl-NL" dirty="0" smtClean="0"/>
              <a:t>Interculturele</a:t>
            </a:r>
            <a:br>
              <a:rPr lang="nl-NL" dirty="0" smtClean="0"/>
            </a:br>
            <a:r>
              <a:rPr lang="nl-NL" dirty="0" smtClean="0"/>
              <a:t>communicatie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26</a:t>
            </a:r>
            <a:endParaRPr lang="nl-NL" dirty="0"/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107505" y="4725144"/>
            <a:ext cx="2448272" cy="2037352"/>
          </a:xfrm>
          <a:prstGeom prst="rect">
            <a:avLst/>
          </a:prstGeom>
        </p:spPr>
        <p:txBody>
          <a:bodyPr vert="horz" lIns="45720" tIns="0" rIns="45720" bIns="0">
            <a:normAutofit fontScale="92500" lnSpcReduction="10000"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err="1" smtClean="0"/>
              <a:t>Vz</a:t>
            </a:r>
            <a:endParaRPr lang="nl-NL" dirty="0" smtClean="0"/>
          </a:p>
          <a:p>
            <a:r>
              <a:rPr lang="nl-NL" dirty="0" smtClean="0"/>
              <a:t>14 a en B </a:t>
            </a:r>
          </a:p>
          <a:p>
            <a:r>
              <a:rPr lang="nl-NL" dirty="0" smtClean="0"/>
              <a:t>Periode 8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 smtClean="0"/>
              <a:t>Begeleidingskunde</a:t>
            </a:r>
          </a:p>
          <a:p>
            <a:endParaRPr lang="nl-NL" dirty="0" smtClean="0"/>
          </a:p>
        </p:txBody>
      </p:sp>
      <p:pic>
        <p:nvPicPr>
          <p:cNvPr id="1026" name="Picture 2" descr="Traject V&amp;V begeleiden niveau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550"/>
            <a:ext cx="2699792" cy="336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05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9143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9924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Communicatie tussen mensen met een verschillende culturele achtergrond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Beeldvorming bij autochtonen</a:t>
            </a:r>
          </a:p>
          <a:p>
            <a:pPr lvl="1"/>
            <a:r>
              <a:rPr lang="nl-NL" dirty="0" smtClean="0">
                <a:solidFill>
                  <a:srgbClr val="0070C0"/>
                </a:solidFill>
              </a:rPr>
              <a:t>We delen vaak  sociale omgeving in groepen </a:t>
            </a:r>
          </a:p>
          <a:p>
            <a:pPr lvl="1"/>
            <a:r>
              <a:rPr lang="nl-NL" dirty="0" smtClean="0">
                <a:solidFill>
                  <a:srgbClr val="0070C0"/>
                </a:solidFill>
              </a:rPr>
              <a:t>Waarderen onze eigen socialiteit en identiteit</a:t>
            </a:r>
          </a:p>
          <a:p>
            <a:pPr lvl="1"/>
            <a:r>
              <a:rPr lang="nl-NL" dirty="0" smtClean="0">
                <a:solidFill>
                  <a:srgbClr val="0070C0"/>
                </a:solidFill>
              </a:rPr>
              <a:t>Waarderen andere groepen soms negatief</a:t>
            </a:r>
          </a:p>
          <a:p>
            <a:pPr lvl="1"/>
            <a:r>
              <a:rPr lang="nl-NL" dirty="0" smtClean="0">
                <a:solidFill>
                  <a:srgbClr val="0070C0"/>
                </a:solidFill>
              </a:rPr>
              <a:t> We sluiten ons af voor anderen</a:t>
            </a:r>
          </a:p>
          <a:p>
            <a:pPr lvl="1"/>
            <a:r>
              <a:rPr lang="nl-NL" dirty="0" smtClean="0">
                <a:solidFill>
                  <a:srgbClr val="0070C0"/>
                </a:solidFill>
              </a:rPr>
              <a:t>Vooroordelen en generalisaties</a:t>
            </a:r>
          </a:p>
          <a:p>
            <a:pPr lvl="1"/>
            <a:r>
              <a:rPr lang="nl-NL" dirty="0" smtClean="0">
                <a:solidFill>
                  <a:srgbClr val="0070C0"/>
                </a:solidFill>
              </a:rPr>
              <a:t>We sluiten ons af voor anderen</a:t>
            </a:r>
            <a:endParaRPr lang="nl-NL" dirty="0">
              <a:solidFill>
                <a:srgbClr val="0070C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365104"/>
            <a:ext cx="2396862" cy="222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solidFill>
                  <a:schemeClr val="tx1"/>
                </a:solidFill>
              </a:rPr>
              <a:t>Westerse cultuur en niet westerse cultuur</a:t>
            </a:r>
            <a:endParaRPr lang="nl-NL" sz="2800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 smtClean="0">
                <a:solidFill>
                  <a:srgbClr val="FF0000"/>
                </a:solidFill>
              </a:rPr>
              <a:t>  Westerse cultuur hebben vaak :</a:t>
            </a:r>
          </a:p>
          <a:p>
            <a:pPr lvl="1"/>
            <a:r>
              <a:rPr lang="nl-NL" dirty="0" smtClean="0">
                <a:solidFill>
                  <a:srgbClr val="0070C0"/>
                </a:solidFill>
              </a:rPr>
              <a:t>Dezelfde taal</a:t>
            </a:r>
          </a:p>
          <a:p>
            <a:pPr lvl="1"/>
            <a:r>
              <a:rPr lang="nl-NL" dirty="0" smtClean="0">
                <a:solidFill>
                  <a:srgbClr val="0070C0"/>
                </a:solidFill>
              </a:rPr>
              <a:t>Dezelfde voorzieningen</a:t>
            </a:r>
          </a:p>
          <a:p>
            <a:pPr lvl="1"/>
            <a:r>
              <a:rPr lang="nl-NL" dirty="0" smtClean="0">
                <a:solidFill>
                  <a:srgbClr val="0070C0"/>
                </a:solidFill>
              </a:rPr>
              <a:t>Hetzelfde onderwijs</a:t>
            </a:r>
          </a:p>
          <a:p>
            <a:pPr lvl="1"/>
            <a:r>
              <a:rPr lang="nl-NL" dirty="0" smtClean="0">
                <a:solidFill>
                  <a:srgbClr val="0070C0"/>
                </a:solidFill>
              </a:rPr>
              <a:t>Dezelfde feestdagen</a:t>
            </a:r>
          </a:p>
          <a:p>
            <a:pPr lvl="1"/>
            <a:r>
              <a:rPr lang="nl-NL" dirty="0" smtClean="0">
                <a:solidFill>
                  <a:srgbClr val="0070C0"/>
                </a:solidFill>
              </a:rPr>
              <a:t>Dezelfde gewoonten en rituelen</a:t>
            </a:r>
          </a:p>
          <a:p>
            <a:pPr lvl="1"/>
            <a:r>
              <a:rPr lang="nl-NL" dirty="0" smtClean="0">
                <a:solidFill>
                  <a:srgbClr val="0070C0"/>
                </a:solidFill>
              </a:rPr>
              <a:t>Ongeveer dezelfde godsdienst</a:t>
            </a:r>
          </a:p>
          <a:p>
            <a:pPr marL="292608" lvl="1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sz="2600" b="1" dirty="0" smtClean="0">
                <a:solidFill>
                  <a:srgbClr val="FF0000"/>
                </a:solidFill>
              </a:rPr>
              <a:t>Cultuur verschillen tussen de westerse en niet westerse cultuur</a:t>
            </a:r>
            <a:endParaRPr lang="nl-NL" sz="2600" dirty="0" smtClean="0">
              <a:solidFill>
                <a:srgbClr val="FF0000"/>
              </a:solidFill>
            </a:endParaRPr>
          </a:p>
          <a:p>
            <a:pPr lvl="1"/>
            <a:r>
              <a:rPr lang="nl-NL" sz="2200" dirty="0" smtClean="0">
                <a:solidFill>
                  <a:srgbClr val="0070C0"/>
                </a:solidFill>
              </a:rPr>
              <a:t>Verschillen in religie</a:t>
            </a:r>
          </a:p>
          <a:p>
            <a:pPr lvl="1"/>
            <a:r>
              <a:rPr lang="nl-NL" dirty="0" smtClean="0">
                <a:solidFill>
                  <a:srgbClr val="0070C0"/>
                </a:solidFill>
              </a:rPr>
              <a:t>Verschillen in gebruiken</a:t>
            </a:r>
          </a:p>
          <a:p>
            <a:pPr lvl="1"/>
            <a:r>
              <a:rPr lang="nl-NL" dirty="0" smtClean="0">
                <a:solidFill>
                  <a:srgbClr val="0070C0"/>
                </a:solidFill>
              </a:rPr>
              <a:t>Verschillen in normen waarden</a:t>
            </a:r>
          </a:p>
          <a:p>
            <a:pPr lvl="1"/>
            <a:r>
              <a:rPr lang="nl-NL" dirty="0" smtClean="0">
                <a:solidFill>
                  <a:srgbClr val="0070C0"/>
                </a:solidFill>
              </a:rPr>
              <a:t>Verschillen in communiceren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5013176"/>
            <a:ext cx="2088232" cy="139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68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400" dirty="0" smtClean="0">
                <a:solidFill>
                  <a:srgbClr val="FF0000"/>
                </a:solidFill>
              </a:rPr>
              <a:t>Verschillen in religie</a:t>
            </a:r>
            <a:endParaRPr lang="nl-NL" sz="2400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nl-NL" dirty="0" smtClean="0">
                <a:solidFill>
                  <a:schemeClr val="tx1"/>
                </a:solidFill>
              </a:rPr>
              <a:t>Andere geloof, andere waarden en normen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Islam heeft 5 belangrijke geboden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  Twee belangrijke zijn: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1  Elke dag vijf keer </a:t>
            </a:r>
            <a:r>
              <a:rPr lang="nl-NL" dirty="0" smtClean="0">
                <a:solidFill>
                  <a:schemeClr val="tx1"/>
                </a:solidFill>
              </a:rPr>
              <a:t>bidden, gezicht </a:t>
            </a:r>
            <a:r>
              <a:rPr lang="nl-NL" dirty="0" smtClean="0">
                <a:solidFill>
                  <a:schemeClr val="tx1"/>
                </a:solidFill>
              </a:rPr>
              <a:t>naar mekka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2  Vasten tijdens Ramadan ( 28 dagen)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Bovennatuurlijke krachten ( demonen)</a:t>
            </a:r>
          </a:p>
          <a:p>
            <a:pPr marL="292608" lvl="1" indent="0">
              <a:buNone/>
            </a:pPr>
            <a:r>
              <a:rPr lang="nl-NL" dirty="0" smtClean="0">
                <a:solidFill>
                  <a:schemeClr val="tx1"/>
                </a:solidFill>
              </a:rPr>
              <a:t>   psychische ziekte kan soms toegeschreven</a:t>
            </a:r>
          </a:p>
          <a:p>
            <a:pPr marL="292608" lvl="1" indent="0">
              <a:buNone/>
            </a:pP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  worden aan een Demon</a:t>
            </a:r>
          </a:p>
          <a:p>
            <a:pPr marL="292608" lvl="1" indent="0">
              <a:buNone/>
            </a:pPr>
            <a:endParaRPr lang="nl-NL" dirty="0" smtClean="0">
              <a:solidFill>
                <a:schemeClr val="tx1"/>
              </a:solidFill>
            </a:endParaRP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 rot="16200000">
            <a:off x="7381242" y="5084254"/>
            <a:ext cx="2585864" cy="571500"/>
          </a:xfrm>
          <a:prstGeom prst="rect">
            <a:avLst/>
          </a:prstGeom>
        </p:spPr>
        <p:txBody>
          <a:bodyPr vert="horz" lIns="45720" tIns="0" rIns="45720" bIns="0" anchor="b" anchorCtr="0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nl-NL" dirty="0" smtClean="0"/>
              <a:t>opdracht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0818" y="3573017"/>
            <a:ext cx="2147485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2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Verschillen in gebruiken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Verschil in gebruik van tijd en op tijd.</a:t>
            </a:r>
          </a:p>
          <a:p>
            <a:r>
              <a:rPr lang="nl-NL" dirty="0" smtClean="0"/>
              <a:t>Geven en ontvangen van cadeautjes</a:t>
            </a:r>
          </a:p>
          <a:p>
            <a:r>
              <a:rPr lang="nl-NL" dirty="0" smtClean="0"/>
              <a:t>Ontvangen van bezoek.</a:t>
            </a:r>
          </a:p>
          <a:p>
            <a:r>
              <a:rPr lang="nl-NL" dirty="0" smtClean="0"/>
              <a:t>Met elkaar omgaan en begroeting.</a:t>
            </a:r>
          </a:p>
          <a:p>
            <a:r>
              <a:rPr lang="nl-NL" dirty="0" smtClean="0"/>
              <a:t>Openheid en geslotenheid</a:t>
            </a:r>
          </a:p>
          <a:p>
            <a:r>
              <a:rPr lang="nl-NL" dirty="0" smtClean="0"/>
              <a:t>Presteren en assertiviteit.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509120"/>
            <a:ext cx="2575932" cy="202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5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948720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Verschillen in Normen en waarden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96752"/>
            <a:ext cx="7283152" cy="5258984"/>
          </a:xfrm>
          <a:ln>
            <a:solidFill>
              <a:srgbClr val="FFC000"/>
            </a:solidFill>
          </a:ln>
        </p:spPr>
        <p:txBody>
          <a:bodyPr>
            <a:normAutofit fontScale="92500" lnSpcReduction="20000"/>
          </a:bodyPr>
          <a:lstStyle/>
          <a:p>
            <a:pPr lvl="1"/>
            <a:r>
              <a:rPr lang="nl-NL" dirty="0" smtClean="0">
                <a:solidFill>
                  <a:schemeClr val="tx1"/>
                </a:solidFill>
              </a:rPr>
              <a:t>Westerse cultuur een individualistisch cultuur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Niet westerse cultuur een groepscultuur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Ouderen opbergen in verzorgingshuizen of verpleeghuizen vinden Turken en Marokkanen</a:t>
            </a:r>
          </a:p>
          <a:p>
            <a:pPr marL="292608" lvl="1" indent="0">
              <a:buNone/>
            </a:pPr>
            <a:r>
              <a:rPr lang="nl-NL" dirty="0" smtClean="0">
                <a:solidFill>
                  <a:schemeClr val="tx1"/>
                </a:solidFill>
              </a:rPr>
              <a:t>   vaak respectloos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 smtClean="0">
                <a:solidFill>
                  <a:schemeClr val="tx1"/>
                </a:solidFill>
              </a:rPr>
              <a:t>Machtsongelijkheid staat bij geboorte niet al vast</a:t>
            </a:r>
          </a:p>
          <a:p>
            <a:pPr marL="292608" lvl="1" indent="0">
              <a:buNone/>
            </a:pPr>
            <a:r>
              <a:rPr lang="nl-NL" dirty="0" smtClean="0">
                <a:solidFill>
                  <a:schemeClr val="tx1"/>
                </a:solidFill>
              </a:rPr>
              <a:t>   bij niet westerse cultuur andere gedachte.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 smtClean="0">
                <a:solidFill>
                  <a:schemeClr val="tx1"/>
                </a:solidFill>
              </a:rPr>
              <a:t>Mensen met een bepaalde </a:t>
            </a:r>
          </a:p>
          <a:p>
            <a:pPr marL="292608" lvl="1" indent="0">
              <a:buNone/>
            </a:pP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  macht hebben in </a:t>
            </a:r>
            <a:r>
              <a:rPr lang="nl-NL" b="1" dirty="0" smtClean="0">
                <a:solidFill>
                  <a:schemeClr val="tx1"/>
                </a:solidFill>
              </a:rPr>
              <a:t>niet </a:t>
            </a:r>
          </a:p>
          <a:p>
            <a:pPr marL="292608" lvl="1" indent="0">
              <a:buNone/>
            </a:pP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  westerse landen een </a:t>
            </a:r>
            <a:r>
              <a:rPr lang="nl-NL" dirty="0" err="1" smtClean="0">
                <a:solidFill>
                  <a:schemeClr val="tx1"/>
                </a:solidFill>
              </a:rPr>
              <a:t>be</a:t>
            </a:r>
            <a:endParaRPr lang="nl-NL" dirty="0" smtClean="0">
              <a:solidFill>
                <a:schemeClr val="tx1"/>
              </a:solidFill>
            </a:endParaRPr>
          </a:p>
          <a:p>
            <a:pPr marL="292608" lvl="1" indent="0">
              <a:buNone/>
            </a:pPr>
            <a:r>
              <a:rPr lang="nl-NL" dirty="0" smtClean="0">
                <a:solidFill>
                  <a:schemeClr val="tx1"/>
                </a:solidFill>
              </a:rPr>
              <a:t>    paalde bijpassende houding </a:t>
            </a:r>
          </a:p>
          <a:p>
            <a:pPr marL="292608" lvl="1" indent="0">
              <a:buNone/>
            </a:pP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   (</a:t>
            </a:r>
            <a:r>
              <a:rPr lang="nl-NL" i="1" dirty="0" smtClean="0">
                <a:solidFill>
                  <a:schemeClr val="tx1"/>
                </a:solidFill>
              </a:rPr>
              <a:t>met meneer aanspreken</a:t>
            </a:r>
          </a:p>
          <a:p>
            <a:pPr marL="292608" lvl="1" indent="0">
              <a:buNone/>
            </a:pPr>
            <a:r>
              <a:rPr lang="nl-NL" i="1" dirty="0">
                <a:solidFill>
                  <a:schemeClr val="tx1"/>
                </a:solidFill>
              </a:rPr>
              <a:t> </a:t>
            </a:r>
            <a:r>
              <a:rPr lang="nl-NL" i="1" dirty="0" smtClean="0">
                <a:solidFill>
                  <a:schemeClr val="tx1"/>
                </a:solidFill>
              </a:rPr>
              <a:t>   en zeker niet met de </a:t>
            </a:r>
          </a:p>
          <a:p>
            <a:pPr marL="292608" lvl="1" indent="0">
              <a:buNone/>
            </a:pPr>
            <a:r>
              <a:rPr lang="nl-NL" i="1" dirty="0">
                <a:solidFill>
                  <a:schemeClr val="tx1"/>
                </a:solidFill>
              </a:rPr>
              <a:t> </a:t>
            </a:r>
            <a:r>
              <a:rPr lang="nl-NL" i="1" dirty="0" smtClean="0">
                <a:solidFill>
                  <a:schemeClr val="tx1"/>
                </a:solidFill>
              </a:rPr>
              <a:t>   voornaam)</a:t>
            </a:r>
          </a:p>
          <a:p>
            <a:pPr marL="0" indent="0">
              <a:buNone/>
            </a:pPr>
            <a:r>
              <a:rPr lang="nl-NL" dirty="0" smtClean="0"/>
              <a:t>   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401968"/>
            <a:ext cx="2547312" cy="254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99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sz="2400" b="0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 een westerse cultuur hebben mensen minder moeite met onzekerheid en zijn vaak toleranter, afstandelijker en minder emotioneel.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5874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>
                <a:solidFill>
                  <a:srgbClr val="FF0000"/>
                </a:solidFill>
              </a:rPr>
              <a:t>Verschil in betekenis en wijze van communiceren</a:t>
            </a:r>
            <a:endParaRPr lang="nl-NL" sz="3200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ln>
            <a:solidFill>
              <a:srgbClr val="FFC000"/>
            </a:solidFill>
          </a:ln>
        </p:spPr>
        <p:txBody>
          <a:bodyPr/>
          <a:lstStyle/>
          <a:p>
            <a:r>
              <a:rPr lang="nl-NL" sz="2000" b="1" dirty="0">
                <a:solidFill>
                  <a:srgbClr val="002060"/>
                </a:solidFill>
              </a:rPr>
              <a:t>Westerse cultuur</a:t>
            </a: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nl-NL" sz="2400" dirty="0" smtClean="0"/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nl-NL" sz="2000" dirty="0" smtClean="0"/>
              <a:t>Inhoud staat centraal</a:t>
            </a: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nl-NL" sz="2400" dirty="0" smtClean="0">
                <a:solidFill>
                  <a:srgbClr val="000000"/>
                </a:solidFill>
              </a:rPr>
              <a:t> </a:t>
            </a:r>
            <a:r>
              <a:rPr lang="nl-NL" sz="2000" dirty="0" smtClean="0">
                <a:solidFill>
                  <a:srgbClr val="000000"/>
                </a:solidFill>
              </a:rPr>
              <a:t>rechtstreeks en </a:t>
            </a:r>
            <a:r>
              <a:rPr lang="nl-NL" sz="2000" dirty="0" err="1" smtClean="0">
                <a:solidFill>
                  <a:srgbClr val="000000"/>
                </a:solidFill>
              </a:rPr>
              <a:t>direkt</a:t>
            </a:r>
            <a:endParaRPr lang="nl-NL" sz="2000" dirty="0" smtClean="0">
              <a:solidFill>
                <a:srgbClr val="000000"/>
              </a:solidFill>
            </a:endParaRPr>
          </a:p>
          <a:p>
            <a:pPr marL="0" indent="0">
              <a:buClr>
                <a:srgbClr val="FFC000"/>
              </a:buClr>
              <a:buNone/>
            </a:pPr>
            <a:r>
              <a:rPr lang="nl-NL" sz="2000" dirty="0">
                <a:solidFill>
                  <a:srgbClr val="000000"/>
                </a:solidFill>
              </a:rPr>
              <a:t> </a:t>
            </a:r>
            <a:r>
              <a:rPr lang="nl-NL" sz="2000" dirty="0" smtClean="0">
                <a:solidFill>
                  <a:srgbClr val="000000"/>
                </a:solidFill>
              </a:rPr>
              <a:t>  gecommuniceerd.</a:t>
            </a:r>
          </a:p>
          <a:p>
            <a:pPr marL="0" indent="0">
              <a:buClr>
                <a:srgbClr val="FFC000"/>
              </a:buClr>
              <a:buNone/>
            </a:pPr>
            <a:endParaRPr lang="nl-NL" sz="2000" dirty="0" smtClean="0">
              <a:solidFill>
                <a:srgbClr val="000000"/>
              </a:solidFill>
            </a:endParaRP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nl-NL" sz="2000" dirty="0" smtClean="0">
                <a:solidFill>
                  <a:srgbClr val="000000"/>
                </a:solidFill>
              </a:rPr>
              <a:t>Eerder zelf kritiek</a:t>
            </a: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nl-NL" sz="2000" dirty="0">
              <a:solidFill>
                <a:srgbClr val="000000"/>
              </a:solidFill>
            </a:endParaRPr>
          </a:p>
          <a:p>
            <a:pPr marL="0" indent="0">
              <a:buClr>
                <a:srgbClr val="FFC000"/>
              </a:buClr>
              <a:buNone/>
            </a:pPr>
            <a:endParaRPr lang="nl-NL" sz="2000" dirty="0" smtClean="0">
              <a:solidFill>
                <a:srgbClr val="FFC000"/>
              </a:solidFill>
            </a:endParaRPr>
          </a:p>
          <a:p>
            <a:pPr marL="0" indent="0">
              <a:buClr>
                <a:srgbClr val="FFC000"/>
              </a:buClr>
              <a:buNone/>
            </a:pPr>
            <a:endParaRPr lang="nl-NL" sz="2400" dirty="0">
              <a:solidFill>
                <a:srgbClr val="FFC000"/>
              </a:solidFill>
            </a:endParaRPr>
          </a:p>
          <a:p>
            <a:pPr marL="0" indent="0">
              <a:buClr>
                <a:srgbClr val="FFC000"/>
              </a:buClr>
              <a:buNone/>
            </a:pPr>
            <a:r>
              <a:rPr lang="nl-NL" dirty="0" smtClean="0">
                <a:solidFill>
                  <a:srgbClr val="FFC000"/>
                </a:solidFill>
              </a:rPr>
              <a:t> </a:t>
            </a: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nl-NL" dirty="0">
              <a:solidFill>
                <a:srgbClr val="FFC000"/>
              </a:solidFill>
            </a:endParaRP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nl-NL" dirty="0">
              <a:solidFill>
                <a:srgbClr val="000000"/>
              </a:solidFill>
            </a:endParaRPr>
          </a:p>
          <a:p>
            <a:pPr marL="0" indent="0">
              <a:buClr>
                <a:srgbClr val="FFC000"/>
              </a:buClr>
              <a:buNone/>
            </a:pPr>
            <a:endParaRPr lang="nl-NL" dirty="0" smtClean="0">
              <a:solidFill>
                <a:srgbClr val="FFC000"/>
              </a:solidFill>
            </a:endParaRP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nl-NL" dirty="0">
              <a:solidFill>
                <a:srgbClr val="FFC000"/>
              </a:solidFill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noFill/>
          <a:ln>
            <a:solidFill>
              <a:srgbClr val="FFC000"/>
            </a:solidFill>
          </a:ln>
        </p:spPr>
        <p:txBody>
          <a:bodyPr/>
          <a:lstStyle/>
          <a:p>
            <a:r>
              <a:rPr lang="nl-NL" sz="2000" b="1" dirty="0" smtClean="0">
                <a:solidFill>
                  <a:srgbClr val="002060"/>
                </a:solidFill>
              </a:rPr>
              <a:t>Niet westerse cultuur</a:t>
            </a:r>
          </a:p>
          <a:p>
            <a:pPr>
              <a:buClr>
                <a:srgbClr val="FFFF00"/>
              </a:buClr>
              <a:buFont typeface="Wingdings" panose="05000000000000000000" pitchFamily="2" charset="2"/>
              <a:buChar char="§"/>
            </a:pPr>
            <a:r>
              <a:rPr lang="nl-NL" sz="2000" dirty="0" smtClean="0"/>
              <a:t>Het relatieaspect </a:t>
            </a:r>
          </a:p>
          <a:p>
            <a:pPr marL="0" indent="0">
              <a:buClr>
                <a:srgbClr val="FFFF00"/>
              </a:buClr>
              <a:buNone/>
            </a:pPr>
            <a:r>
              <a:rPr lang="nl-NL" sz="2000" dirty="0" smtClean="0"/>
              <a:t>    staat </a:t>
            </a:r>
            <a:r>
              <a:rPr lang="nl-NL" sz="2000" dirty="0" smtClean="0"/>
              <a:t>centraal</a:t>
            </a:r>
          </a:p>
          <a:p>
            <a:pPr>
              <a:buClr>
                <a:srgbClr val="FFFF00"/>
              </a:buClr>
              <a:buFont typeface="Wingdings" panose="05000000000000000000" pitchFamily="2" charset="2"/>
              <a:buChar char="§"/>
            </a:pPr>
            <a:r>
              <a:rPr lang="nl-NL" sz="2400" dirty="0" smtClean="0"/>
              <a:t> </a:t>
            </a:r>
            <a:r>
              <a:rPr lang="nl-NL" sz="2000" dirty="0" smtClean="0"/>
              <a:t>zeer </a:t>
            </a:r>
            <a:r>
              <a:rPr lang="nl-NL" sz="2000" dirty="0" err="1" smtClean="0"/>
              <a:t>indirekte</a:t>
            </a:r>
            <a:r>
              <a:rPr lang="nl-NL" sz="2000" dirty="0" smtClean="0"/>
              <a:t>             communicatie</a:t>
            </a:r>
          </a:p>
          <a:p>
            <a:pPr>
              <a:buClr>
                <a:srgbClr val="FFFF00"/>
              </a:buClr>
              <a:buFont typeface="Wingdings" panose="05000000000000000000" pitchFamily="2" charset="2"/>
              <a:buChar char="§"/>
            </a:pPr>
            <a:endParaRPr lang="nl-NL" sz="2000" dirty="0"/>
          </a:p>
          <a:p>
            <a:pPr>
              <a:buClr>
                <a:srgbClr val="FFFF00"/>
              </a:buClr>
              <a:buFont typeface="Wingdings" panose="05000000000000000000" pitchFamily="2" charset="2"/>
              <a:buChar char="§"/>
            </a:pPr>
            <a:r>
              <a:rPr lang="nl-NL" sz="2000" dirty="0" smtClean="0"/>
              <a:t> niet </a:t>
            </a:r>
            <a:r>
              <a:rPr lang="nl-NL" sz="2000" smtClean="0"/>
              <a:t>gemakkelijk   </a:t>
            </a:r>
            <a:r>
              <a:rPr lang="nl-NL" sz="2000" smtClean="0"/>
              <a:t>   zelfkritiek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01363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solidFill>
                  <a:srgbClr val="FF0000"/>
                </a:solidFill>
              </a:rPr>
              <a:t>Communicatie met mensen uit</a:t>
            </a:r>
            <a:br>
              <a:rPr lang="nl-NL" dirty="0">
                <a:solidFill>
                  <a:srgbClr val="FF0000"/>
                </a:solidFill>
              </a:rPr>
            </a:br>
            <a:r>
              <a:rPr lang="nl-NL" dirty="0">
                <a:solidFill>
                  <a:srgbClr val="FF0000"/>
                </a:solidFill>
              </a:rPr>
              <a:t>een niet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355160" cy="4987936"/>
          </a:xfrm>
          <a:ln>
            <a:solidFill>
              <a:srgbClr val="FFC000"/>
            </a:solidFill>
          </a:ln>
        </p:spPr>
        <p:txBody>
          <a:bodyPr>
            <a:normAutofit lnSpcReduction="10000"/>
          </a:bodyPr>
          <a:lstStyle/>
          <a:p>
            <a:r>
              <a:rPr lang="nl-NL" dirty="0" smtClean="0"/>
              <a:t>Hoe kun je goed omgaan met niet westerse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cultuur betreffende </a:t>
            </a:r>
            <a:r>
              <a:rPr lang="nl-NL" dirty="0" err="1" smtClean="0"/>
              <a:t>communciatie</a:t>
            </a:r>
            <a:r>
              <a:rPr lang="nl-NL" dirty="0" smtClean="0"/>
              <a:t>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>
                <a:solidFill>
                  <a:srgbClr val="FFC000"/>
                </a:solidFill>
              </a:rPr>
              <a:t> </a:t>
            </a:r>
            <a:r>
              <a:rPr lang="nl-NL" sz="2000" dirty="0" smtClean="0">
                <a:solidFill>
                  <a:srgbClr val="000000"/>
                </a:solidFill>
              </a:rPr>
              <a:t>Korte zinnen, eenvoudige woorden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000000"/>
                </a:solidFill>
              </a:rPr>
              <a:t>Ga niet harder praten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000000"/>
                </a:solidFill>
              </a:rPr>
              <a:t>Geen betuttelende en kleinerende houding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000000"/>
                </a:solidFill>
              </a:rPr>
              <a:t>Niet te veel gebaren ( andere betekenis)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000000"/>
                </a:solidFill>
              </a:rPr>
              <a:t>Dingen voordoen en kijken of ze het hebben begrepen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000000"/>
                </a:solidFill>
              </a:rPr>
              <a:t>Niet teveel humor is teveel cultuur gebonden.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000000"/>
                </a:solidFill>
              </a:rPr>
              <a:t>Niet teveel oogcontact ( </a:t>
            </a:r>
            <a:r>
              <a:rPr lang="nl-NL" sz="2000" dirty="0" err="1" smtClean="0">
                <a:solidFill>
                  <a:srgbClr val="000000"/>
                </a:solidFill>
              </a:rPr>
              <a:t>sexuele</a:t>
            </a:r>
            <a:r>
              <a:rPr lang="nl-NL" sz="2000" dirty="0" smtClean="0">
                <a:solidFill>
                  <a:srgbClr val="000000"/>
                </a:solidFill>
              </a:rPr>
              <a:t> avance)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000000"/>
                </a:solidFill>
              </a:rPr>
              <a:t>Niet te vaak vragen “waarom” ( teveel een waardeoordeel)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000000"/>
                </a:solidFill>
              </a:rPr>
              <a:t>Stel concrete en vriendelijke vragen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000000"/>
                </a:solidFill>
              </a:rPr>
              <a:t>Wees bedachtzaam op analfabetisme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>
                <a:solidFill>
                  <a:srgbClr val="000000"/>
                </a:solidFill>
              </a:rPr>
              <a:t>Heb een open en </a:t>
            </a:r>
            <a:r>
              <a:rPr lang="nl-NL" sz="2000" smtClean="0">
                <a:solidFill>
                  <a:srgbClr val="000000"/>
                </a:solidFill>
              </a:rPr>
              <a:t>belangstellende houding</a:t>
            </a:r>
            <a:endParaRPr lang="nl-NL" sz="2000" dirty="0" smtClean="0">
              <a:solidFill>
                <a:srgbClr val="0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nl-NL" sz="2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2413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423</TotalTime>
  <Words>422</Words>
  <Application>Microsoft Office PowerPoint</Application>
  <PresentationFormat>Diavoorstelling (4:3)</PresentationFormat>
  <Paragraphs>101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Overvloed</vt:lpstr>
      <vt:lpstr>Hoofstuk 16 Interculturele communicatie</vt:lpstr>
      <vt:lpstr>Communicatie tussen mensen met een verschillende culturele achtergrond</vt:lpstr>
      <vt:lpstr>Westerse cultuur en niet westerse cultuur</vt:lpstr>
      <vt:lpstr>Verschillen in religie</vt:lpstr>
      <vt:lpstr>Verschillen in gebruiken</vt:lpstr>
      <vt:lpstr>Verschillen in Normen en waarden</vt:lpstr>
      <vt:lpstr>PowerPoint-presentatie</vt:lpstr>
      <vt:lpstr>Verschil in betekenis en wijze van communiceren</vt:lpstr>
      <vt:lpstr>Communicatie met mensen uit een niet </vt:lpstr>
      <vt:lpstr>PowerPoint-presentatie</vt:lpstr>
      <vt:lpstr>PowerPoint-presentatie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Intimiteit en ongewenste intimiteit</dc:title>
  <dc:creator>C.A. Hogenbirk</dc:creator>
  <cp:lastModifiedBy>L. Buter</cp:lastModifiedBy>
  <cp:revision>45</cp:revision>
  <dcterms:created xsi:type="dcterms:W3CDTF">2015-08-30T10:08:58Z</dcterms:created>
  <dcterms:modified xsi:type="dcterms:W3CDTF">2016-04-24T18:11:11Z</dcterms:modified>
</cp:coreProperties>
</file>