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3"/>
  </p:notesMasterIdLst>
  <p:handoutMasterIdLst>
    <p:handoutMasterId r:id="rId14"/>
  </p:handoutMasterIdLst>
  <p:sldIdLst>
    <p:sldId id="300" r:id="rId4"/>
    <p:sldId id="326" r:id="rId5"/>
    <p:sldId id="333" r:id="rId6"/>
    <p:sldId id="332" r:id="rId7"/>
    <p:sldId id="335" r:id="rId8"/>
    <p:sldId id="330" r:id="rId9"/>
    <p:sldId id="334" r:id="rId10"/>
    <p:sldId id="331" r:id="rId11"/>
    <p:sldId id="319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  <p:cmAuthor id="3" name="René Raap" initials="RR" lastIdx="4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>
        <p:scale>
          <a:sx n="74" d="100"/>
          <a:sy n="74" d="100"/>
        </p:scale>
        <p:origin x="-98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14/11/17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14/11/17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14/11/17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14/11/17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14/11/17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14/11/17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14/11/17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14/11/17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14/11/17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14/11/17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Botsende</a:t>
            </a:r>
            <a:r>
              <a:rPr lang="en-US" altLang="nl-NL" dirty="0"/>
              <a:t> </a:t>
            </a:r>
            <a:r>
              <a:rPr lang="en-US" altLang="nl-NL" dirty="0" err="1" smtClean="0"/>
              <a:t>ideeën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VS </a:t>
            </a:r>
            <a:r>
              <a:rPr lang="en-US" altLang="nl-NL" dirty="0" err="1"/>
              <a:t>en</a:t>
            </a:r>
            <a:r>
              <a:rPr lang="en-US" altLang="nl-NL" dirty="0"/>
              <a:t> West-Europa 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Sovjet-Unie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Oost-Europa 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populariteit</a:t>
            </a:r>
            <a:r>
              <a:rPr lang="en-US" altLang="nl-NL" dirty="0"/>
              <a:t> van het </a:t>
            </a:r>
            <a:r>
              <a:rPr lang="en-US" altLang="nl-NL" dirty="0" err="1" smtClean="0"/>
              <a:t>communisme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 smtClean="0"/>
              <a:t>Marshallhulp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Twee </a:t>
            </a:r>
            <a:r>
              <a:rPr lang="en-US" altLang="nl-NL" dirty="0" err="1"/>
              <a:t>Duitslanden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§5.2 Twee manieren van leven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/>
              <a:t>Tussen de VS en de Sovjet-Unie bestonden tijdens de Koude Oorlog grote </a:t>
            </a:r>
            <a:r>
              <a:rPr lang="nl-NL" altLang="nl-NL" dirty="0" smtClean="0">
                <a:solidFill>
                  <a:srgbClr val="00B0F0"/>
                </a:solidFill>
              </a:rPr>
              <a:t>ideologische tegenstellingen</a:t>
            </a:r>
            <a:r>
              <a:rPr lang="nl-NL" altLang="nl-NL" dirty="0"/>
              <a:t>:</a:t>
            </a:r>
            <a:r>
              <a:rPr lang="nl-NL" altLang="nl-NL" dirty="0" smtClean="0"/>
              <a:t> botsende </a:t>
            </a:r>
            <a:r>
              <a:rPr lang="nl-NL" altLang="nl-NL" dirty="0"/>
              <a:t>ideeën over hoe de maatschappij moet worden georganiseerd</a:t>
            </a:r>
            <a:r>
              <a:rPr lang="nl-NL" altLang="nl-NL" dirty="0" smtClean="0"/>
              <a:t>.</a:t>
            </a: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err="1" smtClean="0"/>
              <a:t>Botsende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ideeën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1071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Kenmerkend voor het Amerikaanse systeem: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Democratie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Vrijheid (van meningsuiting en godsdienst)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chemeClr val="tx2"/>
                </a:solidFill>
              </a:rPr>
              <a:t>Kapitalisme (met vrije ondernemers</a:t>
            </a:r>
            <a:r>
              <a:rPr lang="nl-NL" altLang="nl-NL" dirty="0" smtClean="0">
                <a:solidFill>
                  <a:schemeClr val="tx2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rgbClr val="00B0F0"/>
                </a:solidFill>
              </a:rPr>
              <a:t>Vrijemarkteconomie</a:t>
            </a:r>
            <a:r>
              <a:rPr lang="nl-NL" altLang="nl-NL" dirty="0" smtClean="0"/>
              <a:t>: economisch systeem waarin productie, lonen en prijzen worden bepaald door vraag en aanbod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/>
              <a:t>Het geloof was erg belangrijk</a:t>
            </a:r>
          </a:p>
          <a:p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VS </a:t>
            </a:r>
            <a:r>
              <a:rPr lang="en-US" altLang="nl-NL" sz="2800" dirty="0" err="1" smtClean="0"/>
              <a:t>en</a:t>
            </a:r>
            <a:r>
              <a:rPr lang="en-US" altLang="nl-NL" sz="2800" dirty="0" smtClean="0"/>
              <a:t> West-Europa 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65488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Kenmerkend voor het Sovjetsysteem: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Communisme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Totalitaire dictatuur</a:t>
            </a:r>
            <a:r>
              <a:rPr lang="nl-NL" altLang="nl-NL" dirty="0"/>
              <a:t>: land waarin afwijkende meningen niet zijn toegestaan en de burgers altijd in de gaten worden gehouden</a:t>
            </a:r>
            <a:endParaRPr lang="nl-NL" altLang="nl-NL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rgbClr val="00B0F0"/>
                </a:solidFill>
              </a:rPr>
              <a:t>Planeconomie</a:t>
            </a:r>
            <a:r>
              <a:rPr lang="nl-NL" altLang="nl-NL" dirty="0"/>
              <a:t>: economie waarin de staat vooraf bepaalt wat er geproduceerd moet </a:t>
            </a:r>
            <a:r>
              <a:rPr lang="nl-NL" altLang="nl-NL" dirty="0" smtClean="0"/>
              <a:t>worden</a:t>
            </a:r>
            <a:endParaRPr lang="nl-NL" altLang="nl-NL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Atheïsme (niet geloven in een god)</a:t>
            </a:r>
          </a:p>
          <a:p>
            <a:endParaRPr lang="nl-NL" altLang="nl-NL" dirty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chemeClr val="tx2"/>
                </a:solidFill>
              </a:rPr>
              <a:t>Oost-Europese landen moesten de slecht werkende planeconomie overnemen. 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Sovjet-Unie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en</a:t>
            </a:r>
            <a:r>
              <a:rPr lang="en-US" altLang="nl-NL" sz="2800" dirty="0" smtClean="0"/>
              <a:t> Oost-Europa 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6482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323528" y="5661248"/>
            <a:ext cx="8784976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 smtClean="0"/>
              <a:t>Oost-Europeanen hadden vaak te maken met lange rijen voor winkels met halflege schappen.</a:t>
            </a:r>
            <a:endParaRPr lang="nl-NL" kern="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42" y="764704"/>
            <a:ext cx="7303915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Direct na 1945 was het communisme heel populair in West-Europa. </a:t>
            </a:r>
          </a:p>
          <a:p>
            <a:endParaRPr lang="nl-NL" altLang="nl-NL" dirty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chemeClr val="tx2"/>
                </a:solidFill>
              </a:rPr>
              <a:t>Oorzaken: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Bewondering voor de strijd van de Sovjet-Unie tegen nazi-Duitsland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Door de crisisjaren én de armoede na de oorlog weinig vertrouwen in het kapitalisme</a:t>
            </a:r>
            <a:endParaRPr lang="nl-NL" altLang="nl-NL" dirty="0"/>
          </a:p>
          <a:p>
            <a:endParaRPr lang="nl-NL" altLang="nl-NL" dirty="0"/>
          </a:p>
          <a:p>
            <a:endParaRPr lang="nl-NL" altLang="nl-NL" dirty="0" smtClean="0"/>
          </a:p>
          <a:p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populariteit</a:t>
            </a:r>
            <a:r>
              <a:rPr lang="en-US" altLang="nl-NL" sz="2800" dirty="0" smtClean="0"/>
              <a:t> van het </a:t>
            </a:r>
            <a:r>
              <a:rPr lang="en-US" altLang="nl-NL" sz="2800" dirty="0" err="1" smtClean="0"/>
              <a:t>communisme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92500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In 1947 startten de VS met de Marshallhulp, een economisch hulpprogramma van de VS aan West-Europa. </a:t>
            </a:r>
          </a:p>
          <a:p>
            <a:endParaRPr lang="nl-NL" altLang="nl-NL" dirty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chemeClr val="tx2"/>
                </a:solidFill>
              </a:rPr>
              <a:t>Reden: welvaart brengen en op die manier het communisme bestrijden.</a:t>
            </a:r>
          </a:p>
          <a:p>
            <a:endParaRPr lang="nl-NL" altLang="nl-NL" dirty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chemeClr val="tx2"/>
                </a:solidFill>
              </a:rPr>
              <a:t>Gevolgen: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Welvaart </a:t>
            </a:r>
            <a:r>
              <a:rPr lang="nl-NL" altLang="nl-NL" dirty="0">
                <a:solidFill>
                  <a:schemeClr val="tx2"/>
                </a:solidFill>
              </a:rPr>
              <a:t>steeg spectaculair </a:t>
            </a:r>
            <a:r>
              <a:rPr lang="nl-NL" altLang="nl-NL" dirty="0" smtClean="0">
                <a:solidFill>
                  <a:schemeClr val="tx2"/>
                </a:solidFill>
              </a:rPr>
              <a:t>in West-Europa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Populariteit van het communisme verdween</a:t>
            </a:r>
          </a:p>
          <a:p>
            <a:endParaRPr lang="nl-NL" altLang="nl-NL" dirty="0">
              <a:solidFill>
                <a:schemeClr val="tx2"/>
              </a:solidFill>
            </a:endParaRPr>
          </a:p>
          <a:p>
            <a:endParaRPr lang="nl-NL" altLang="nl-NL" dirty="0"/>
          </a:p>
          <a:p>
            <a:endParaRPr lang="nl-NL" altLang="nl-NL" dirty="0"/>
          </a:p>
          <a:p>
            <a:endParaRPr lang="nl-NL" altLang="nl-NL" dirty="0" smtClean="0"/>
          </a:p>
          <a:p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Marshallhulp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32554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Duitsland werd na 1945 in tweeën gedeeld: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>
                <a:solidFill>
                  <a:schemeClr val="tx2"/>
                </a:solidFill>
              </a:rPr>
              <a:t>In de </a:t>
            </a:r>
            <a:r>
              <a:rPr lang="nl-NL" altLang="nl-NL" dirty="0" smtClean="0">
                <a:solidFill>
                  <a:schemeClr val="tx2"/>
                </a:solidFill>
              </a:rPr>
              <a:t>invloedssfeer </a:t>
            </a:r>
            <a:r>
              <a:rPr lang="nl-NL" altLang="nl-NL" smtClean="0">
                <a:solidFill>
                  <a:schemeClr val="tx2"/>
                </a:solidFill>
              </a:rPr>
              <a:t>van Amerika: </a:t>
            </a:r>
            <a:r>
              <a:rPr lang="nl-NL" altLang="nl-NL" dirty="0" smtClean="0">
                <a:solidFill>
                  <a:schemeClr val="tx2"/>
                </a:solidFill>
              </a:rPr>
              <a:t>BRD (Bondsrepubliek Duitsland, West-Duitsland)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 smtClean="0"/>
              <a:t>In de invloedssfeer van de Sovjet-Unie: DDR (Oost-Duitsland)</a:t>
            </a:r>
          </a:p>
          <a:p>
            <a:endParaRPr lang="nl-NL" altLang="nl-NL" dirty="0"/>
          </a:p>
          <a:p>
            <a:r>
              <a:rPr lang="nl-NL" altLang="nl-NL" dirty="0" smtClean="0"/>
              <a:t>Berlijn werd ook in tweeën gedeeld door de </a:t>
            </a:r>
            <a:r>
              <a:rPr lang="nl-NL" altLang="nl-NL" dirty="0" smtClean="0">
                <a:solidFill>
                  <a:srgbClr val="00B0F0"/>
                </a:solidFill>
              </a:rPr>
              <a:t>Berlijnse muur</a:t>
            </a:r>
            <a:r>
              <a:rPr lang="nl-NL" altLang="nl-NL" dirty="0" smtClean="0"/>
              <a:t>: betonnen muur die van 1961 tot 1989 Oost-Berlijn (DDR) van West-Berlijn </a:t>
            </a:r>
            <a:r>
              <a:rPr lang="nl-NL" altLang="nl-NL" dirty="0"/>
              <a:t>(</a:t>
            </a:r>
            <a:r>
              <a:rPr lang="nl-NL" altLang="nl-NL" dirty="0" smtClean="0"/>
              <a:t>BRD) scheidde</a:t>
            </a:r>
            <a:r>
              <a:rPr lang="nl-NL" altLang="nl-NL" dirty="0"/>
              <a:t>.</a:t>
            </a:r>
          </a:p>
          <a:p>
            <a:endParaRPr lang="nl-NL" altLang="nl-NL" dirty="0"/>
          </a:p>
          <a:p>
            <a:endParaRPr lang="nl-NL" altLang="nl-NL" dirty="0" smtClean="0"/>
          </a:p>
          <a:p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/>
              <a:t>T</a:t>
            </a:r>
            <a:r>
              <a:rPr lang="en-US" altLang="nl-NL" sz="2800" dirty="0" smtClean="0"/>
              <a:t>wee </a:t>
            </a:r>
            <a:r>
              <a:rPr lang="en-US" altLang="nl-NL" sz="2800" dirty="0" err="1" smtClean="0"/>
              <a:t>Duitslanden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133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9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1637928" y="6021288"/>
            <a:ext cx="552636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 smtClean="0"/>
              <a:t>De deling van Duitsland en Berlijn.</a:t>
            </a:r>
            <a:endParaRPr lang="nl-NL" kern="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587" y="731078"/>
            <a:ext cx="6921042" cy="525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4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1538</TotalTime>
  <Words>368</Words>
  <Application>Microsoft Office PowerPoint</Application>
  <PresentationFormat>Diavoorstelling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NU presentatie (blue)</vt:lpstr>
      <vt:lpstr>Witte achtergrond</vt:lpstr>
      <vt:lpstr>1_Witte achtergrond</vt:lpstr>
      <vt:lpstr>§5.2 Twee manieren van leven</vt:lpstr>
      <vt:lpstr>Botsende ideeën</vt:lpstr>
      <vt:lpstr>De VS en West-Europa </vt:lpstr>
      <vt:lpstr>De Sovjet-Unie en Oost-Europa </vt:lpstr>
      <vt:lpstr>PowerPoint-presentatie</vt:lpstr>
      <vt:lpstr>De populariteit van het communisme</vt:lpstr>
      <vt:lpstr>De Marshallhulp</vt:lpstr>
      <vt:lpstr>Twee Duitslanden</vt:lpstr>
      <vt:lpstr>PowerPoint-presentatie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Hijstek</cp:lastModifiedBy>
  <cp:revision>321</cp:revision>
  <cp:lastPrinted>2013-03-19T08:25:20Z</cp:lastPrinted>
  <dcterms:created xsi:type="dcterms:W3CDTF">2013-03-13T12:13:36Z</dcterms:created>
  <dcterms:modified xsi:type="dcterms:W3CDTF">2017-11-14T19:24:50Z</dcterms:modified>
</cp:coreProperties>
</file>