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55" r:id="rId1"/>
    <p:sldMasterId id="2147483757" r:id="rId2"/>
    <p:sldMasterId id="2147483779" r:id="rId3"/>
  </p:sldMasterIdLst>
  <p:notesMasterIdLst>
    <p:notesMasterId r:id="rId12"/>
  </p:notesMasterIdLst>
  <p:handoutMasterIdLst>
    <p:handoutMasterId r:id="rId13"/>
  </p:handoutMasterIdLst>
  <p:sldIdLst>
    <p:sldId id="300" r:id="rId4"/>
    <p:sldId id="326" r:id="rId5"/>
    <p:sldId id="338" r:id="rId6"/>
    <p:sldId id="336" r:id="rId7"/>
    <p:sldId id="340" r:id="rId8"/>
    <p:sldId id="333" r:id="rId9"/>
    <p:sldId id="339" r:id="rId10"/>
    <p:sldId id="335" r:id="rId11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ijsterveld, Reina" initials="BR" lastIdx="10" clrIdx="0"/>
  <p:cmAuthor id="1" name="Ockels, Johan" initials="OJ" lastIdx="1" clrIdx="1"/>
  <p:cmAuthor id="2" name="Smit, Wietske" initials="SW" lastIdx="6" clrIdx="2"/>
  <p:cmAuthor id="3" name="René Raap" initials="RR" lastIdx="4" clrIdx="3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A484"/>
    <a:srgbClr val="FF3399"/>
    <a:srgbClr val="FF99CC"/>
    <a:srgbClr val="FFC7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Stijl, gemiddeld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14" autoAdjust="0"/>
    <p:restoredTop sz="97411" autoAdjust="0"/>
  </p:normalViewPr>
  <p:slideViewPr>
    <p:cSldViewPr>
      <p:cViewPr>
        <p:scale>
          <a:sx n="74" d="100"/>
          <a:sy n="74" d="100"/>
        </p:scale>
        <p:origin x="-980" y="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157E369-74E3-4E0D-B7A2-9557641F8509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974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61B6BD0-1215-4963-8978-E04BF6253897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3264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nl-NL" noProof="0" smtClean="0"/>
              <a:t>Klik om de stijl te bewerken</a:t>
            </a:r>
          </a:p>
        </p:txBody>
      </p:sp>
      <p:sp>
        <p:nvSpPr>
          <p:cNvPr id="6246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 smtClean="0"/>
              <a:t>Klik om de ondertitelstijl van het model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CC64CB1F-B7C3-46D0-8277-1DC333DDC9F4}" type="datetime3">
              <a:rPr lang="nl-NL" smtClean="0"/>
              <a:t>14/11/17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1DE75062-59B2-47E9-A4A6-169D18F62F61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ADE265-DDEB-45BE-9D7F-AD79CA1B2A29}" type="datetime3">
              <a:rPr lang="nl-NL" smtClean="0"/>
              <a:t>14/11/17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2DDE1A-B369-468D-9B8E-F0D2E215DA2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94934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1952625"/>
            <a:ext cx="1822450" cy="406717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1952625"/>
            <a:ext cx="5319712" cy="406717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0CD59-5668-4C1E-BF76-9BCC497C7007}" type="datetime3">
              <a:rPr lang="nl-NL" smtClean="0"/>
              <a:t>14/11/17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BC478-9647-46C8-9F7F-1E0E36BCA79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24636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 smtClean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 smtClean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/>
              <a:t>14/11/17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/>
              <a:t>14/11/17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4033029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/>
              <a:t>14/11/17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7725845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/>
              <a:t>14/11/17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547383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/>
              <a:t>14/11/17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8858571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/>
              <a:t>14/11/17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795189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/>
              <a:t>14/11/17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901637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/>
              <a:t>14/11/17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22668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FFAD01-B00D-4C58-A3F1-7968BC1A6026}" type="datetime3">
              <a:rPr lang="nl-NL" smtClean="0"/>
              <a:t>14/11/17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39545-2D25-4177-A27C-F6E8E77E1D12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017681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/>
              <a:t>14/11/17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836537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/>
              <a:t>14/11/17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781633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/>
              <a:t>14/11/17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188658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 smtClean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 smtClean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>
                <a:solidFill>
                  <a:srgbClr val="474747"/>
                </a:solidFill>
              </a:rPr>
              <a:pPr/>
              <a:t>14/11/17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pPr>
              <a:buClr>
                <a:srgbClr val="474747"/>
              </a:buClr>
            </a:pPr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1067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>
                <a:solidFill>
                  <a:srgbClr val="474747"/>
                </a:solidFill>
              </a:rPr>
              <a:pPr/>
              <a:t>14/11/17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9210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>
                <a:solidFill>
                  <a:srgbClr val="474747"/>
                </a:solidFill>
              </a:rPr>
              <a:pPr/>
              <a:t>14/11/17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2442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>
                <a:solidFill>
                  <a:srgbClr val="474747"/>
                </a:solidFill>
              </a:rPr>
              <a:pPr/>
              <a:t>14/11/17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3838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>
                <a:solidFill>
                  <a:srgbClr val="474747"/>
                </a:solidFill>
              </a:rPr>
              <a:pPr/>
              <a:t>14/11/17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066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>
                <a:solidFill>
                  <a:srgbClr val="474747"/>
                </a:solidFill>
              </a:rPr>
              <a:pPr/>
              <a:t>14/11/17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7158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>
                <a:solidFill>
                  <a:srgbClr val="474747"/>
                </a:solidFill>
              </a:rPr>
              <a:pPr/>
              <a:t>14/11/17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223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F759A4-E60A-4C5D-B79C-66D2FC8907B2}" type="datetime3">
              <a:rPr lang="nl-NL" smtClean="0"/>
              <a:t>14/11/17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C40CEB-2581-4692-BC12-8969370FF425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7496261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>
                <a:solidFill>
                  <a:srgbClr val="474747"/>
                </a:solidFill>
              </a:rPr>
              <a:pPr/>
              <a:t>14/11/17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6936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>
                <a:solidFill>
                  <a:srgbClr val="474747"/>
                </a:solidFill>
              </a:rPr>
              <a:pPr/>
              <a:t>14/11/17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120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>
                <a:solidFill>
                  <a:srgbClr val="474747"/>
                </a:solidFill>
              </a:rPr>
              <a:pPr/>
              <a:t>14/11/17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9079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>
                <a:solidFill>
                  <a:srgbClr val="474747"/>
                </a:solidFill>
              </a:rPr>
              <a:pPr/>
              <a:t>14/11/17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526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2852738"/>
            <a:ext cx="3570287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2852738"/>
            <a:ext cx="3571875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26801E-3505-49C8-9575-709CFFFA5D16}" type="datetime3">
              <a:rPr lang="nl-NL" smtClean="0"/>
              <a:t>14/11/17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07F236-DD57-47E3-8A3C-5023BC8F19D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6962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6574DE-E4DD-42F6-818D-89BA71DB9867}" type="datetime3">
              <a:rPr lang="nl-NL" smtClean="0"/>
              <a:t>14/11/17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0E2FD-CC7F-49C6-95D0-CC825B11D26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15583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6AE813-F702-45E9-A47A-6F44FADD9E74}" type="datetime3">
              <a:rPr lang="nl-NL" smtClean="0"/>
              <a:t>14/11/17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D9D6D-A5A5-4853-97B0-7F3B66E4746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691982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739156-DDFF-4088-8452-FC843531A739}" type="datetime3">
              <a:rPr lang="nl-NL" smtClean="0"/>
              <a:t>14/11/17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E7B30-BE17-4266-A66D-E1A3188B31FD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41315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2A2979-B28F-46E8-822B-F0F0650BAC7B}" type="datetime3">
              <a:rPr lang="nl-NL" smtClean="0"/>
              <a:t>14/11/17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0AC9AB-1752-433B-AA3C-8F4B433FDCB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29208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919D33-65CB-47C9-8B0C-0F96E2D2A0C9}" type="datetime3">
              <a:rPr lang="nl-NL" smtClean="0"/>
              <a:t>14/11/17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EB1E65-DA07-4CDE-9959-88854AD22A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787026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1952625"/>
            <a:ext cx="7172325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</a:p>
        </p:txBody>
      </p:sp>
      <p:sp>
        <p:nvSpPr>
          <p:cNvPr id="61443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2852738"/>
            <a:ext cx="7294562" cy="316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1E16212B-336D-408C-9CA5-110F9655A030}" type="datetime3">
              <a:rPr lang="nl-NL" smtClean="0"/>
              <a:t>14/11/17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FFA1A3FE-95E9-4677-9359-F0958ADA8DB7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6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eaLnBrk="1" fontAlgn="base" hangingPunct="1">
        <a:spcBef>
          <a:spcPct val="20000"/>
        </a:spcBef>
        <a:spcAft>
          <a:spcPct val="0"/>
        </a:spcAft>
        <a:buClr>
          <a:srgbClr val="FFCE21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/>
              <a:t>14/11/17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>
                <a:solidFill>
                  <a:srgbClr val="474747"/>
                </a:solidFill>
              </a:rPr>
              <a:pPr/>
              <a:t>14/11/17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343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1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55576" y="1844675"/>
            <a:ext cx="7905824" cy="4175125"/>
          </a:xfrm>
        </p:spPr>
        <p:txBody>
          <a:bodyPr/>
          <a:lstStyle/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r>
              <a:rPr lang="nl-NL" altLang="nl-NL" dirty="0"/>
              <a:t>In deze </a:t>
            </a:r>
            <a:r>
              <a:rPr lang="nl-NL" altLang="nl-NL" dirty="0" smtClean="0"/>
              <a:t>presentatie </a:t>
            </a:r>
            <a:r>
              <a:rPr lang="nl-NL" altLang="nl-NL" dirty="0"/>
              <a:t>leer je over</a:t>
            </a:r>
            <a:r>
              <a:rPr lang="nl-NL" altLang="nl-NL" dirty="0" smtClean="0"/>
              <a:t>:</a:t>
            </a:r>
          </a:p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endParaRPr lang="nl-NL" altLang="nl-NL" dirty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/>
              <a:t>De </a:t>
            </a:r>
            <a:r>
              <a:rPr lang="en-US" altLang="nl-NL" dirty="0" err="1"/>
              <a:t>Koude</a:t>
            </a:r>
            <a:r>
              <a:rPr lang="en-US" altLang="nl-NL" dirty="0"/>
              <a:t> </a:t>
            </a:r>
            <a:r>
              <a:rPr lang="en-US" altLang="nl-NL" dirty="0" err="1"/>
              <a:t>Oorlog</a:t>
            </a:r>
            <a:r>
              <a:rPr lang="en-US" altLang="nl-NL" dirty="0"/>
              <a:t> </a:t>
            </a:r>
            <a:r>
              <a:rPr lang="en-US" altLang="nl-NL" dirty="0" err="1"/>
              <a:t>buiten</a:t>
            </a:r>
            <a:r>
              <a:rPr lang="en-US" altLang="nl-NL" dirty="0"/>
              <a:t> </a:t>
            </a:r>
            <a:r>
              <a:rPr lang="en-US" altLang="nl-NL" dirty="0" smtClean="0"/>
              <a:t>Europa</a:t>
            </a:r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/>
              <a:t>China </a:t>
            </a:r>
            <a:r>
              <a:rPr lang="en-US" altLang="nl-NL" dirty="0" err="1"/>
              <a:t>en</a:t>
            </a:r>
            <a:r>
              <a:rPr lang="en-US" altLang="nl-NL" dirty="0"/>
              <a:t> de Korea-</a:t>
            </a:r>
            <a:r>
              <a:rPr lang="en-US" altLang="nl-NL" dirty="0" err="1"/>
              <a:t>oorlog</a:t>
            </a:r>
            <a:endParaRPr lang="en-US" altLang="nl-NL" dirty="0" smtClean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/>
              <a:t>De </a:t>
            </a:r>
            <a:r>
              <a:rPr lang="en-US" altLang="nl-NL" dirty="0" err="1"/>
              <a:t>Vietnamoorlog</a:t>
            </a:r>
            <a:r>
              <a:rPr lang="en-US" altLang="nl-NL" dirty="0"/>
              <a:t> </a:t>
            </a:r>
            <a:r>
              <a:rPr lang="en-US" altLang="nl-NL" dirty="0" err="1"/>
              <a:t>en</a:t>
            </a:r>
            <a:r>
              <a:rPr lang="en-US" altLang="nl-NL" dirty="0"/>
              <a:t> de </a:t>
            </a:r>
            <a:r>
              <a:rPr lang="en-US" altLang="nl-NL" dirty="0" err="1"/>
              <a:t>dominotheorie</a:t>
            </a:r>
            <a:r>
              <a:rPr lang="en-US" altLang="nl-NL" dirty="0"/>
              <a:t> </a:t>
            </a:r>
            <a:endParaRPr lang="en-US" altLang="nl-NL" dirty="0" smtClean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/>
              <a:t>Nederland in de </a:t>
            </a:r>
            <a:r>
              <a:rPr lang="en-US" altLang="nl-NL" dirty="0" err="1"/>
              <a:t>jaren</a:t>
            </a:r>
            <a:r>
              <a:rPr lang="en-US" altLang="nl-NL" dirty="0"/>
              <a:t> </a:t>
            </a:r>
            <a:r>
              <a:rPr lang="en-US" altLang="nl-NL" dirty="0" smtClean="0"/>
              <a:t>1950</a:t>
            </a:r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/>
              <a:t>Nederland </a:t>
            </a:r>
            <a:r>
              <a:rPr lang="en-US" altLang="nl-NL" dirty="0" err="1"/>
              <a:t>vanaf</a:t>
            </a:r>
            <a:r>
              <a:rPr lang="en-US" altLang="nl-NL" dirty="0"/>
              <a:t> de </a:t>
            </a:r>
            <a:r>
              <a:rPr lang="en-US" altLang="nl-NL" dirty="0" err="1"/>
              <a:t>jaren</a:t>
            </a:r>
            <a:r>
              <a:rPr lang="en-US" altLang="nl-NL" dirty="0"/>
              <a:t> 1960</a:t>
            </a:r>
            <a:endParaRPr 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nl-NL" altLang="nl-NL" sz="2800" dirty="0" smtClean="0">
                <a:solidFill>
                  <a:srgbClr val="54BDF2"/>
                </a:solidFill>
              </a:rPr>
              <a:t>§5.4 Koude Oorlog ver weg en dichtbij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223508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2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392637"/>
          </a:xfrm>
        </p:spPr>
        <p:txBody>
          <a:bodyPr/>
          <a:lstStyle/>
          <a:p>
            <a:r>
              <a:rPr lang="nl-NL" altLang="nl-NL" dirty="0" smtClean="0"/>
              <a:t>De Koude Oorlog werd ook buiten Europa gevoerd.</a:t>
            </a:r>
          </a:p>
          <a:p>
            <a:endParaRPr lang="nl-NL" altLang="nl-NL" dirty="0" smtClean="0"/>
          </a:p>
          <a:p>
            <a:r>
              <a:rPr lang="nl-NL" altLang="nl-NL" dirty="0"/>
              <a:t>In bijna alle conflicten die in Azië, Afrika of Zuid-Amerika </a:t>
            </a:r>
            <a:r>
              <a:rPr lang="nl-NL" altLang="nl-NL" dirty="0" smtClean="0"/>
              <a:t>ontstonden, </a:t>
            </a:r>
            <a:r>
              <a:rPr lang="nl-NL" altLang="nl-NL" dirty="0"/>
              <a:t>werden de partijen gesteund en </a:t>
            </a:r>
            <a:r>
              <a:rPr lang="nl-NL" altLang="nl-NL" dirty="0" smtClean="0"/>
              <a:t>bewapend door </a:t>
            </a:r>
            <a:r>
              <a:rPr lang="nl-NL" altLang="nl-NL" dirty="0"/>
              <a:t>de VS of de Sovjet-Unie.</a:t>
            </a:r>
          </a:p>
          <a:p>
            <a:endParaRPr lang="nl-NL" altLang="nl-NL" dirty="0"/>
          </a:p>
          <a:p>
            <a:r>
              <a:rPr lang="nl-NL" altLang="nl-NL" dirty="0"/>
              <a:t>Nergens kwam het tot een directe confrontatie </a:t>
            </a:r>
            <a:r>
              <a:rPr lang="nl-NL" altLang="nl-NL" dirty="0" smtClean="0"/>
              <a:t>van de legers </a:t>
            </a:r>
            <a:r>
              <a:rPr lang="nl-NL" altLang="nl-NL" dirty="0"/>
              <a:t>van </a:t>
            </a:r>
            <a:r>
              <a:rPr lang="nl-NL" altLang="nl-NL" dirty="0" smtClean="0"/>
              <a:t>de Sovjet-Unie </a:t>
            </a:r>
            <a:r>
              <a:rPr lang="nl-NL" altLang="nl-NL" dirty="0"/>
              <a:t>(en China) en de VS</a:t>
            </a:r>
            <a:r>
              <a:rPr lang="nl-NL" altLang="nl-NL" dirty="0" smtClean="0"/>
              <a:t>.</a:t>
            </a:r>
            <a:endParaRPr lang="nl-NL" alt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pPr marL="514350" indent="-514350" eaLnBrk="1" hangingPunct="1"/>
            <a:r>
              <a:rPr lang="en-US" altLang="nl-NL" sz="2800" dirty="0" smtClean="0"/>
              <a:t>De </a:t>
            </a:r>
            <a:r>
              <a:rPr lang="en-US" altLang="nl-NL" sz="2800" dirty="0" err="1" smtClean="0"/>
              <a:t>Koude</a:t>
            </a:r>
            <a:r>
              <a:rPr lang="en-US" altLang="nl-NL" sz="2800" dirty="0" smtClean="0"/>
              <a:t> </a:t>
            </a:r>
            <a:r>
              <a:rPr lang="en-US" altLang="nl-NL" sz="2800" dirty="0" err="1" smtClean="0"/>
              <a:t>Oorlog</a:t>
            </a:r>
            <a:r>
              <a:rPr lang="en-US" altLang="nl-NL" sz="2800" dirty="0" smtClean="0"/>
              <a:t> </a:t>
            </a:r>
            <a:r>
              <a:rPr lang="en-US" altLang="nl-NL" sz="2800" dirty="0" err="1" smtClean="0"/>
              <a:t>buiten</a:t>
            </a:r>
            <a:r>
              <a:rPr lang="en-US" altLang="nl-NL" sz="2800" dirty="0" smtClean="0"/>
              <a:t> Europa</a:t>
            </a:r>
            <a:endParaRPr lang="en-US" alt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410713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3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392637"/>
          </a:xfrm>
        </p:spPr>
        <p:txBody>
          <a:bodyPr/>
          <a:lstStyle/>
          <a:p>
            <a:r>
              <a:rPr lang="nl-NL" altLang="nl-NL" dirty="0"/>
              <a:t>In 1949 werd China </a:t>
            </a:r>
            <a:r>
              <a:rPr lang="nl-NL" altLang="nl-NL" dirty="0" smtClean="0"/>
              <a:t>na een bloedige burgeroorlog communistisch onder leiding van Mao </a:t>
            </a:r>
            <a:r>
              <a:rPr lang="nl-NL" altLang="nl-NL" dirty="0"/>
              <a:t>Zedong</a:t>
            </a:r>
            <a:r>
              <a:rPr lang="nl-NL" altLang="nl-NL" dirty="0" smtClean="0"/>
              <a:t>.</a:t>
            </a:r>
            <a:endParaRPr lang="nl-NL" altLang="nl-NL" dirty="0"/>
          </a:p>
          <a:p>
            <a:endParaRPr lang="nl-NL" altLang="nl-NL" dirty="0" smtClean="0"/>
          </a:p>
          <a:p>
            <a:r>
              <a:rPr lang="nl-NL" altLang="nl-NL" dirty="0" smtClean="0"/>
              <a:t>In 1950 startte de </a:t>
            </a:r>
            <a:r>
              <a:rPr lang="nl-NL" altLang="nl-NL" dirty="0" smtClean="0">
                <a:solidFill>
                  <a:srgbClr val="00B0F0"/>
                </a:solidFill>
              </a:rPr>
              <a:t>Korea-oorlog</a:t>
            </a:r>
            <a:r>
              <a:rPr lang="nl-NL" altLang="nl-NL" dirty="0" smtClean="0"/>
              <a:t>: oorlog tussen het communistische Noord-Korea en het kapitalistische Zuid-Korea (1950-1953); de Sovjet-Unie en China steunden Noord-Korea, de VS vochten mee aan de kant van Zuid-Korea.</a:t>
            </a:r>
          </a:p>
          <a:p>
            <a:endParaRPr lang="nl-NL" alt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pPr marL="514350" indent="-514350" eaLnBrk="1" hangingPunct="1"/>
            <a:r>
              <a:rPr lang="en-US" altLang="nl-NL" sz="2800" dirty="0" smtClean="0"/>
              <a:t>China </a:t>
            </a:r>
            <a:r>
              <a:rPr lang="en-US" altLang="nl-NL" sz="2800" dirty="0" err="1" smtClean="0"/>
              <a:t>en</a:t>
            </a:r>
            <a:r>
              <a:rPr lang="en-US" altLang="nl-NL" sz="2800" dirty="0" smtClean="0"/>
              <a:t> de Korea-</a:t>
            </a:r>
            <a:r>
              <a:rPr lang="en-US" altLang="nl-NL" sz="2800" dirty="0" err="1" smtClean="0"/>
              <a:t>oorlog</a:t>
            </a:r>
            <a:endParaRPr lang="en-US" alt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102510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4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392637"/>
          </a:xfrm>
        </p:spPr>
        <p:txBody>
          <a:bodyPr/>
          <a:lstStyle/>
          <a:p>
            <a:r>
              <a:rPr lang="nl-NL" altLang="nl-NL" dirty="0" smtClean="0">
                <a:solidFill>
                  <a:schemeClr val="tx2"/>
                </a:solidFill>
              </a:rPr>
              <a:t>Vanaf </a:t>
            </a:r>
            <a:r>
              <a:rPr lang="nl-NL" altLang="nl-NL" dirty="0" smtClean="0">
                <a:solidFill>
                  <a:schemeClr val="tx2"/>
                </a:solidFill>
              </a:rPr>
              <a:t>1965 de </a:t>
            </a:r>
            <a:r>
              <a:rPr lang="nl-NL" altLang="nl-NL" dirty="0" smtClean="0">
                <a:solidFill>
                  <a:srgbClr val="00B0F0"/>
                </a:solidFill>
              </a:rPr>
              <a:t>Vietnamoorlog</a:t>
            </a:r>
            <a:r>
              <a:rPr lang="nl-NL" altLang="nl-NL" dirty="0" smtClean="0"/>
              <a:t>: oorlog tussen het communistische Noord-Vietnam en het kapitalistische Zuid-Vietnam (1965-1975</a:t>
            </a:r>
            <a:r>
              <a:rPr lang="nl-NL" altLang="nl-NL" dirty="0"/>
              <a:t>); </a:t>
            </a:r>
            <a:r>
              <a:rPr lang="nl-NL" altLang="nl-NL" dirty="0" smtClean="0"/>
              <a:t>de </a:t>
            </a:r>
            <a:r>
              <a:rPr lang="nl-NL" altLang="nl-NL" dirty="0"/>
              <a:t>Sovjet-Unie </a:t>
            </a:r>
            <a:r>
              <a:rPr lang="nl-NL" altLang="nl-NL" dirty="0" smtClean="0"/>
              <a:t>en China steunden Noord-Vietnam, </a:t>
            </a:r>
            <a:r>
              <a:rPr lang="nl-NL" altLang="nl-NL" dirty="0"/>
              <a:t>de VS vochten mee aan de kant van </a:t>
            </a:r>
            <a:r>
              <a:rPr lang="nl-NL" altLang="nl-NL" dirty="0" smtClean="0"/>
              <a:t>Zuid-Vietnam.</a:t>
            </a:r>
          </a:p>
          <a:p>
            <a:endParaRPr lang="nl-NL" altLang="nl-NL" dirty="0"/>
          </a:p>
          <a:p>
            <a:r>
              <a:rPr lang="nl-NL" altLang="nl-NL" dirty="0" smtClean="0"/>
              <a:t>Achtergrond van deelname aan deze oorlogen was de </a:t>
            </a:r>
            <a:r>
              <a:rPr lang="nl-NL" altLang="nl-NL" dirty="0" smtClean="0">
                <a:solidFill>
                  <a:srgbClr val="00B0F0"/>
                </a:solidFill>
              </a:rPr>
              <a:t>dominotheorie</a:t>
            </a:r>
            <a:r>
              <a:rPr lang="nl-NL" altLang="nl-NL" dirty="0"/>
              <a:t>: Amerikaans idee dat als één land communistisch werd, de buurlanden als een rij omvallende dominostenen zouden volgen.</a:t>
            </a:r>
          </a:p>
          <a:p>
            <a:endParaRPr lang="nl-NL" altLang="nl-NL" dirty="0" smtClean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pPr marL="514350" indent="-514350" eaLnBrk="1" hangingPunct="1"/>
            <a:r>
              <a:rPr lang="en-US" altLang="nl-NL" sz="2800" dirty="0" smtClean="0"/>
              <a:t>De </a:t>
            </a:r>
            <a:r>
              <a:rPr lang="en-US" altLang="nl-NL" sz="2800" dirty="0" err="1" smtClean="0"/>
              <a:t>Vietnamoorlog</a:t>
            </a:r>
            <a:r>
              <a:rPr lang="en-US" altLang="nl-NL" sz="2800" dirty="0" smtClean="0"/>
              <a:t> </a:t>
            </a:r>
            <a:r>
              <a:rPr lang="en-US" altLang="nl-NL" sz="2800" dirty="0" err="1" smtClean="0"/>
              <a:t>en</a:t>
            </a:r>
            <a:r>
              <a:rPr lang="en-US" altLang="nl-NL" sz="2800" dirty="0" smtClean="0"/>
              <a:t> de </a:t>
            </a:r>
            <a:r>
              <a:rPr lang="en-US" altLang="nl-NL" sz="2800" dirty="0" err="1" smtClean="0"/>
              <a:t>dominotheorie</a:t>
            </a:r>
            <a:endParaRPr lang="en-US" alt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31544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5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jdelijke aanduiding voor inhoud 3"/>
          <p:cNvSpPr txBox="1">
            <a:spLocks/>
          </p:cNvSpPr>
          <p:nvPr/>
        </p:nvSpPr>
        <p:spPr bwMode="black">
          <a:xfrm>
            <a:off x="216024" y="5522317"/>
            <a:ext cx="8964488" cy="1219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4663" indent="-473075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808038" indent="-3317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152525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14605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19177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3749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28321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2893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/>
            <a:r>
              <a:rPr lang="nl-NL" kern="0" dirty="0" smtClean="0"/>
              <a:t>Zuidoost-Azië rond 1970. Vietnam en Korea waren beide verdeeld geraakt in een communistisch noorden en een kapitalistisch zuiden.</a:t>
            </a:r>
            <a:endParaRPr lang="nl-NL" kern="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657" y="692696"/>
            <a:ext cx="5700686" cy="4829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945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6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392637"/>
          </a:xfrm>
        </p:spPr>
        <p:txBody>
          <a:bodyPr/>
          <a:lstStyle/>
          <a:p>
            <a:r>
              <a:rPr lang="nl-NL" altLang="nl-NL" dirty="0" smtClean="0"/>
              <a:t>In 1946 was het communisme populair in </a:t>
            </a:r>
            <a:r>
              <a:rPr lang="nl-NL" altLang="nl-NL" dirty="0" smtClean="0"/>
              <a:t>Nederland (vanwege verzet tegen Duitsers en strijd van Sovjet Unie tegen Duitsland).</a:t>
            </a:r>
            <a:endParaRPr lang="nl-NL" altLang="nl-NL" dirty="0" smtClean="0"/>
          </a:p>
          <a:p>
            <a:endParaRPr lang="nl-NL" altLang="nl-NL" dirty="0" smtClean="0"/>
          </a:p>
          <a:p>
            <a:r>
              <a:rPr lang="nl-NL" altLang="nl-NL" dirty="0"/>
              <a:t>Daarna kreeg Nederland Marshallhulp en werd </a:t>
            </a:r>
            <a:r>
              <a:rPr lang="nl-NL" altLang="nl-NL" dirty="0" smtClean="0"/>
              <a:t>het lid </a:t>
            </a:r>
            <a:r>
              <a:rPr lang="nl-NL" altLang="nl-NL" dirty="0"/>
              <a:t>van de NAVO</a:t>
            </a:r>
            <a:r>
              <a:rPr lang="nl-NL" altLang="nl-NL" dirty="0" smtClean="0"/>
              <a:t>.</a:t>
            </a:r>
          </a:p>
          <a:p>
            <a:endParaRPr lang="nl-NL" altLang="nl-NL" dirty="0" smtClean="0"/>
          </a:p>
          <a:p>
            <a:r>
              <a:rPr lang="nl-NL" altLang="nl-NL" dirty="0" smtClean="0"/>
              <a:t>In de jaren 1950 heerste er een </a:t>
            </a:r>
            <a:r>
              <a:rPr lang="nl-NL" altLang="nl-NL" dirty="0" err="1" smtClean="0"/>
              <a:t>anti-communistische</a:t>
            </a:r>
            <a:r>
              <a:rPr lang="nl-NL" altLang="nl-NL" dirty="0" smtClean="0"/>
              <a:t> stemming in Nederland: veel Nederlanders </a:t>
            </a:r>
            <a:r>
              <a:rPr lang="nl-NL" altLang="nl-NL" dirty="0" smtClean="0"/>
              <a:t>bang </a:t>
            </a:r>
            <a:r>
              <a:rPr lang="nl-NL" altLang="nl-NL" dirty="0" smtClean="0"/>
              <a:t>voor het communisme en communisten </a:t>
            </a:r>
            <a:r>
              <a:rPr lang="nl-NL" altLang="nl-NL" dirty="0" smtClean="0"/>
              <a:t>als </a:t>
            </a:r>
            <a:r>
              <a:rPr lang="nl-NL" altLang="nl-NL" dirty="0" smtClean="0"/>
              <a:t>landverraders gezien.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pPr marL="514350" indent="-514350" eaLnBrk="1" hangingPunct="1"/>
            <a:r>
              <a:rPr lang="en-US" altLang="nl-NL" sz="2800" dirty="0" smtClean="0"/>
              <a:t>Nederland in de </a:t>
            </a:r>
            <a:r>
              <a:rPr lang="en-US" altLang="nl-NL" sz="2800" dirty="0" err="1" smtClean="0"/>
              <a:t>jaren</a:t>
            </a:r>
            <a:r>
              <a:rPr lang="en-US" altLang="nl-NL" sz="2800" dirty="0" smtClean="0"/>
              <a:t> 1950</a:t>
            </a:r>
            <a:endParaRPr lang="en-US" alt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65488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7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392637"/>
          </a:xfrm>
        </p:spPr>
        <p:txBody>
          <a:bodyPr/>
          <a:lstStyle/>
          <a:p>
            <a:r>
              <a:rPr lang="nl-NL" altLang="nl-NL" dirty="0" smtClean="0"/>
              <a:t>In de jaren 1960 steunde de Nederlandse regering de VS. Onder de bevolking ontstond ook kritiek op de VS. </a:t>
            </a:r>
          </a:p>
          <a:p>
            <a:endParaRPr lang="nl-NL" altLang="nl-NL" dirty="0"/>
          </a:p>
          <a:p>
            <a:r>
              <a:rPr lang="nl-NL" altLang="nl-NL" dirty="0" smtClean="0"/>
              <a:t>Tussen 1967 en 1973 vonden er demonstraties plaats tegen de Vietnamoorlog.</a:t>
            </a:r>
          </a:p>
          <a:p>
            <a:endParaRPr lang="nl-NL" altLang="nl-NL" dirty="0"/>
          </a:p>
          <a:p>
            <a:r>
              <a:rPr lang="nl-NL" altLang="nl-NL" dirty="0" smtClean="0"/>
              <a:t>In 1981 en 1983 waren er grote demonstraties tegen plaatsing van Amerikaanse kernwapens in Nederland.</a:t>
            </a:r>
          </a:p>
          <a:p>
            <a:endParaRPr lang="nl-NL" altLang="nl-NL" dirty="0"/>
          </a:p>
          <a:p>
            <a:endParaRPr lang="nl-NL" altLang="nl-NL" dirty="0" smtClean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pPr marL="514350" indent="-514350" eaLnBrk="1" hangingPunct="1"/>
            <a:r>
              <a:rPr lang="en-US" altLang="nl-NL" sz="2800" dirty="0" smtClean="0"/>
              <a:t>Nederland </a:t>
            </a:r>
            <a:r>
              <a:rPr lang="en-US" altLang="nl-NL" sz="2800" dirty="0" err="1" smtClean="0"/>
              <a:t>vanaf</a:t>
            </a:r>
            <a:r>
              <a:rPr lang="en-US" altLang="nl-NL" sz="2800" dirty="0" smtClean="0"/>
              <a:t> de </a:t>
            </a:r>
            <a:r>
              <a:rPr lang="en-US" altLang="nl-NL" sz="2800" dirty="0" err="1" smtClean="0"/>
              <a:t>jaren</a:t>
            </a:r>
            <a:r>
              <a:rPr lang="en-US" altLang="nl-NL" sz="2800" dirty="0" smtClean="0"/>
              <a:t> 1960</a:t>
            </a:r>
            <a:endParaRPr lang="en-US" alt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410455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8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jdelijke aanduiding voor inhoud 3"/>
          <p:cNvSpPr txBox="1">
            <a:spLocks/>
          </p:cNvSpPr>
          <p:nvPr/>
        </p:nvSpPr>
        <p:spPr bwMode="black">
          <a:xfrm>
            <a:off x="288032" y="5306293"/>
            <a:ext cx="8676456" cy="1219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4663" indent="-473075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808038" indent="-3317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152525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14605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19177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3749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28321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2893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/>
            <a:r>
              <a:rPr lang="nl-NL" kern="0" dirty="0" smtClean="0"/>
              <a:t>Vietnamese kinderen zijn geraakt door </a:t>
            </a:r>
            <a:r>
              <a:rPr lang="nl-NL" kern="0" dirty="0" smtClean="0"/>
              <a:t>een bombardement </a:t>
            </a:r>
            <a:r>
              <a:rPr lang="nl-NL" kern="0" dirty="0" smtClean="0"/>
              <a:t>met napalm. Door dit soort beelden ontstond kritiek op de </a:t>
            </a:r>
            <a:r>
              <a:rPr lang="nl-NL" kern="0" smtClean="0"/>
              <a:t>Vietnam-oorlog.</a:t>
            </a:r>
            <a:endParaRPr lang="nl-NL" kern="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02" y="692696"/>
            <a:ext cx="7299995" cy="4613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01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U presentatie (blue)">
  <a:themeElements>
    <a:clrScheme name="Blauwe achtergrond met foto 1">
      <a:dk1>
        <a:srgbClr val="474747"/>
      </a:dk1>
      <a:lt1>
        <a:srgbClr val="FFFFFF"/>
      </a:lt1>
      <a:dk2>
        <a:srgbClr val="0066CC"/>
      </a:dk2>
      <a:lt2>
        <a:srgbClr val="FFFFFF"/>
      </a:lt2>
      <a:accent1>
        <a:srgbClr val="EE008C"/>
      </a:accent1>
      <a:accent2>
        <a:srgbClr val="039AD6"/>
      </a:accent2>
      <a:accent3>
        <a:srgbClr val="AAB8E2"/>
      </a:accent3>
      <a:accent4>
        <a:srgbClr val="DADADA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Blauwe achtergrond met foto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Blauwe achtergrond met foto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uwe achtergrond met foto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NU presentatie (blue)</Template>
  <TotalTime>1651</TotalTime>
  <Words>410</Words>
  <Application>Microsoft Office PowerPoint</Application>
  <PresentationFormat>Diavoorstelling (4:3)</PresentationFormat>
  <Paragraphs>52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3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NU presentatie (blue)</vt:lpstr>
      <vt:lpstr>Witte achtergrond</vt:lpstr>
      <vt:lpstr>1_Witte achtergrond</vt:lpstr>
      <vt:lpstr>§5.4 Koude Oorlog ver weg en dichtbij</vt:lpstr>
      <vt:lpstr>De Koude Oorlog buiten Europa</vt:lpstr>
      <vt:lpstr>China en de Korea-oorlog</vt:lpstr>
      <vt:lpstr>De Vietnamoorlog en de dominotheorie</vt:lpstr>
      <vt:lpstr>PowerPoint-presentatie</vt:lpstr>
      <vt:lpstr>Nederland in de jaren 1950</vt:lpstr>
      <vt:lpstr>Nederland vanaf de jaren 1960</vt:lpstr>
      <vt:lpstr>PowerPoint-presentatie</vt:lpstr>
    </vt:vector>
  </TitlesOfParts>
  <Company>Infinitas Learning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Pitch Pincode Tweede Fase</dc:title>
  <dc:creator>Bernadette Hijstek</dc:creator>
  <dc:description>versie 1.0 - maart 2008</dc:description>
  <cp:lastModifiedBy>Hijstek</cp:lastModifiedBy>
  <cp:revision>329</cp:revision>
  <cp:lastPrinted>2013-03-19T08:25:20Z</cp:lastPrinted>
  <dcterms:created xsi:type="dcterms:W3CDTF">2013-03-13T12:13:36Z</dcterms:created>
  <dcterms:modified xsi:type="dcterms:W3CDTF">2017-11-14T19:48:33Z</dcterms:modified>
</cp:coreProperties>
</file>