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3631"/>
  </p:normalViewPr>
  <p:slideViewPr>
    <p:cSldViewPr snapToGrid="0" snapToObjects="1">
      <p:cViewPr varScale="1">
        <p:scale>
          <a:sx n="95" d="100"/>
          <a:sy n="95" d="100"/>
        </p:scale>
        <p:origin x="200" y="7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76279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58DC5508-D468-9F44-BBA1-32C0A0A154C5}" type="datetimeFigureOut">
              <a:rPr lang="nl-NL" smtClean="0"/>
              <a:t>06-02-18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63575" y="3226820"/>
            <a:ext cx="3859795" cy="304801"/>
          </a:xfrm>
        </p:spPr>
        <p:txBody>
          <a:bodyPr anchor="b"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nl-NL"/>
          </a:p>
        </p:txBody>
      </p:sp>
      <p:sp>
        <p:nvSpPr>
          <p:cNvPr id="17" name="Rectangle 16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/>
            </a:lvl1pPr>
          </a:lstStyle>
          <a:p>
            <a:fld id="{BDF4353F-B849-D04D-8D78-2A5D3DB151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82021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-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5945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2683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C5508-D468-9F44-BBA1-32C0A0A154C5}" type="datetimeFigureOut">
              <a:rPr lang="nl-NL" smtClean="0"/>
              <a:t>06-02-18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4353F-B849-D04D-8D78-2A5D3DB151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27283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C5508-D468-9F44-BBA1-32C0A0A154C5}" type="datetimeFigureOut">
              <a:rPr lang="nl-NL" smtClean="0"/>
              <a:t>06-02-18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4353F-B849-D04D-8D78-2A5D3DB151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09684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1" name="TextBox 10"/>
          <p:cNvSpPr txBox="1"/>
          <p:nvPr/>
        </p:nvSpPr>
        <p:spPr bwMode="gray">
          <a:xfrm>
            <a:off x="898295" y="603589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705137" y="261378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705034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86515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14393"/>
            <a:ext cx="8825659" cy="1012664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C5508-D468-9F44-BBA1-32C0A0A154C5}" type="datetimeFigureOut">
              <a:rPr lang="nl-NL" smtClean="0"/>
              <a:t>06-02-18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24" name="Rectangle 23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4353F-B849-D04D-8D78-2A5D3DB151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220648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2404477"/>
            <a:ext cx="8825659" cy="178870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8587" y="5024967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C5508-D468-9F44-BBA1-32C0A0A154C5}" type="datetimeFigureOut">
              <a:rPr lang="nl-NL" smtClean="0"/>
              <a:t>06-02-18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2" name="Rectangle 11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4353F-B849-D04D-8D78-2A5D3DB151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39455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09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87261"/>
            <a:ext cx="3129168" cy="28397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10999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87261"/>
            <a:ext cx="3145380" cy="28397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1" y="2603500"/>
            <a:ext cx="315744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87261"/>
            <a:ext cx="3161029" cy="283979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C5508-D468-9F44-BBA1-32C0A0A154C5}" type="datetimeFigureOut">
              <a:rPr lang="nl-NL" smtClean="0"/>
              <a:t>06-02-18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4353F-B849-D04D-8D78-2A5D3DB151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62944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s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 sz="36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20744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1246"/>
            <a:ext cx="2691242" cy="158376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20745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42840"/>
            <a:ext cx="2691242" cy="155217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7"/>
            <a:ext cx="3050438" cy="92140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18992"/>
            <a:ext cx="2691242" cy="157601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09107"/>
            <a:ext cx="3054127" cy="89634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C5508-D468-9F44-BBA1-32C0A0A154C5}" type="datetimeFigureOut">
              <a:rPr lang="nl-NL" smtClean="0"/>
              <a:t>06-02-18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4353F-B849-D04D-8D78-2A5D3DB151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3074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C5508-D468-9F44-BBA1-32C0A0A154C5}" type="datetimeFigureOut">
              <a:rPr lang="nl-NL" smtClean="0"/>
              <a:t>06-02-18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4353F-B849-D04D-8D78-2A5D3DB151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14640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97430"/>
            <a:ext cx="1409965" cy="4729626"/>
          </a:xfrm>
        </p:spPr>
        <p:txBody>
          <a:bodyPr vert="eaVert" anchor="b" anchorCtr="0"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97429"/>
            <a:ext cx="6247546" cy="4729627"/>
          </a:xfrm>
        </p:spPr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C5508-D468-9F44-BBA1-32C0A0A154C5}" type="datetimeFigureOut">
              <a:rPr lang="nl-NL" smtClean="0"/>
              <a:t>06-02-18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8" name="Rectangle 17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4353F-B849-D04D-8D78-2A5D3DB151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01838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C5508-D468-9F44-BBA1-32C0A0A154C5}" type="datetimeFigureOut">
              <a:rPr lang="nl-NL" smtClean="0"/>
              <a:t>06-02-18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4353F-B849-D04D-8D78-2A5D3DB151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342516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4"/>
            <a:ext cx="4351023" cy="2283823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C5508-D468-9F44-BBA1-32C0A0A154C5}" type="datetimeFigureOut">
              <a:rPr lang="nl-NL" smtClean="0"/>
              <a:t>06-02-18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4353F-B849-D04D-8D78-2A5D3DB151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0489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1368" y="2603500"/>
            <a:ext cx="4828744" cy="3416301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1" y="2603500"/>
            <a:ext cx="4825159" cy="3377705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C5508-D468-9F44-BBA1-32C0A0A154C5}" type="datetimeFigureOut">
              <a:rPr lang="nl-NL" smtClean="0"/>
              <a:t>06-02-18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4353F-B849-D04D-8D78-2A5D3DB151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146374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36063"/>
            <a:ext cx="48251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212326"/>
            <a:ext cx="4825158" cy="2807476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1" y="2603499"/>
            <a:ext cx="4825160" cy="60882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212327"/>
            <a:ext cx="4825159" cy="2807474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C5508-D468-9F44-BBA1-32C0A0A154C5}" type="datetimeFigureOut">
              <a:rPr lang="nl-NL" smtClean="0"/>
              <a:t>06-02-18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4353F-B849-D04D-8D78-2A5D3DB151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920868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C5508-D468-9F44-BBA1-32C0A0A154C5}" type="datetimeFigureOut">
              <a:rPr lang="nl-NL" smtClean="0"/>
              <a:t>06-02-18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4353F-B849-D04D-8D78-2A5D3DB151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332782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C5508-D468-9F44-BBA1-32C0A0A154C5}" type="datetimeFigureOut">
              <a:rPr lang="nl-NL" smtClean="0"/>
              <a:t>06-02-18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Rectangle 5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4353F-B849-D04D-8D78-2A5D3DB151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92262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C5508-D468-9F44-BBA1-32C0A0A154C5}" type="datetimeFigureOut">
              <a:rPr lang="nl-NL" smtClean="0"/>
              <a:t>06-02-18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4353F-B849-D04D-8D78-2A5D3DB151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3436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2" y="1143000"/>
            <a:ext cx="3227192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C5508-D468-9F44-BBA1-32C0A0A154C5}" type="datetimeFigureOut">
              <a:rPr lang="nl-NL" smtClean="0"/>
              <a:t>06-02-18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4353F-B849-D04D-8D78-2A5D3DB151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838792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Oval 4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Oval 3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Oval 3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9" name="Oval 48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9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407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58DC5508-D468-9F44-BBA1-32C0A0A154C5}" type="datetimeFigureOut">
              <a:rPr lang="nl-NL" smtClean="0"/>
              <a:t>06-02-18</a:t>
            </a:fld>
            <a:endParaRPr lang="nl-NL"/>
          </a:p>
        </p:txBody>
      </p:sp>
      <p:sp>
        <p:nvSpPr>
          <p:cNvPr id="20" name="Rectangle 19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BDF4353F-B849-D04D-8D78-2A5D3DB151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8829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jpg"/><Relationship Id="rId3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99730" y="2099733"/>
            <a:ext cx="11206717" cy="2677648"/>
          </a:xfrm>
        </p:spPr>
        <p:txBody>
          <a:bodyPr/>
          <a:lstStyle/>
          <a:p>
            <a:pPr algn="ctr"/>
            <a:r>
              <a:rPr lang="nl-NL" dirty="0" smtClean="0"/>
              <a:t>5.1 DEKOLONISATIE </a:t>
            </a:r>
            <a:br>
              <a:rPr lang="nl-NL" dirty="0" smtClean="0"/>
            </a:br>
            <a:r>
              <a:rPr lang="nl-NL" dirty="0" smtClean="0"/>
              <a:t>EN </a:t>
            </a:r>
            <a:br>
              <a:rPr lang="nl-NL" dirty="0" smtClean="0"/>
            </a:br>
            <a:r>
              <a:rPr lang="nl-NL" dirty="0" smtClean="0"/>
              <a:t>KOUDE OORLOG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nl-NL" dirty="0" smtClean="0"/>
              <a:t>HOOFDSTUK 5</a:t>
            </a:r>
          </a:p>
          <a:p>
            <a:pPr algn="ctr"/>
            <a:r>
              <a:rPr lang="nl-NL" dirty="0" smtClean="0"/>
              <a:t>DE WERELD NA 1945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166607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VERANDERDE MACHTSVERHOUDINGEN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2279060"/>
            <a:ext cx="12192000" cy="4578939"/>
          </a:xfrm>
        </p:spPr>
        <p:txBody>
          <a:bodyPr>
            <a:normAutofit/>
          </a:bodyPr>
          <a:lstStyle/>
          <a:p>
            <a:r>
              <a:rPr lang="nl-NL" dirty="0" smtClean="0"/>
              <a:t>Voor 1940 heersen Europese landen over grote delen van Afrika en Azië</a:t>
            </a:r>
          </a:p>
          <a:p>
            <a:r>
              <a:rPr lang="nl-NL" dirty="0" smtClean="0"/>
              <a:t>Engeland en </a:t>
            </a:r>
            <a:r>
              <a:rPr lang="nl-NL" dirty="0"/>
              <a:t>F</a:t>
            </a:r>
            <a:r>
              <a:rPr lang="nl-NL" dirty="0" smtClean="0"/>
              <a:t>rankrijk zijn de grootste koloniale machten</a:t>
            </a:r>
          </a:p>
          <a:p>
            <a:r>
              <a:rPr lang="nl-NL" dirty="0" smtClean="0"/>
              <a:t>In 1945 zijn Engeland en Frankrijk verzwakt door de tweede Wereldoorlog</a:t>
            </a:r>
          </a:p>
          <a:p>
            <a:r>
              <a:rPr lang="nl-NL" dirty="0" smtClean="0"/>
              <a:t>De Sovjet Unie en de Verenigde Staten zijn de nieuwe wereldmachten</a:t>
            </a:r>
          </a:p>
          <a:p>
            <a:endParaRPr lang="nl-NL" dirty="0"/>
          </a:p>
          <a:p>
            <a:r>
              <a:rPr lang="nl-NL" dirty="0" smtClean="0"/>
              <a:t>De VS en de SU waren tegen kolonialisme:</a:t>
            </a:r>
          </a:p>
          <a:p>
            <a:r>
              <a:rPr lang="nl-NL" dirty="0" smtClean="0"/>
              <a:t>VS waren zelf een kolonie geweest en waren voor vrije wereldhandel (dus bv in een vrij Afrika)</a:t>
            </a:r>
          </a:p>
          <a:p>
            <a:r>
              <a:rPr lang="nl-NL" dirty="0" smtClean="0"/>
              <a:t>De SU was communistisch en dus voor gelijkheid; dat paste niet </a:t>
            </a:r>
            <a:r>
              <a:rPr lang="nl-NL" dirty="0"/>
              <a:t>b</a:t>
            </a:r>
            <a:r>
              <a:rPr lang="nl-NL" dirty="0" smtClean="0"/>
              <a:t>ij het kolonialisme (vrije voormalige kolonies konden gemakkelijker onder communistische invloedssfeer worden gebracht)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1900" y="1550581"/>
            <a:ext cx="3340100" cy="2425700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7878725" y="4253023"/>
            <a:ext cx="41892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i="1" dirty="0" smtClean="0"/>
              <a:t>Sovjetsoldaten met de Amerikaanse vlag aan de Elbe</a:t>
            </a:r>
            <a:endParaRPr lang="nl-NL" sz="1200" i="1" dirty="0"/>
          </a:p>
        </p:txBody>
      </p:sp>
    </p:spTree>
    <p:extLst>
      <p:ext uri="{BB962C8B-B14F-4D97-AF65-F5344CB8AC3E}">
        <p14:creationId xmlns:p14="http://schemas.microsoft.com/office/powerpoint/2010/main" val="2631474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54954" y="457200"/>
            <a:ext cx="8761413" cy="1219200"/>
          </a:xfrm>
        </p:spPr>
        <p:txBody>
          <a:bodyPr/>
          <a:lstStyle/>
          <a:p>
            <a:pPr algn="ctr"/>
            <a:r>
              <a:rPr lang="nl-NL" b="1" dirty="0" smtClean="0"/>
              <a:t>DEKOLONISATIE IN AZIË</a:t>
            </a:r>
            <a:br>
              <a:rPr lang="nl-NL" b="1" dirty="0" smtClean="0"/>
            </a:br>
            <a:r>
              <a:rPr lang="nl-NL" b="1" dirty="0" smtClean="0"/>
              <a:t>1945 - 1955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2603500"/>
            <a:ext cx="12192000" cy="4488416"/>
          </a:xfrm>
        </p:spPr>
        <p:txBody>
          <a:bodyPr/>
          <a:lstStyle/>
          <a:p>
            <a:r>
              <a:rPr lang="nl-NL" dirty="0" smtClean="0"/>
              <a:t>1946: Brits-Indië wordt zelfstandig en verdeeld in:</a:t>
            </a:r>
          </a:p>
          <a:p>
            <a:r>
              <a:rPr lang="nl-NL" dirty="0" smtClean="0"/>
              <a:t>India met een meerderheid van hindoes</a:t>
            </a:r>
          </a:p>
          <a:p>
            <a:r>
              <a:rPr lang="nl-NL" dirty="0" smtClean="0"/>
              <a:t>Pakistan en Bangladesh met een meerderheid van moslims</a:t>
            </a:r>
            <a:r>
              <a:rPr lang="nl-NL" dirty="0" smtClean="0"/>
              <a:t>.(zie foto)</a:t>
            </a:r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1949</a:t>
            </a:r>
            <a:r>
              <a:rPr lang="nl-NL" dirty="0" smtClean="0"/>
              <a:t>: Nederland trekt zich na koloniale oorlog terug uit Indonesië onder dwang van de VS en de Verenigde </a:t>
            </a:r>
            <a:r>
              <a:rPr lang="nl-NL" dirty="0" smtClean="0"/>
              <a:t>Naties</a:t>
            </a:r>
            <a:endParaRPr lang="nl-NL" dirty="0"/>
          </a:p>
          <a:p>
            <a:r>
              <a:rPr lang="nl-NL" dirty="0" smtClean="0"/>
              <a:t>1954: Frankrijk trekt zich </a:t>
            </a:r>
            <a:r>
              <a:rPr lang="nl-NL" dirty="0"/>
              <a:t>na koloniale oorlog </a:t>
            </a:r>
            <a:r>
              <a:rPr lang="nl-NL" dirty="0" smtClean="0"/>
              <a:t>terug uit Vietnam, Laos en Cambodja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0329" y="3798777"/>
            <a:ext cx="6121400" cy="172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4616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54954" y="467833"/>
            <a:ext cx="8761413" cy="1208567"/>
          </a:xfrm>
        </p:spPr>
        <p:txBody>
          <a:bodyPr/>
          <a:lstStyle/>
          <a:p>
            <a:pPr algn="ctr"/>
            <a:r>
              <a:rPr lang="nl-NL" b="1" dirty="0" smtClean="0"/>
              <a:t>DEKOLONISATIE IN AFRIKA</a:t>
            </a:r>
            <a:br>
              <a:rPr lang="nl-NL" b="1" dirty="0" smtClean="0"/>
            </a:br>
            <a:r>
              <a:rPr lang="nl-NL" b="1" dirty="0" smtClean="0"/>
              <a:t>1955-1965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2603500"/>
            <a:ext cx="12192000" cy="4254500"/>
          </a:xfrm>
        </p:spPr>
        <p:txBody>
          <a:bodyPr/>
          <a:lstStyle/>
          <a:p>
            <a:r>
              <a:rPr lang="nl-NL" dirty="0" smtClean="0"/>
              <a:t>1954 – 1962: koloniale oorlog tussen Algerije en Frankrijk: Algerije wordt </a:t>
            </a:r>
            <a:r>
              <a:rPr lang="nl-NL" dirty="0" smtClean="0"/>
              <a:t>					            onafhankelijk</a:t>
            </a:r>
            <a:endParaRPr lang="nl-NL" dirty="0" smtClean="0"/>
          </a:p>
          <a:p>
            <a:r>
              <a:rPr lang="nl-NL" dirty="0" smtClean="0"/>
              <a:t>1956: </a:t>
            </a:r>
            <a:r>
              <a:rPr lang="nl-NL" dirty="0"/>
              <a:t>M</a:t>
            </a:r>
            <a:r>
              <a:rPr lang="nl-NL" dirty="0" smtClean="0"/>
              <a:t>arokko krijgt zijn onafhankelijkheid van Frankrijk</a:t>
            </a:r>
          </a:p>
          <a:p>
            <a:endParaRPr lang="nl-NL" dirty="0" smtClean="0"/>
          </a:p>
          <a:p>
            <a:r>
              <a:rPr lang="nl-NL" dirty="0" smtClean="0"/>
              <a:t>1957: Ghana krijgt als eerste Afrikaanse kolonie zijn zelfstandigheid</a:t>
            </a:r>
          </a:p>
          <a:p>
            <a:r>
              <a:rPr lang="nl-NL" dirty="0" smtClean="0"/>
              <a:t>1960: 17 Afrikaanse landen worden onafhankelijk</a:t>
            </a:r>
          </a:p>
          <a:p>
            <a:endParaRPr lang="nl-NL" dirty="0"/>
          </a:p>
          <a:p>
            <a:r>
              <a:rPr lang="nl-NL" dirty="0" smtClean="0"/>
              <a:t>1965: Alleen Angola en Mozambique zijn nog kolonies </a:t>
            </a:r>
            <a:r>
              <a:rPr lang="nl-NL" dirty="0" smtClean="0"/>
              <a:t>										                (</a:t>
            </a:r>
            <a:r>
              <a:rPr lang="nl-NL" dirty="0" smtClean="0"/>
              <a:t>van Portugal; zij worden onafhankelijk in 1975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8597" y="2240774"/>
            <a:ext cx="3563403" cy="4979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62620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 smtClean="0"/>
              <a:t>INVLOEDSSFEREN IN EUROPA</a:t>
            </a:r>
            <a:endParaRPr lang="nl-NL" b="1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nl-NL" dirty="0" smtClean="0"/>
              <a:t>SOVJET UNIE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 smtClean="0"/>
              <a:t>Estland, Letland, Litouwen en Oost-Polen worden deel van SU</a:t>
            </a:r>
          </a:p>
          <a:p>
            <a:r>
              <a:rPr lang="nl-NL" dirty="0" smtClean="0"/>
              <a:t>Oost-Europa onder invloed van SU</a:t>
            </a:r>
            <a:endParaRPr lang="nl-NL" dirty="0"/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nl-NL" dirty="0" smtClean="0"/>
              <a:t>VERENIGDE STATEN</a:t>
            </a:r>
            <a:endParaRPr lang="nl-NL" dirty="0"/>
          </a:p>
        </p:txBody>
      </p:sp>
      <p:sp>
        <p:nvSpPr>
          <p:cNvPr id="7" name="Tijdelijke aanduiding voor inhoud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nl-NL" dirty="0" smtClean="0"/>
              <a:t>West-Europa en Zuid-Europa onder invloed van VS</a:t>
            </a:r>
            <a:endParaRPr lang="nl-NL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9823" y="4490484"/>
            <a:ext cx="3880884" cy="1940442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2680" y="4490484"/>
            <a:ext cx="3592919" cy="1889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36731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54954" y="595423"/>
            <a:ext cx="8761413" cy="1080977"/>
          </a:xfrm>
        </p:spPr>
        <p:txBody>
          <a:bodyPr/>
          <a:lstStyle/>
          <a:p>
            <a:pPr algn="ctr"/>
            <a:r>
              <a:rPr lang="nl-NL" b="1" dirty="0" smtClean="0"/>
              <a:t>KOUDE OORLOG</a:t>
            </a:r>
            <a:br>
              <a:rPr lang="nl-NL" b="1" dirty="0" smtClean="0"/>
            </a:br>
            <a:r>
              <a:rPr lang="nl-NL" b="1" dirty="0" smtClean="0"/>
              <a:t>1945-1989</a:t>
            </a:r>
            <a:endParaRPr lang="nl-NL" b="1" dirty="0"/>
          </a:p>
        </p:txBody>
      </p:sp>
      <p:sp>
        <p:nvSpPr>
          <p:cNvPr id="7" name="Tijdelijke aanduiding voor inhoud 6"/>
          <p:cNvSpPr>
            <a:spLocks noGrp="1"/>
          </p:cNvSpPr>
          <p:nvPr>
            <p:ph idx="1"/>
          </p:nvPr>
        </p:nvSpPr>
        <p:spPr>
          <a:xfrm>
            <a:off x="0" y="2603499"/>
            <a:ext cx="12192000" cy="4509681"/>
          </a:xfrm>
        </p:spPr>
        <p:txBody>
          <a:bodyPr/>
          <a:lstStyle/>
          <a:p>
            <a:r>
              <a:rPr lang="nl-NL" dirty="0" smtClean="0"/>
              <a:t>Koude Oorlog </a:t>
            </a:r>
            <a:r>
              <a:rPr lang="nl-NL" dirty="0"/>
              <a:t> gaat </a:t>
            </a:r>
            <a:r>
              <a:rPr lang="nl-NL" dirty="0" smtClean="0"/>
              <a:t>over ideologie: Welk land kan zijn ideologie zo veel mogelijk verspreiden:</a:t>
            </a:r>
          </a:p>
          <a:p>
            <a:r>
              <a:rPr lang="nl-NL" dirty="0" smtClean="0"/>
              <a:t> De VS met zijn kapitalisme of de SU met zijn communisme</a:t>
            </a:r>
          </a:p>
          <a:p>
            <a:endParaRPr lang="nl-NL" dirty="0"/>
          </a:p>
          <a:p>
            <a:r>
              <a:rPr lang="nl-NL" dirty="0" smtClean="0"/>
              <a:t>VS strijden op elk terrein: politiek, economie, </a:t>
            </a:r>
            <a:r>
              <a:rPr lang="nl-NL" dirty="0" smtClean="0"/>
              <a:t>													        cultuur </a:t>
            </a:r>
            <a:r>
              <a:rPr lang="nl-NL" dirty="0" smtClean="0"/>
              <a:t>en sport, behalve</a:t>
            </a:r>
          </a:p>
          <a:p>
            <a:r>
              <a:rPr lang="nl-NL" b="1" dirty="0" smtClean="0"/>
              <a:t>MILITAIR</a:t>
            </a:r>
            <a:r>
              <a:rPr lang="nl-NL" dirty="0" smtClean="0"/>
              <a:t>, er zijn geen directe oorlogen tussen </a:t>
            </a:r>
            <a:r>
              <a:rPr lang="nl-NL" dirty="0" smtClean="0"/>
              <a:t>														       de </a:t>
            </a:r>
            <a:r>
              <a:rPr lang="nl-NL" dirty="0" smtClean="0"/>
              <a:t>SU en de VS: dus geen echte ‘hete’ oorlog.</a:t>
            </a:r>
            <a:endParaRPr lang="nl-NL" b="1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1162" y="3437903"/>
            <a:ext cx="5153837" cy="3508996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3030279" y="6166884"/>
            <a:ext cx="2955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err="1" smtClean="0"/>
              <a:t>Chroesjtjov</a:t>
            </a:r>
            <a:r>
              <a:rPr lang="nl-NL" dirty="0" smtClean="0"/>
              <a:t> en </a:t>
            </a:r>
            <a:r>
              <a:rPr lang="nl-NL" dirty="0"/>
              <a:t>K</a:t>
            </a:r>
            <a:r>
              <a:rPr lang="nl-NL" dirty="0" smtClean="0"/>
              <a:t>ennedy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777550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 smtClean="0"/>
              <a:t>HET IJZEREN GORDIJN</a:t>
            </a:r>
            <a:endParaRPr lang="nl-NL" b="1" dirty="0"/>
          </a:p>
        </p:txBody>
      </p:sp>
      <p:sp>
        <p:nvSpPr>
          <p:cNvPr id="7" name="Tijdelijke aanduiding voor inhoud 6"/>
          <p:cNvSpPr>
            <a:spLocks noGrp="1"/>
          </p:cNvSpPr>
          <p:nvPr>
            <p:ph idx="1"/>
          </p:nvPr>
        </p:nvSpPr>
        <p:spPr>
          <a:xfrm>
            <a:off x="0" y="2603500"/>
            <a:ext cx="12192000" cy="4254500"/>
          </a:xfrm>
        </p:spPr>
        <p:txBody>
          <a:bodyPr/>
          <a:lstStyle/>
          <a:p>
            <a:r>
              <a:rPr lang="nl-NL" dirty="0" smtClean="0"/>
              <a:t>Zowel VS als SU verdenken de ander er van om heel Europa te willen veroveren</a:t>
            </a:r>
          </a:p>
          <a:p>
            <a:r>
              <a:rPr lang="nl-NL" dirty="0" smtClean="0"/>
              <a:t>In Oost-Europa brengt Stalin communistische dictators aan de macht</a:t>
            </a:r>
          </a:p>
          <a:p>
            <a:r>
              <a:rPr lang="nl-NL" dirty="0" smtClean="0"/>
              <a:t>Oost-Europese landen worden satellietstaten van de SU</a:t>
            </a:r>
          </a:p>
          <a:p>
            <a:r>
              <a:rPr lang="nl-NL" dirty="0" smtClean="0"/>
              <a:t>De grenzen tussen oost- en West-Europa gaan potdicht:  mijnenvelden, </a:t>
            </a:r>
            <a:r>
              <a:rPr lang="nl-NL" dirty="0" err="1" smtClean="0"/>
              <a:t>prikkeldrad</a:t>
            </a:r>
            <a:r>
              <a:rPr lang="nl-NL" dirty="0" smtClean="0"/>
              <a:t>, wachttorens en militairen: het </a:t>
            </a:r>
            <a:r>
              <a:rPr lang="nl-NL" b="1" dirty="0" smtClean="0"/>
              <a:t>IJZEREN GORDIJN</a:t>
            </a:r>
            <a:endParaRPr lang="nl-NL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3776" y="4289450"/>
            <a:ext cx="3535473" cy="2792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27328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 smtClean="0"/>
              <a:t>DE DUITSE DELING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2603500"/>
            <a:ext cx="12192000" cy="4254500"/>
          </a:xfrm>
        </p:spPr>
        <p:txBody>
          <a:bodyPr/>
          <a:lstStyle/>
          <a:p>
            <a:r>
              <a:rPr lang="nl-NL" dirty="0" smtClean="0"/>
              <a:t>Duitsland wordt verdeeld in 4 zones, die bestuurd worden door:</a:t>
            </a:r>
          </a:p>
          <a:p>
            <a:r>
              <a:rPr lang="nl-NL" dirty="0" smtClean="0"/>
              <a:t>De SU, VS, G-B en Frankrijk</a:t>
            </a:r>
          </a:p>
          <a:p>
            <a:r>
              <a:rPr lang="nl-NL" dirty="0" smtClean="0"/>
              <a:t>Ook </a:t>
            </a:r>
            <a:r>
              <a:rPr lang="nl-NL" dirty="0"/>
              <a:t>B</a:t>
            </a:r>
            <a:r>
              <a:rPr lang="nl-NL" dirty="0" smtClean="0"/>
              <a:t>erlijn wordt verdeeld in 4 zones</a:t>
            </a:r>
          </a:p>
          <a:p>
            <a:r>
              <a:rPr lang="nl-NL" dirty="0" smtClean="0"/>
              <a:t>Berlijn ligt in de Sovjet-zone</a:t>
            </a:r>
          </a:p>
          <a:p>
            <a:r>
              <a:rPr lang="nl-NL" dirty="0" smtClean="0"/>
              <a:t>1948: Stalin probeert westerse landen uit </a:t>
            </a:r>
            <a:r>
              <a:rPr lang="nl-NL" dirty="0"/>
              <a:t>B</a:t>
            </a:r>
            <a:r>
              <a:rPr lang="nl-NL" dirty="0" smtClean="0"/>
              <a:t>erlijn te krijgen door </a:t>
            </a:r>
            <a:r>
              <a:rPr lang="nl-NL" b="1" dirty="0" smtClean="0"/>
              <a:t>de blokkade van Berlijn</a:t>
            </a:r>
          </a:p>
          <a:p>
            <a:r>
              <a:rPr lang="nl-NL" dirty="0" smtClean="0"/>
              <a:t>Het westen begint een luchtbrug om West-Berlijn te bevoorraden en Stalin geeft na 11 maanden op</a:t>
            </a:r>
          </a:p>
          <a:p>
            <a:r>
              <a:rPr lang="nl-NL" dirty="0" smtClean="0"/>
              <a:t>Na de blokkade </a:t>
            </a:r>
            <a:r>
              <a:rPr lang="nl-NL" dirty="0" err="1" smtClean="0"/>
              <a:t>ontstan</a:t>
            </a:r>
            <a:r>
              <a:rPr lang="nl-NL" dirty="0" smtClean="0"/>
              <a:t>:</a:t>
            </a:r>
          </a:p>
          <a:p>
            <a:r>
              <a:rPr lang="nl-NL" b="1" dirty="0" smtClean="0"/>
              <a:t>Een kapitalistisch West-Duitsland: de Bondsrepubliek Duitsland (BRD)</a:t>
            </a:r>
          </a:p>
          <a:p>
            <a:r>
              <a:rPr lang="nl-NL" b="1" dirty="0" smtClean="0"/>
              <a:t>Een communistisch Oost-Duitsland: de Duitse </a:t>
            </a:r>
            <a:r>
              <a:rPr lang="nl-NL" b="1" dirty="0"/>
              <a:t>D</a:t>
            </a:r>
            <a:r>
              <a:rPr lang="nl-NL" b="1" dirty="0" smtClean="0"/>
              <a:t>emocratische Republiek (DDR)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8872" y="661876"/>
            <a:ext cx="316992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86576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 smtClean="0"/>
              <a:t>CONTAINMENT-POLITIEK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2209101"/>
            <a:ext cx="12192000" cy="4648899"/>
          </a:xfrm>
        </p:spPr>
        <p:txBody>
          <a:bodyPr>
            <a:normAutofit lnSpcReduction="10000"/>
          </a:bodyPr>
          <a:lstStyle/>
          <a:p>
            <a:r>
              <a:rPr lang="nl-NL" dirty="0" smtClean="0"/>
              <a:t>Harry </a:t>
            </a:r>
            <a:r>
              <a:rPr lang="nl-NL" dirty="0"/>
              <a:t>T</a:t>
            </a:r>
            <a:r>
              <a:rPr lang="nl-NL" dirty="0" smtClean="0"/>
              <a:t>ruman volgt in 1945 de overleden Roosevelt op als president van de VS</a:t>
            </a:r>
          </a:p>
          <a:p>
            <a:r>
              <a:rPr lang="nl-NL" dirty="0" smtClean="0"/>
              <a:t>Truman komt met de Truman-leer = Truman-doctrine = </a:t>
            </a:r>
            <a:r>
              <a:rPr lang="nl-NL" b="1" dirty="0" err="1" smtClean="0"/>
              <a:t>Containment</a:t>
            </a:r>
            <a:r>
              <a:rPr lang="nl-NL" b="1" dirty="0" smtClean="0"/>
              <a:t>-politiek:</a:t>
            </a:r>
          </a:p>
          <a:p>
            <a:r>
              <a:rPr lang="nl-NL" dirty="0" smtClean="0"/>
              <a:t>Elk land dat bedreigd wordt door het communisme krijgt hulp van de VS</a:t>
            </a:r>
          </a:p>
          <a:p>
            <a:r>
              <a:rPr lang="nl-NL" dirty="0" smtClean="0"/>
              <a:t>Doel = verspreiding van het communisme voorkomen</a:t>
            </a:r>
          </a:p>
          <a:p>
            <a:r>
              <a:rPr lang="nl-NL" dirty="0" err="1" smtClean="0"/>
              <a:t>Containment</a:t>
            </a:r>
            <a:r>
              <a:rPr lang="nl-NL" dirty="0" smtClean="0"/>
              <a:t> –politiek wordt op 2 manieren </a:t>
            </a:r>
            <a:r>
              <a:rPr lang="nl-NL" dirty="0" smtClean="0"/>
              <a:t>uitgevoerd:</a:t>
            </a:r>
            <a:endParaRPr lang="nl-NL" dirty="0" smtClean="0"/>
          </a:p>
          <a:p>
            <a:endParaRPr lang="nl-NL" b="1" dirty="0" smtClean="0"/>
          </a:p>
          <a:p>
            <a:endParaRPr lang="nl-NL" b="1" dirty="0"/>
          </a:p>
          <a:p>
            <a:r>
              <a:rPr lang="nl-NL" b="1" dirty="0" smtClean="0"/>
              <a:t>Economisch </a:t>
            </a:r>
            <a:r>
              <a:rPr lang="nl-NL" b="1" dirty="0" smtClean="0"/>
              <a:t>via de Marshallhulp </a:t>
            </a:r>
            <a:r>
              <a:rPr lang="nl-NL" dirty="0" smtClean="0"/>
              <a:t>aan West-Europa: in een welvarend West-Europa is het communisme minder aantrekkelijk</a:t>
            </a:r>
          </a:p>
          <a:p>
            <a:r>
              <a:rPr lang="nl-NL" b="1" dirty="0" smtClean="0"/>
              <a:t>Politiek via de NAVO (1949)</a:t>
            </a:r>
            <a:r>
              <a:rPr lang="nl-NL" dirty="0" smtClean="0"/>
              <a:t>; de VS en zijn bondgenoten vormen een militair bondgenootschap</a:t>
            </a:r>
          </a:p>
          <a:p>
            <a:endParaRPr lang="nl-NL" b="1" dirty="0"/>
          </a:p>
          <a:p>
            <a:r>
              <a:rPr lang="nl-NL" dirty="0" smtClean="0"/>
              <a:t>De SU en zijn bondgenoten richten ook een bondgenootschap op in 1955: het </a:t>
            </a:r>
            <a:r>
              <a:rPr lang="nl-NL" b="1" dirty="0"/>
              <a:t>W</a:t>
            </a:r>
            <a:r>
              <a:rPr lang="nl-NL" b="1" dirty="0" smtClean="0"/>
              <a:t>arschaupact</a:t>
            </a:r>
            <a:endParaRPr lang="nl-NL" b="1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7712" y="415219"/>
            <a:ext cx="3004288" cy="3829829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7920318" y="4141694"/>
            <a:ext cx="12673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i="1" dirty="0" smtClean="0"/>
              <a:t>Harry Truman</a:t>
            </a:r>
            <a:endParaRPr lang="nl-NL" sz="1200" i="1" dirty="0"/>
          </a:p>
        </p:txBody>
      </p:sp>
    </p:spTree>
    <p:extLst>
      <p:ext uri="{BB962C8B-B14F-4D97-AF65-F5344CB8AC3E}">
        <p14:creationId xmlns:p14="http://schemas.microsoft.com/office/powerpoint/2010/main" val="52151320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-directiekamer">
  <a:themeElements>
    <a:clrScheme name="Ion-directiekamer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Ion-directiekamer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-directiekamer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F1C4790-FE3C-4020-8CA7-00621DA7BB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131</TotalTime>
  <Words>518</Words>
  <Application>Microsoft Macintosh PowerPoint</Application>
  <PresentationFormat>Breedbeeld</PresentationFormat>
  <Paragraphs>73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Century Gothic</vt:lpstr>
      <vt:lpstr>Wingdings 3</vt:lpstr>
      <vt:lpstr>Arial</vt:lpstr>
      <vt:lpstr>Ion-directiekamer</vt:lpstr>
      <vt:lpstr>5.1 DEKOLONISATIE  EN  KOUDE OORLOG</vt:lpstr>
      <vt:lpstr>VERANDERDE MACHTSVERHOUDINGEN</vt:lpstr>
      <vt:lpstr>DEKOLONISATIE IN AZIË 1945 - 1955</vt:lpstr>
      <vt:lpstr>DEKOLONISATIE IN AFRIKA 1955-1965</vt:lpstr>
      <vt:lpstr>INVLOEDSSFEREN IN EUROPA</vt:lpstr>
      <vt:lpstr>KOUDE OORLOG 1945-1989</vt:lpstr>
      <vt:lpstr>HET IJZEREN GORDIJN</vt:lpstr>
      <vt:lpstr>DE DUITSE DELING</vt:lpstr>
      <vt:lpstr>CONTAINMENT-POLITIEK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5.1 DEKOLONISATIE  EN  KOUDE OORLOG</dc:title>
  <dc:creator>Microsoft Office-gebruiker</dc:creator>
  <cp:lastModifiedBy>Microsoft Office-gebruiker</cp:lastModifiedBy>
  <cp:revision>13</cp:revision>
  <dcterms:created xsi:type="dcterms:W3CDTF">2018-02-05T07:36:03Z</dcterms:created>
  <dcterms:modified xsi:type="dcterms:W3CDTF">2018-02-06T11:10:13Z</dcterms:modified>
</cp:coreProperties>
</file>