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9" r:id="rId3"/>
    <p:sldId id="260" r:id="rId4"/>
    <p:sldId id="261" r:id="rId5"/>
    <p:sldId id="262" r:id="rId6"/>
    <p:sldId id="263" r:id="rId7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8" d="100"/>
          <a:sy n="98" d="100"/>
        </p:scale>
        <p:origin x="-116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EFE397-1ACC-4103-A33D-FB40925DA874}" type="datetimeFigureOut">
              <a:rPr lang="nl-NL" smtClean="0"/>
              <a:pPr/>
              <a:t>15-12-2014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2E450-60DA-4E05-80C1-4900C877EA47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EFE397-1ACC-4103-A33D-FB40925DA874}" type="datetimeFigureOut">
              <a:rPr lang="nl-NL" smtClean="0"/>
              <a:pPr/>
              <a:t>15-12-2014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2E450-60DA-4E05-80C1-4900C877EA47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EFE397-1ACC-4103-A33D-FB40925DA874}" type="datetimeFigureOut">
              <a:rPr lang="nl-NL" smtClean="0"/>
              <a:pPr/>
              <a:t>15-12-2014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2E450-60DA-4E05-80C1-4900C877EA47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EFE397-1ACC-4103-A33D-FB40925DA874}" type="datetimeFigureOut">
              <a:rPr lang="nl-NL" smtClean="0"/>
              <a:pPr/>
              <a:t>15-12-2014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2E450-60DA-4E05-80C1-4900C877EA47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EFE397-1ACC-4103-A33D-FB40925DA874}" type="datetimeFigureOut">
              <a:rPr lang="nl-NL" smtClean="0"/>
              <a:pPr/>
              <a:t>15-12-2014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2E450-60DA-4E05-80C1-4900C877EA47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EFE397-1ACC-4103-A33D-FB40925DA874}" type="datetimeFigureOut">
              <a:rPr lang="nl-NL" smtClean="0"/>
              <a:pPr/>
              <a:t>15-12-2014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2E450-60DA-4E05-80C1-4900C877EA47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EFE397-1ACC-4103-A33D-FB40925DA874}" type="datetimeFigureOut">
              <a:rPr lang="nl-NL" smtClean="0"/>
              <a:pPr/>
              <a:t>15-12-2014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2E450-60DA-4E05-80C1-4900C877EA47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EFE397-1ACC-4103-A33D-FB40925DA874}" type="datetimeFigureOut">
              <a:rPr lang="nl-NL" smtClean="0"/>
              <a:pPr/>
              <a:t>15-12-2014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2E450-60DA-4E05-80C1-4900C877EA47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EFE397-1ACC-4103-A33D-FB40925DA874}" type="datetimeFigureOut">
              <a:rPr lang="nl-NL" smtClean="0"/>
              <a:pPr/>
              <a:t>15-12-2014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2E450-60DA-4E05-80C1-4900C877EA47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EFE397-1ACC-4103-A33D-FB40925DA874}" type="datetimeFigureOut">
              <a:rPr lang="nl-NL" smtClean="0"/>
              <a:pPr/>
              <a:t>15-12-2014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2E450-60DA-4E05-80C1-4900C877EA47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EFE397-1ACC-4103-A33D-FB40925DA874}" type="datetimeFigureOut">
              <a:rPr lang="nl-NL" smtClean="0"/>
              <a:pPr/>
              <a:t>15-12-2014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2E450-60DA-4E05-80C1-4900C877EA47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3399FF"/>
            </a:gs>
            <a:gs pos="16000">
              <a:srgbClr val="00CCCC"/>
            </a:gs>
            <a:gs pos="47000">
              <a:srgbClr val="9999FF"/>
            </a:gs>
            <a:gs pos="60001">
              <a:srgbClr val="2E6792"/>
            </a:gs>
            <a:gs pos="71001">
              <a:srgbClr val="3333CC"/>
            </a:gs>
            <a:gs pos="81000">
              <a:srgbClr val="1170FF"/>
            </a:gs>
            <a:gs pos="100000">
              <a:srgbClr val="006699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EFE397-1ACC-4103-A33D-FB40925DA874}" type="datetimeFigureOut">
              <a:rPr lang="nl-NL" smtClean="0"/>
              <a:pPr/>
              <a:t>15-12-2014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62E450-60DA-4E05-80C1-4900C877EA47}" type="slidenum">
              <a:rPr lang="nl-NL" smtClean="0"/>
              <a:pPr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png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437"/>
          </a:xfrm>
        </p:spPr>
        <p:txBody>
          <a:bodyPr/>
          <a:lstStyle/>
          <a:p>
            <a:r>
              <a:rPr lang="nl-NL" sz="3200" b="1" dirty="0" smtClean="0"/>
              <a:t>Weefsels en organen  1</a:t>
            </a:r>
            <a:endParaRPr lang="nl-NL" sz="3200" dirty="0" smtClean="0"/>
          </a:p>
        </p:txBody>
      </p:sp>
      <p:sp>
        <p:nvSpPr>
          <p:cNvPr id="57347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125538"/>
            <a:ext cx="8229600" cy="5399087"/>
          </a:xfrm>
        </p:spPr>
        <p:txBody>
          <a:bodyPr/>
          <a:lstStyle/>
          <a:p>
            <a:r>
              <a:rPr lang="nl-NL" sz="2400" smtClean="0"/>
              <a:t>Meercellige organismen zijn opgebouwd uit een groot aantal cellen. Afhankelijk van de functie hebben cellen een specifieke vorm en </a:t>
            </a:r>
          </a:p>
          <a:p>
            <a:pPr>
              <a:buFontTx/>
              <a:buNone/>
            </a:pPr>
            <a:r>
              <a:rPr lang="nl-NL" sz="2400" smtClean="0"/>
              <a:t>	werking. Zo hebben dieren </a:t>
            </a:r>
          </a:p>
          <a:p>
            <a:pPr>
              <a:buFontTx/>
              <a:buNone/>
            </a:pPr>
            <a:r>
              <a:rPr lang="nl-NL" sz="2400" smtClean="0"/>
              <a:t>	bloedcellen voor transport, </a:t>
            </a:r>
          </a:p>
          <a:p>
            <a:pPr>
              <a:buFontTx/>
              <a:buNone/>
            </a:pPr>
            <a:r>
              <a:rPr lang="nl-NL" sz="2400" smtClean="0"/>
              <a:t>	spiercellen voor beweging </a:t>
            </a:r>
          </a:p>
          <a:p>
            <a:pPr>
              <a:buFontTx/>
              <a:buNone/>
            </a:pPr>
            <a:r>
              <a:rPr lang="nl-NL" sz="2400" smtClean="0"/>
              <a:t>	en zenuwcellen voor het </a:t>
            </a:r>
          </a:p>
          <a:p>
            <a:pPr>
              <a:buFontTx/>
              <a:buNone/>
            </a:pPr>
            <a:r>
              <a:rPr lang="nl-NL" sz="2400" smtClean="0"/>
              <a:t>	doorgeven van impulsen</a:t>
            </a:r>
          </a:p>
        </p:txBody>
      </p:sp>
      <p:pic>
        <p:nvPicPr>
          <p:cNvPr id="57348" name="Afbeelding 3" descr="celspecialisatie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30750" y="1989138"/>
            <a:ext cx="4305300" cy="475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7349" name="Tijdelijke aanduiding voor dianumm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C9762DA-6DC7-43B8-8C64-61FB1C3EB9CE}" type="slidenum">
              <a:rPr lang="nl-NL" smtClean="0"/>
              <a:pPr/>
              <a:t>1</a:t>
            </a:fld>
            <a:endParaRPr lang="nl-NL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437"/>
          </a:xfrm>
        </p:spPr>
        <p:txBody>
          <a:bodyPr/>
          <a:lstStyle/>
          <a:p>
            <a:r>
              <a:rPr lang="nl-NL" sz="3200" b="1" dirty="0" smtClean="0"/>
              <a:t>Weefsels en organen  2</a:t>
            </a:r>
            <a:endParaRPr lang="nl-NL" sz="3200" dirty="0" smtClean="0"/>
          </a:p>
        </p:txBody>
      </p:sp>
      <p:sp>
        <p:nvSpPr>
          <p:cNvPr id="58371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981075"/>
            <a:ext cx="8229600" cy="5688013"/>
          </a:xfrm>
        </p:spPr>
        <p:txBody>
          <a:bodyPr/>
          <a:lstStyle/>
          <a:p>
            <a:r>
              <a:rPr lang="nl-NL" sz="2400" smtClean="0"/>
              <a:t>Een groep cellen met eenzelfde vorm en functie noem je een </a:t>
            </a:r>
            <a:r>
              <a:rPr lang="nl-NL" sz="2400" b="1" smtClean="0"/>
              <a:t>weefsel</a:t>
            </a:r>
          </a:p>
          <a:p>
            <a:r>
              <a:rPr lang="nl-NL" sz="2400" smtClean="0"/>
              <a:t>Een</a:t>
            </a:r>
            <a:r>
              <a:rPr lang="nl-NL" sz="2400" b="1" smtClean="0"/>
              <a:t> orgaan</a:t>
            </a:r>
            <a:r>
              <a:rPr lang="nl-NL" sz="2400" smtClean="0"/>
              <a:t> is een gedeelte van een organisme met een bepaalde taak. Een voorbeeld is het hart. Binnen een orgaan zijn verschillende weefsels te vinden</a:t>
            </a:r>
          </a:p>
          <a:p>
            <a:r>
              <a:rPr lang="nl-NL" sz="2400" smtClean="0"/>
              <a:t>De buitenkant van het hart is een laag bindweefsel. Het hart zelf bestaat grotendeels uit spierweefsel en voor de regeling van de werking ligt er zenuwweefsel in</a:t>
            </a:r>
          </a:p>
          <a:p>
            <a:r>
              <a:rPr lang="nl-NL" sz="2400" smtClean="0"/>
              <a:t>Maag, lever en dunne darm zijn organen die deel uitmaken van de groep organen die samen tot taak hebben voedsel te verteren. Gezamenlijk vormen zij een </a:t>
            </a:r>
            <a:r>
              <a:rPr lang="nl-NL" sz="2400" b="1" smtClean="0"/>
              <a:t>orgaanstelsel</a:t>
            </a:r>
            <a:r>
              <a:rPr lang="nl-NL" sz="2400" smtClean="0"/>
              <a:t>, het spijsverteringsstelsel. Ander voorbeelden zijn het ademhalingsstelsel en het bloedvatenstelsel. </a:t>
            </a:r>
            <a:br>
              <a:rPr lang="nl-NL" sz="2400" smtClean="0"/>
            </a:br>
            <a:endParaRPr lang="nl-NL" sz="2400" smtClean="0"/>
          </a:p>
        </p:txBody>
      </p:sp>
      <p:sp>
        <p:nvSpPr>
          <p:cNvPr id="58372" name="Tijdelijke aanduiding voor dianumm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CC74E068-ECCF-4DE9-BC9E-11562707C706}" type="slidenum">
              <a:rPr lang="nl-NL" smtClean="0"/>
              <a:pPr/>
              <a:t>2</a:t>
            </a:fld>
            <a:endParaRPr lang="nl-NL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 sz="3200" b="1" dirty="0" smtClean="0"/>
              <a:t>Weefsels en organen  3     Weefsels</a:t>
            </a:r>
            <a:endParaRPr lang="nl-NL" sz="3200" dirty="0" smtClean="0"/>
          </a:p>
        </p:txBody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nl-NL" smtClean="0"/>
          </a:p>
        </p:txBody>
      </p:sp>
      <p:pic>
        <p:nvPicPr>
          <p:cNvPr id="59396" name="Picture 4" descr="WEEFSELS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00113" y="1196975"/>
            <a:ext cx="7272337" cy="554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9397" name="Tijdelijke aanduiding voor dianumm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95C52919-5009-4088-BDDB-AAAA212C7C23}" type="slidenum">
              <a:rPr lang="nl-NL" smtClean="0"/>
              <a:pPr/>
              <a:t>3</a:t>
            </a:fld>
            <a:endParaRPr lang="nl-NL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nl-NL" b="1" dirty="0" smtClean="0"/>
              <a:t>Weefsels en organen  4     Weefsels</a:t>
            </a:r>
            <a:endParaRPr lang="nl-NL" dirty="0" smtClean="0"/>
          </a:p>
        </p:txBody>
      </p:sp>
      <p:sp>
        <p:nvSpPr>
          <p:cNvPr id="604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nl-NL" smtClean="0"/>
              <a:t>Beencellen 			Kraakbeencellen en tussencelstof		en tussencelstof</a:t>
            </a:r>
          </a:p>
        </p:txBody>
      </p:sp>
      <p:pic>
        <p:nvPicPr>
          <p:cNvPr id="60420" name="Picture 4" descr="WEEFSEL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850" y="2852738"/>
            <a:ext cx="3960813" cy="3313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0421" name="Picture 4" descr="WEEFSEL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02175" y="2852738"/>
            <a:ext cx="4203700" cy="3384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0422" name="Tijdelijke aanduiding voor dianummer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EBB6EE40-C0EB-4FA9-B09C-190A4D85AA9A}" type="slidenum">
              <a:rPr lang="nl-NL" smtClean="0"/>
              <a:pPr/>
              <a:t>4</a:t>
            </a:fld>
            <a:endParaRPr lang="nl-NL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77875"/>
          </a:xfrm>
        </p:spPr>
        <p:txBody>
          <a:bodyPr/>
          <a:lstStyle/>
          <a:p>
            <a:pPr eaLnBrk="1" hangingPunct="1"/>
            <a:r>
              <a:rPr lang="nl-NL" sz="3200" b="1" smtClean="0"/>
              <a:t>Weefsels </a:t>
            </a:r>
            <a:r>
              <a:rPr lang="nl-NL" sz="3200" b="1" dirty="0" smtClean="0"/>
              <a:t>en organen  5</a:t>
            </a:r>
            <a:endParaRPr lang="nl-NL" sz="3200" dirty="0" smtClean="0"/>
          </a:p>
        </p:txBody>
      </p:sp>
      <p:sp>
        <p:nvSpPr>
          <p:cNvPr id="614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nl-NL" smtClean="0"/>
          </a:p>
        </p:txBody>
      </p:sp>
      <p:pic>
        <p:nvPicPr>
          <p:cNvPr id="61444" name="Picture 4" descr="Organen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825" y="1125538"/>
            <a:ext cx="4033838" cy="266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45" name="Picture 5" descr="ORGANEN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3438" y="1125538"/>
            <a:ext cx="4032250" cy="2592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46" name="Picture 6" descr="ORGANEN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71463" y="4005263"/>
            <a:ext cx="2357437" cy="2592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47" name="Picture 7" descr="ORGANEN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843213" y="4005263"/>
            <a:ext cx="2592387" cy="2592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8" name="Picture 8" descr="Knoop in je zakdoek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651500" y="4076700"/>
            <a:ext cx="3119438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49" name="Tijdelijke aanduiding voor dianummer 9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CFFC27B1-28D5-4785-AE1E-C5AA20CAD25D}" type="slidenum">
              <a:rPr lang="nl-NL" smtClean="0"/>
              <a:pPr/>
              <a:t>5</a:t>
            </a:fld>
            <a:endParaRPr lang="nl-NL" smtClean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5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OPDRACHTEN MAKEN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Opdracht</a:t>
            </a:r>
            <a:r>
              <a:rPr lang="en-US" dirty="0" smtClean="0"/>
              <a:t> 10 </a:t>
            </a:r>
            <a:r>
              <a:rPr lang="en-US" dirty="0" err="1" smtClean="0"/>
              <a:t>blz</a:t>
            </a:r>
            <a:r>
              <a:rPr lang="en-US" dirty="0" smtClean="0"/>
              <a:t>. 64</a:t>
            </a:r>
          </a:p>
          <a:p>
            <a:r>
              <a:rPr lang="en-US" dirty="0" err="1" smtClean="0"/>
              <a:t>Opdracht</a:t>
            </a:r>
            <a:r>
              <a:rPr lang="en-US" dirty="0" smtClean="0"/>
              <a:t> 11 en 12 </a:t>
            </a:r>
            <a:r>
              <a:rPr lang="en-US" dirty="0" err="1" smtClean="0"/>
              <a:t>blz</a:t>
            </a:r>
            <a:r>
              <a:rPr lang="en-US" dirty="0" smtClean="0"/>
              <a:t>. 65</a:t>
            </a:r>
          </a:p>
          <a:p>
            <a:r>
              <a:rPr lang="en-US" dirty="0" err="1" smtClean="0"/>
              <a:t>Opdracht</a:t>
            </a:r>
            <a:r>
              <a:rPr lang="en-US" dirty="0" smtClean="0"/>
              <a:t> 13 </a:t>
            </a:r>
            <a:r>
              <a:rPr lang="en-US" dirty="0" err="1" smtClean="0"/>
              <a:t>blz</a:t>
            </a:r>
            <a:r>
              <a:rPr lang="en-US" dirty="0" smtClean="0"/>
              <a:t>. 66</a:t>
            </a:r>
          </a:p>
          <a:p>
            <a:r>
              <a:rPr lang="en-US" dirty="0" err="1" smtClean="0"/>
              <a:t>Opdracht</a:t>
            </a:r>
            <a:r>
              <a:rPr lang="en-US" dirty="0" smtClean="0"/>
              <a:t> 14 </a:t>
            </a:r>
            <a:r>
              <a:rPr lang="en-US" dirty="0" err="1" smtClean="0"/>
              <a:t>blz</a:t>
            </a:r>
            <a:r>
              <a:rPr lang="en-US" dirty="0" smtClean="0"/>
              <a:t>. 67</a:t>
            </a:r>
          </a:p>
          <a:p>
            <a:r>
              <a:rPr lang="en-US" dirty="0" err="1" smtClean="0"/>
              <a:t>Opdracht</a:t>
            </a:r>
            <a:r>
              <a:rPr lang="en-US" dirty="0" smtClean="0"/>
              <a:t> 15 </a:t>
            </a:r>
            <a:r>
              <a:rPr lang="en-US" dirty="0" err="1" smtClean="0"/>
              <a:t>blz</a:t>
            </a:r>
            <a:r>
              <a:rPr lang="en-US" dirty="0" smtClean="0"/>
              <a:t>. </a:t>
            </a:r>
            <a:r>
              <a:rPr lang="en-US" smtClean="0"/>
              <a:t>67</a:t>
            </a:r>
            <a:endParaRPr lang="nl-NL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87</Words>
  <Application>Microsoft Office PowerPoint</Application>
  <PresentationFormat>Diavoorstelling (4:3)</PresentationFormat>
  <Paragraphs>27</Paragraphs>
  <Slides>6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6</vt:i4>
      </vt:variant>
    </vt:vector>
  </HeadingPairs>
  <TitlesOfParts>
    <vt:vector size="7" baseType="lpstr">
      <vt:lpstr>Office-thema</vt:lpstr>
      <vt:lpstr>Weefsels en organen  1</vt:lpstr>
      <vt:lpstr>Weefsels en organen  2</vt:lpstr>
      <vt:lpstr>Weefsels en organen  3     Weefsels</vt:lpstr>
      <vt:lpstr>Weefsels en organen  4     Weefsels</vt:lpstr>
      <vt:lpstr>Weefsels en organen  5</vt:lpstr>
      <vt:lpstr>OPDRACHTEN MAKEN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Weefsels en organen  1</dc:title>
  <dc:creator>biobertus</dc:creator>
  <cp:lastModifiedBy>biobertus</cp:lastModifiedBy>
  <cp:revision>2</cp:revision>
  <dcterms:created xsi:type="dcterms:W3CDTF">2014-12-15T11:00:27Z</dcterms:created>
  <dcterms:modified xsi:type="dcterms:W3CDTF">2014-12-15T11:20:39Z</dcterms:modified>
</cp:coreProperties>
</file>