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654" r:id="rId2"/>
    <p:sldMasterId id="2147483656" r:id="rId3"/>
    <p:sldMasterId id="2147483658" r:id="rId4"/>
    <p:sldMasterId id="2147483660" r:id="rId5"/>
    <p:sldMasterId id="2147484132" r:id="rId6"/>
  </p:sldMasterIdLst>
  <p:sldIdLst>
    <p:sldId id="256" r:id="rId7"/>
    <p:sldId id="261" r:id="rId8"/>
    <p:sldId id="268" r:id="rId9"/>
    <p:sldId id="269" r:id="rId10"/>
    <p:sldId id="270" r:id="rId11"/>
    <p:sldId id="271" r:id="rId12"/>
    <p:sldId id="272" r:id="rId13"/>
    <p:sldId id="278" r:id="rId14"/>
    <p:sldId id="273" r:id="rId15"/>
    <p:sldId id="274" r:id="rId16"/>
    <p:sldId id="275" r:id="rId17"/>
    <p:sldId id="277" r:id="rId18"/>
    <p:sldId id="276" r:id="rId19"/>
    <p:sldId id="267" r:id="rId2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  <a:ln algn="ctr"/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49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2C88-E087-4DB9-9DEF-AA46C9B41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1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37537-4181-4F96-AC3B-DF52BBE06E9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3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904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9CB86-7E92-4D2B-9976-BBB78D692E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4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66A9-A72F-4547-9F6F-61228A8D49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3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711D5-F0AF-42DF-8C9C-4721941736B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54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C1585-9D68-4C19-B27B-2260BBE79BE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3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DFA06-9251-4FB8-A7DD-B3AA01B925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3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35CFA-8369-46AD-BF99-5B26BFF9B7C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40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8776-837D-404B-BF27-D619196D16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9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1CD9F-E34D-4B82-87A4-5A7905639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60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D9E6D-8536-4FE7-8286-531B7FF0B7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48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1D6A8-D5FD-4B3A-9610-B4D9CE071E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91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3AA4D-ECEB-4A4E-A24E-0B646671B35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2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481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3C7DB-CB80-4F36-A65F-22D9764970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54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747AD-F7D1-473F-9357-458551FF4B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0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C5C23-74A5-4009-A013-5771F301A1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05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8D17-0DDF-4999-885E-22486FE232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337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151B-6E81-4DA1-9CFD-89D22AF34A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7C789-8622-4F63-898C-52E9EBEA80E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3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D0D26-8E7E-4578-A119-442182947C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1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184DD-C37B-46E4-A1A7-6F7E23A419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136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323D4-AB59-4165-BBE5-706FE891CD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31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F69D-A931-4753-87A6-CFECF87081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01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21870-710E-432B-8FA6-ECB4D1A78E3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415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090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BE1DD-634A-4876-83AB-09CE32A7FB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08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F70AE-2B92-4E44-B20B-4B791D1F4B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67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1A919-5C31-4F36-9159-C709BBC8E1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319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F1912-6C7F-4C1A-8C74-7B57E2E666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84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4CA82-A561-4747-BB46-27254892B4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AD29B-1D27-434B-80B5-92D6211F3B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360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9477F-B928-4BDB-95B2-0DABAADCCD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45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648C4-8776-4E32-B8EA-09F3DF53A0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65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7DB0-A60A-463C-A13A-A065B4CEE3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956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0DEBB-3494-41F7-A36F-DA48B7C96F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061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1316-64C2-4325-801C-C0461679A9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057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20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F149F-C68D-47F3-A54D-9658813634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073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E58C4-8615-4A3D-8489-7421AACC29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663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E5F91-FD43-4B49-9869-3BA0D3B23B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9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67ED2-9981-43CB-B90C-6F2AB0CCAA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4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92E9-32FF-4556-B373-5668975831B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282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88219-65FD-4743-AC11-DE4B60EE6A2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653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D380D-0230-4DDC-89EF-363EC68C29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7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E320-BA8A-454A-96DB-3133210AF7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298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E6877-A0A7-4D22-AC23-753F6F692C7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75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93210-6274-4474-9CBE-9E082E5280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077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7019-A44B-4668-9B7B-207BDB147D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825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82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31CD9F-E34D-4B82-87A4-5A7905639B3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76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FAD0D26-8E7E-4578-A119-442182947C1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47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DAD29B-1D27-434B-80B5-92D6211F3B9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90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72BF4-FD01-4EBD-9F77-6CA05AD376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661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0ED92E9-32FF-4556-B373-5668975831B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3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D55A77A-C03C-4A4D-8B34-876129DE5E0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193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51A107F-7027-4D2F-9882-2037B119C46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570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B4B1B2F-242F-4A95-B23D-97A3ABD8CA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249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F7F2C88-E087-4DB9-9DEF-AA46C9B413B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9851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4237537-4181-4F96-AC3B-DF52BBE06E9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75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5A77A-C03C-4A4D-8B34-876129DE5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107F-7027-4D2F-9882-2037B119C4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B1B2F-242F-4A95-B23D-97A3ABD8CA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1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CE8CE00-743A-46EF-B58C-ADAB921648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7109A3-F820-4512-98FA-CBDA145FA4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3CDAC41-5E0C-466B-833C-6D06F5F751D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A592F86-2DD1-416D-86B7-3435AB191E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2D8D2D1-A538-49E1-B359-388444EE5E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31-8-2015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E8CE00-743A-46EF-B58C-ADAB921648E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5178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slideLayout" Target="../slideLayouts/slideLayout5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Word-document1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11760" y="1484784"/>
            <a:ext cx="4186237" cy="2303462"/>
          </a:xfrm>
        </p:spPr>
        <p:txBody>
          <a:bodyPr/>
          <a:lstStyle/>
          <a:p>
            <a:r>
              <a:rPr lang="nl-NL" b="1" i="1" dirty="0" err="1" smtClean="0"/>
              <a:t>Bedrijfs-administratie</a:t>
            </a:r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sz="2000" b="1" dirty="0" smtClean="0"/>
              <a:t>les 2: Hoofdstuk 2.1-2.3</a:t>
            </a:r>
            <a:endParaRPr lang="nl-NL" sz="2000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247" y="4365104"/>
            <a:ext cx="2857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003232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(5)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628800"/>
            <a:ext cx="7048934" cy="4113212"/>
          </a:xfrm>
        </p:spPr>
        <p:txBody>
          <a:bodyPr>
            <a:normAutofit fontScale="92500" lnSpcReduction="10000"/>
          </a:bodyPr>
          <a:lstStyle/>
          <a:p>
            <a:r>
              <a:rPr lang="nl-NL" i="1" u="sng" dirty="0" smtClean="0"/>
              <a:t>Werkwijze bij inboeken bankafschrift:</a:t>
            </a:r>
          </a:p>
          <a:p>
            <a:pPr marL="0"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b="1" dirty="0" smtClean="0"/>
              <a:t>Is er geld af- of bijgeschreven?</a:t>
            </a:r>
          </a:p>
          <a:p>
            <a:pPr marL="457200" indent="-457200">
              <a:buAutoNum type="arabicPeriod"/>
            </a:pPr>
            <a:r>
              <a:rPr lang="nl-NL" b="1" dirty="0" smtClean="0"/>
              <a:t>Hoeveel is er af- of bijgeschreven in totaal?</a:t>
            </a:r>
          </a:p>
          <a:p>
            <a:pPr marL="0" indent="0">
              <a:buNone/>
            </a:pPr>
            <a:r>
              <a:rPr lang="nl-NL" b="1" dirty="0" smtClean="0"/>
              <a:t>     (= </a:t>
            </a:r>
            <a:r>
              <a:rPr lang="nl-NL" b="1" dirty="0"/>
              <a:t>wat is het verschil tussen het vorig en </a:t>
            </a:r>
          </a:p>
          <a:p>
            <a:pPr marL="0" indent="0">
              <a:buNone/>
            </a:pPr>
            <a:r>
              <a:rPr lang="nl-NL" b="1" dirty="0"/>
              <a:t>      nieuwe saldo)</a:t>
            </a:r>
          </a:p>
          <a:p>
            <a:pPr marL="457200" indent="-457200">
              <a:buAutoNum type="arabicPeriod" startAt="3"/>
            </a:pPr>
            <a:r>
              <a:rPr lang="nl-NL" b="1" dirty="0" smtClean="0"/>
              <a:t>Wat is er gebeurd waardoor er geld af- of </a:t>
            </a:r>
            <a:r>
              <a:rPr lang="nl-NL" b="1" dirty="0" smtClean="0"/>
              <a:t>bijgeschreven </a:t>
            </a:r>
            <a:r>
              <a:rPr lang="nl-NL" b="1" dirty="0" smtClean="0"/>
              <a:t>is?</a:t>
            </a:r>
            <a:endParaRPr lang="nl-NL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291807"/>
            <a:ext cx="3889932" cy="164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83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075240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(6)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690633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44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075240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(7)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Verwerking </a:t>
            </a:r>
            <a:r>
              <a:rPr lang="nl-NL" dirty="0" err="1" smtClean="0"/>
              <a:t>bankafchrift</a:t>
            </a:r>
            <a:r>
              <a:rPr lang="nl-NL" dirty="0" smtClean="0"/>
              <a:t> BO902 op de grootboekkaart van ‘bank’: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6432592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125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20880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(8)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70864"/>
            <a:ext cx="5753557" cy="425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(9)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i="1" u="sng" dirty="0" smtClean="0"/>
              <a:t>Huiswerk les 2: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sz="2000" b="1" dirty="0" smtClean="0"/>
              <a:t>Maken de opdrachten van </a:t>
            </a:r>
            <a:r>
              <a:rPr lang="nl-NL" sz="2000" b="1" dirty="0" err="1" smtClean="0"/>
              <a:t>Hdst</a:t>
            </a:r>
            <a:r>
              <a:rPr lang="nl-NL" sz="2000" b="1" dirty="0" smtClean="0"/>
              <a:t>. 2 paragraaf 1 t/m 3 van het boek: Administratie voor het MKB</a:t>
            </a:r>
          </a:p>
          <a:p>
            <a:pPr marL="0" indent="0" algn="ctr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Dit wordt nabesproken in de volgende les.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  <p:sp>
        <p:nvSpPr>
          <p:cNvPr id="4" name="AutoShape 2" descr="data:image/jpeg;base64,/9j/4AAQSkZJRgABAQAAAQABAAD/2wCEAAkGBxQSEhQUEhQWFhQUFBQUFBQUEhQVFxUVFBQWFxQUFRQYHSggGBolHBUUITEhJSkrLi4uFx8zODMsNygtLisBCgoKDg0OFxAQFyscHBwsLCwsLCwsLCwsLCwsLCwsLCwsLCwsLCwsLCwsLCwsLCwsLCwrLCwsNywsNzc3NyssK//AABEIALoBDwMBIgACEQEDEQH/xAAcAAABBQEBAQAAAAAAAAAAAAAEAAMFBgcCAQj/xABOEAABAwEBCAoPBgQFBQAAAAABAAIDEQQFBhIhMUFR0QcTFVNhcXOBkZMWIjIzQlRykqGxsrPB0vAUNENSouEXYoLCJERj0/EjJaPi4//EABgBAAMBAQAAAAAAAAAAAAAAAAABAgME/8QAIBEBAQACAgMBAQEBAAAAAAAAAAECEQMSEyExQVFhcf/aAAwDAQACEQMRAD8A165tgidFGXRsJMbCSWNJJLQSSaYyidzYd6j6tupK5XeIuTj9kIp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vDc2Heo+rbqRaSACuaaRtGjCA4g4gBF1URc+bFTQ5/tuUlG5Y03Fyu8RcnH7IRSFuV3iLk4/ZCKWxPFB7rvx4m5TmJz4s6nFTycZ4z6yrwxlvsrdRIz3ce3K1vQfmTIvidSoa08x+ZBvFRjUVb5sALacWKO9WRl8Dj4LRzHWiIbqvcaANyVyHWqDurk+KsVxrcCcuIj0ovDIO9WMWyTQ3oOte/a5P5P1a0w1y9qo6Qu9PfapP5P1a179pk0M/UmwV0jpD710bTJoZ+pefaZdDP1JVXNUdIO9dfapdDP1JfapdDP1JspYSOkHenPtUuhn6kvtUuhn6kNaLWxgq9zWjS4getCRXds7sQlb6vSVN6T9VLlfxJOtsgzM/UkLbJoZ+pMtcHCoII0g1C8e+ifSJ713LdJ7coZ6UG++Jw8AenWg7ZKXIPa0+kV2Sxvld+QfXOm3X1Efhjp/dQ8gQsiqceI7J11+JH4fp/deC/M716f3VacyqbkxJ+LEdqs5v2/0vT+6bkv9DcsXpCp08+hASRl2VXODErlV3dskNH4Lj/UNaulzLXtsTJKUwhWla0xrExZ1sl7/AN3i8n4lZcuGOOuqpbUmCvVyF0sDVWwS43D+eT3jlPWcqt2Dun8pJ7xysVlWVM5crvEXJx+yEUhbld4i5OP2QilqTxU0uxnjPrVyVKc7tjxla8X1OXx05RtquaZDUnFoUjVegrbt/GavWm4RAq3GvLnsdG4ZRpVoC9wGnKAn3uges89QK5aIjCQjKBOh6zIQx+NPhyGaU5G5AOFeLwvGlUm/C/yOBpjszg+Y17YY2R6TXI53Bk06FOWUx+njhcr6Wy6N0Y4W4UrgBjpnJp+VoxnmWe3Xv+keSIaRR1IwiQXnhzhvEKnhVFtd1ppAS6RzneG5ziSeAcHAorbcfEubPlyy9T068OLHH77Wie6bHurJhvccrnGvrqSu23QZQiMUNKGtcZ0AZDnVaikylCyy0qsOm2/bS8XOvrfA7tTgYxiGNh425Ffrj3xttJDXdq/oaToFch4FgYtNHA1NBlUrZrqyNNWEn+XHlByY8RzLTHth8ZZzHL7G/GDSh7RQKlXr3+YYbHaMROJryc+bC1q4yY12YZdo5bjcaClqeJDOCOkYUw6FaSgC/Gh5I6qUMC4cwBPsaN+z0ypt7QEZIgZ3gZU97AeV2Wi1i977vF5PxKx6eYnItgvd+7xeT8Ss+aeoc+JML0LxernNT7B3T+Uk945WGyqvWDun8pJ7xysNlWVM7crvEXJx+yEUhbld4i5OP2QilqTxUWV/bO4z61elQJz27uNa8X1OXw4Hp0CtEIHJ6Ny3RoXHiTtKpiNyfCgnohXYjovWldpEUbqKj3338PheY4A0UJDnuGFkykDgV5IxLBrukFzyTX0Vr8VhzZ2akdHDhMt2u76r4Z3wB5me+uC6jnHBLTUHtRQDHQ5MigLk2rbcb8uQ8+QoW22ilkazO2QtArjwT2w4xjIQFxbTgPx9ycvAcxWPW9W25M1gtTiQRx0px0CFs9CBjzmvNi+HpRtsaKU0tBUfC7BJp4Qr/U3E7pFFOPxeX06MXEfr4ph37/H4rsy15sY9BHrTcAwuID9qegKoVccJ+si6s05JINeAjT2uPoHpTlobmzZ6+tM4tP1kVJp+a3YAqDXj1LXdi6+IWuzFjjWWAhp0lhrtbj0Ecw0rDZNGZWbYjukYbpRs8GcOicOEguYfOa0c60w9Vln7b45iZfHRGOQsxW7KBJShJERK6mVR882gIUanco2enGi5TpKAmmGZXjBQ0q2K937tF5PxKx/ai5tRTLQAnKtgve+7ReT8So5r6gnxJr1eBernNT7B3T+Uk945WGyqvWDun8pJ7xysNlWVM7crvEXJx+yEUhbld4i5OP2QilqTxZ9aAcJx4StBWb2t3/Udj8IrXi+lfjvCXTXoYuTsTho51vSFxyp0uqhGJwuUUtJCOVPseopr04JSknR670zhZ5jH3YjeW0y5MdOGlVgUs22Z6VFceULehPXEedfPt3GbTNIAcTJHt5g4gD1LDmx3ZXRw3U0bt1la9pAzYxxgEfFRdyKhzsVaDHXjR5tIINNGPjUpse3qvt1oJIc2ztrtsgxVOZjCcrjn0DmWeMt9LzsllDsNQKE6tI9SDtbSw1HHzhaHdXY3khqbM7bm1rgPIbIOAHE13oPAVSrZAWvcxwILSQQcoIxEFTZcb8XLMp6qCe/tcWSppxEGg5iKdClIYqDhynjTdludVzn07RtK6C7KBTgpVd21+CPrHkTtl9QTGz6Gtc1BQKNdKU7I+oqebJrQzTUq5GdOMeSpzY5gL7p2UDwZdsPFGHP/ALV5etexNb5MGIYMbSNtlI7VgzgaXUyD1BXbY1uSwXRt0kbaR2dzoIwTXK8gmunBjPnqpGdrVpZUDPOupHoSQrdEga0SEoWUp+ZyDkanDDzPHGgZXIyY6EFMFpKRpz8VPitoveP+Gi8n4lYqWk5MnHRbVe992i8n4lZc34qJML1eBernCn2Dun8pJ7xysNlVesHdP5ST3jlYbKsqZ25XeIuTj9kIpC3K7xFycfshFLUnhWYWzvr/ACitPWW3QcNtf5RWvF9L8eYScY9DCQaU4yUaVtaBzCn2008SDZINK7Eg0qKWhwY38wro/ddCPhCCa8aU+14S2DwH/K+f7/Iy21TN/wBV/tEj1hb82QaVjeyzZALW5w8NjHjjpgH2Vnyfi8f2I+8G9R1snbtwcLPgGVxBptjWvMYYHDJV7XA8DTwLd7JA2JjWRsDGNFGtaAGgcACp+xS7/tsWPI6Uc22u1q5teNKeM9Jvt6JDoWTbJ9j2u07YMQlbhHym9q71NPOtTe4Kn7JVz9ssu2DuoXB39DqBw9k8yM5uHhdVnFitoMGCBjDnOOPTSh6B6FG253T0qOnkLHGhIOb4q1XqXpm32Z8rZAx7ZSwNc0lpAax2UGorhHNmWEw/jovJPlVKUE5MmitU5ciwGWeKI9qJJGMLjQYLSe2NTiyVPMpa6lwJrIcGZhFcjxja7yXDF048SHwhQ6Miq3Sekvvb6DubYorNE2KFoZGzEBpOck53HKSqpsfNwG2weF9vtGFzYFOahrzqmXt37yWUGObCnjqMGr+3YM9CcrcmI0orZcW3xm2SujNYrXCydtcm2RO2qUceNleJazKVlcbFte/hQ8rxp5k0+UIeaRWT2R4zpuSQZsXFn4ymJJAhnzpwHZZeJBPcNHpXEsiFkkV6I5I7Ktsve+7ReT8SsFllW8XufdofIHxWXKqfEoF0uQuliSn2Dun8pJ7xysNlVesHdP5ST3jlYbKsqZ25XeIuTj9kIpC3K7xFycfshFLUnJWRXTP/AF5PK1LXSscuxbGtnkByhxzrTjoeYXCnWHhUbuixOR3RaM/oC03D0l2H6onagKKZdJmn1J7dNii5QaqTa4aE6JQo1l0GaQmLpWt7gBA5rXEmrnAGgpixUNVFzkOY1NCT6os72WgKxOzmN4NdAcKe0U66/a0WR5ZaohIPBc3tCeGtMFw6FXLXaZ7sWkANwGYmlwqWRMBqanO7GTwnQlllLD62VoWxjZy25sFRQu2x2PQZHUPOKHnVpxoGwzRwxsjYKMja1jRWtGtAAqc5T5uk36KJnE9aewSmrZZRLG+N2R7XNPE4UXDbcE8La1Haf0+tfOd2rMWPc05WOcx3G0kH1FarsQsb9hdTLt8mFwHBZT0UVZ2TY4TaiYaYbmgzAZA/TxkUqNaN2JL4WQmSyyYjI/bI3Zi7BAcw8NGgjnUyqyn60u02Vr2lj2tc1woWuAIPGCspv5vVFlcx0DZXRvDy6jC5sWBg+EBiFHZ9BxrXRdBi5ltsZBBFQRQ8RTtlGO4wGwXLdaHshjxveRUnwW53cwxrUbRccxOsO0tqIHGJ3JyRODnO09s1h40Xe7cOzWLDMdXOee7fQuDB3LAQMnDn5lKy21n1/wAKZZDy3aHe08HQhZa8CcnujGEFLdWPh9GtadonRuVx4ExI48A4wvJLqR8PQNaFlt8eY+hVv/SKaQ8HMEHJM7g6F1JbG8HPVByTjN6E9z+k6fMTXJ0Lf72/usPkBfPbpxQ1r0hfQl7R/wALD5AU5D8SgXS5C6UEp9g7p/KSe8crDZVXrB3T+Uk945WGyrKmduV3iLk4/ZCJQ1yu8RcnH7IRK1J4V85X424i1ziuSTTTMF9GFfLd+9rpb7SMeKT+1qZz4bFtJz/qTzbSdPpUIy3E5nfXOiY7U78p5ykaYbaT9Fei3EaekqPa9x8H9ScaXaAFNVEgy6HGnmXSPD6VGBruBOtDtKiqiUNtwhRzajQW19acitmCKNBaNAxD0KLjBRkRxLOtYNbdA8PSdacbb3fVdaji7i6VwZhwdKj2tNR292n160bYJZJXhjAST6KZSToVYFqHArHeXdaOOY4bgC4ANJxCtclTn1Ixwtuiysk2AuxsX2gudIHtwXEudUONScZqRx6FXxeJLFIJHSNOA5rgGVGNpqO2OTJoW6TXWAblVHviukzHQgHPkAVcuHLj7wu5/wALjywyus4hTdU6acGhcG6Z0qKfaQ5zqZqA8eXUvC7iUyVdkHyXQP5kw+1k+Eo58zfzDpCYMugjpWkZ0fJKdJPQmtuOcO5gEFtp+nLoSnh6TrWkjOnpZxok52jWgp536DThbRdvfpAPHUpmRwPgDoOtXpGwsk7vopl1pP05G9r+Q8xKYlI4uNxPrKYDOtgFe7GI5CCvq29X7pBybV8qlwx9sPNH7r6qvV+5wcm1BZfEuF0uQukIU+wd0/lJPeOVhsqr1g7p/KSe8crDZVlTO3K7xFycfshElDXK7xFycfshErUnJXyvfvTdG1cr/a1fU5Xyvfsyt0bVyv8Aa1M4i2kIqOQHKhGD6NAu9vpkp60aCUido9Sea7gUQJ3H6onRJTOpsOVJ4XCuttCj2zjSu2zjT6FFixwkOZd7aUCJV2yQ6VC4fdUod8RXReV1hFJUBSVCHe9xqKVBUmWhcmIJ9tDqhftdqbiZK8NzDbHD0ApgRyvcDK4uGXtnF3rU8IAvWWYKvLS8cCMtBTwe4otllCebGNCz7RppHtmINMfMCfUu618E4uBEPjGVMvbTISOcpylpw4A4snMQmXxnMfSQnauCbL3K4mw0QRp84prD0+tOyPP0Ew550DoVRNhqd5GQ4vKCDfaj+b1FHOeM7Qmi8ZvgfWqlLQAuxHEMh9S+vL1Pudn5JvqXyXIGkGoGQ5qL60vV+6Wfkm+pOIynpLhdLkLpDNT7B3T+Uk945WGyqvWDun8pJ7xysNlWVM5crvEXJx+yEVRDXK7xFycfshFLUnJCyS7WxNNaJ5ZvtDW7Y/CwcFxoKAUrzLXV4g5dMRdsJTH/ADTOrOtc/wAD5vG29Wda3BJPY3/jEW7CEvjTerOtODYTk8Zb5h1rakqJH2YwNhiTxhnmHWuxsOS+MM8w61slEqJag71jg2IJd/Z5h1r3+Ec2/s8w61sVEFb7ZtdO1BFCe7DcjS44jlxApdYfkrLBsTT7+zzDrSOxNPv7PMOtahFdMOcWgOqA7KKY20BHScqYju405WPBpUincjhz5ODOjpD8tZt/CWff2eadaX8JZt+Z5p1rVDbwDguBBow4xlLyQGimfEVzNdAAVAq0xmQOqAKYqDHkJql0g8uTK/4ST78zzTrXn8I59/Z5p1rUYbrNLg3BdVxIBpiNKivS0+jSnILosLg2oqS8DGD3LnDNn7WtEeODy5MsZsTTj8dnmnWnRsVz78zzTrWjx3aYSQRgkEjGcWWlScwquo7sMoK5cEONCCBVmGSDnAFehHjh+bJmztiqY/jM806027Ymm35nmnWtPjusxzmtAd22Q0FKUqDUH91IhHjkHlyY9/CObfmeada8dsRTb+zzDrWxUSon1heXJjZ2IJt/j8w61ydh6bf4/MOtbNRKifWDyVi52G5t/j8w6007YWm3+Mf0H5lttEqI1C8lYa/YSnP+Zj6o/MtjuJYzFBHG6hLGBpIyYtCPovUyuVryi9SSQlT7B3T+Uk945WGyqvWDun8pJ7xysNlWVM7crvEXJx+yEUopjJWMa0YHatDa1NTgimdpQ81tmbmaf6//AEWnaEnUlUrRd6dvgDrB/toV99c4/BHW/wDzRuBd0lRDfjPvP/lH+0vW35zDLZweObVGjYXpJUjs2m8Wb1zvkS7NpvFm9c75EbgXdJUfs2m8Wb1zvkXvZrN4s3rnfIjYXdcPjBygHjFcuVUvs1m8Wb1zvkS7NZvFm9c75EbC5tiAyAZ82kkn0k9K8fA04iBmzaMYVN7NpvFm9c75EuzabxZvXO+RGwuT4Gu7poObGAV4bM0kHBbUCgOCKgaAcyp3ZrN4szrnfIl2azeLN653yI2FzZA1uQAVNcQAx6UtqFa0HQFTOzabxZvXO+RLs2m8Wb1zvkRsLntLdA6AltI0DoVM7NpvFm9c75EuzWbxZvXO+RGwujYgMgAz4l2qR2azeLM653yL3s1m8Xb1rvkRsLskqT2aTeLt613yJdmk3i7etd8iNhdklSOzWbxZvXO+RLs1m8Wb1zvkRsLukqR2bTeLN653yLzs2m8Wb1zvkRsLwkqQL9ZvFm9c75F12aTeLs613yI2F1SVM7LpnCggaOESnF0sRVmvgmP4TeeQ/BiNwGbAO2fyknvHKw2bIoi59nIxnKSSafzOJp6VNQNos6Z5zUNLBVFrwpBES2AHMhn3KBzKfIXJCAr25A0JbkDQrBRKiYV/cgaEtyBoVgolRAV/cgaEtyBoVgolRAV/cgaEtyBoVgolRAV/cgaEtyBoVgolRAV/cgaEtyBoVgolRAV/cgaEtyBoVgolRAV/cgaEtyBoVgolRAV/cgaEtyBoVgolRAV/cgaEtyBoVgolRAV/cgaEtyBoVgolRAV/cgaEtyBoVgolRAV/cgaEtyBoVgolRAQbLlDQiorCBmUmAugEgHigoiGtXQXoQH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25144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7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(1)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3966976"/>
              </p:ext>
            </p:extLst>
          </p:nvPr>
        </p:nvGraphicFramePr>
        <p:xfrm>
          <a:off x="1259632" y="2578175"/>
          <a:ext cx="7149480" cy="2290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74740"/>
                <a:gridCol w="3574740"/>
              </a:tblGrid>
              <a:tr h="229098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Vaste Activa (VA)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Vlottende Activa (VLA</a:t>
                      </a: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Totaal bezittingen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Vreemd vermogen lang (VVL)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u="none" dirty="0">
                          <a:solidFill>
                            <a:schemeClr val="tx1"/>
                          </a:solidFill>
                          <a:effectLst/>
                        </a:rPr>
                        <a:t>Vreemd vermogen kort (VVK)  </a:t>
                      </a:r>
                      <a:endParaRPr lang="nl-NL" sz="1800" u="non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800" u="none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Totaal Vermogen (TV)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59900" y="1901067"/>
            <a:ext cx="395345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nl-NL" altLang="nl-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Balans (naam bedrijf/datum)</a:t>
            </a:r>
            <a:endParaRPr kumimoji="0" lang="nl-NL" alt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373216"/>
            <a:ext cx="3621087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32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Het Grootboek </a:t>
            </a:r>
            <a:r>
              <a:rPr lang="nl-NL" sz="1600" dirty="0" smtClean="0"/>
              <a:t>(1)</a:t>
            </a:r>
            <a:endParaRPr lang="nl-NL" sz="1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980728"/>
            <a:ext cx="6635080" cy="4929411"/>
          </a:xfrm>
        </p:spPr>
        <p:txBody>
          <a:bodyPr/>
          <a:lstStyle/>
          <a:p>
            <a:r>
              <a:rPr lang="nl-NL" b="1" i="1" dirty="0" smtClean="0"/>
              <a:t>In het grootboek worden de veranderingen die er van dag tot dag plaatsvinden genoteerd.</a:t>
            </a:r>
          </a:p>
          <a:p>
            <a:endParaRPr lang="nl-NL" b="1" i="1" dirty="0"/>
          </a:p>
          <a:p>
            <a:r>
              <a:rPr lang="nl-NL" b="1" i="1" dirty="0" smtClean="0"/>
              <a:t>Dit gebeurt op losse kaarten </a:t>
            </a:r>
            <a:r>
              <a:rPr lang="nl-NL" sz="1600" b="1" i="1" dirty="0" smtClean="0"/>
              <a:t>(meestal op de pc)</a:t>
            </a:r>
            <a:r>
              <a:rPr lang="nl-NL" sz="2000" b="1" i="1" dirty="0" smtClean="0"/>
              <a:t>:</a:t>
            </a:r>
            <a:endParaRPr lang="nl-NL" sz="1600" b="1" i="1" dirty="0" smtClean="0"/>
          </a:p>
          <a:p>
            <a:pPr lvl="1"/>
            <a:r>
              <a:rPr lang="nl-NL" sz="1800" b="1" i="1" dirty="0" smtClean="0"/>
              <a:t>Kaarten voor bezittingen</a:t>
            </a:r>
          </a:p>
          <a:p>
            <a:pPr lvl="1"/>
            <a:r>
              <a:rPr lang="nl-NL" sz="1800" b="1" i="1" dirty="0" smtClean="0"/>
              <a:t>Kaarten voor het eigen vermogen</a:t>
            </a:r>
          </a:p>
          <a:p>
            <a:pPr lvl="1"/>
            <a:r>
              <a:rPr lang="nl-NL" sz="1800" b="1" i="1" dirty="0" smtClean="0"/>
              <a:t>Kaarten voor de schulden</a:t>
            </a:r>
          </a:p>
          <a:p>
            <a:pPr lvl="1"/>
            <a:endParaRPr lang="nl-NL" sz="1800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331" y="4896852"/>
            <a:ext cx="4992687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69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Het Grootboek </a:t>
            </a:r>
            <a:r>
              <a:rPr lang="nl-NL" sz="1600" dirty="0" smtClean="0"/>
              <a:t>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0266" y="1124744"/>
            <a:ext cx="7773988" cy="4113212"/>
          </a:xfrm>
        </p:spPr>
        <p:txBody>
          <a:bodyPr/>
          <a:lstStyle/>
          <a:p>
            <a:r>
              <a:rPr lang="nl-NL" b="1" dirty="0" smtClean="0"/>
              <a:t>Openen van het grootboek =</a:t>
            </a:r>
          </a:p>
          <a:p>
            <a:pPr marL="0" indent="0" algn="ctr">
              <a:buNone/>
            </a:pPr>
            <a:r>
              <a:rPr lang="nl-NL" sz="1800" b="1" i="1" dirty="0" smtClean="0"/>
              <a:t>Overbrengen van de balansposten </a:t>
            </a:r>
          </a:p>
          <a:p>
            <a:pPr marL="0" indent="0" algn="ctr">
              <a:buNone/>
            </a:pPr>
            <a:r>
              <a:rPr lang="nl-NL" sz="1800" b="1" i="1" dirty="0" smtClean="0"/>
              <a:t>naar de grootboekrekeningen </a:t>
            </a:r>
            <a:endParaRPr lang="nl-NL" sz="1800" b="1" i="1" dirty="0" smtClean="0"/>
          </a:p>
          <a:p>
            <a:pPr marL="0" indent="0" algn="ctr">
              <a:buNone/>
            </a:pPr>
            <a:endParaRPr lang="nl-NL" sz="1800" b="1" i="1" dirty="0" smtClean="0"/>
          </a:p>
          <a:p>
            <a:pPr marL="0" indent="0" algn="ctr">
              <a:buNone/>
            </a:pPr>
            <a:r>
              <a:rPr lang="nl-NL" b="1" i="1" dirty="0" smtClean="0"/>
              <a:t>debet </a:t>
            </a:r>
            <a:r>
              <a:rPr lang="nl-NL" b="1" i="1" dirty="0" smtClean="0"/>
              <a:t>op de balans = debet in het grootboek</a:t>
            </a:r>
          </a:p>
          <a:p>
            <a:pPr marL="0" indent="0" algn="ctr">
              <a:buNone/>
            </a:pPr>
            <a:endParaRPr lang="nl-NL" sz="1600" b="1" i="1" dirty="0"/>
          </a:p>
          <a:p>
            <a:pPr marL="0" indent="0" algn="ctr">
              <a:buNone/>
            </a:pPr>
            <a:r>
              <a:rPr lang="nl-NL" b="1" i="1" dirty="0" smtClean="0"/>
              <a:t>credit </a:t>
            </a:r>
            <a:r>
              <a:rPr lang="nl-NL" b="1" i="1" dirty="0"/>
              <a:t>op de balans = </a:t>
            </a:r>
            <a:r>
              <a:rPr lang="nl-NL" b="1" i="1" dirty="0" smtClean="0"/>
              <a:t>credit </a:t>
            </a:r>
            <a:r>
              <a:rPr lang="nl-NL" b="1" i="1" dirty="0"/>
              <a:t>in het grootboek</a:t>
            </a:r>
          </a:p>
          <a:p>
            <a:pPr marL="0" indent="0" algn="ctr">
              <a:buNone/>
            </a:pPr>
            <a:endParaRPr lang="nl-NL" b="1" i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496" y="4507273"/>
            <a:ext cx="3226274" cy="1749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2354496"/>
              </p:ext>
            </p:extLst>
          </p:nvPr>
        </p:nvGraphicFramePr>
        <p:xfrm>
          <a:off x="5138467" y="4618163"/>
          <a:ext cx="3744416" cy="1634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" r:id="rId4" imgW="6938351" imgH="2715228" progId="Word.Document.12">
                  <p:embed/>
                </p:oleObj>
              </mc:Choice>
              <mc:Fallback>
                <p:oleObj name="Document" r:id="rId4" imgW="6938351" imgH="27152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38467" y="4618163"/>
                        <a:ext cx="3744416" cy="16345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984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199" y="485775"/>
            <a:ext cx="8132743" cy="1143000"/>
          </a:xfrm>
        </p:spPr>
        <p:txBody>
          <a:bodyPr/>
          <a:lstStyle/>
          <a:p>
            <a:pPr algn="ctr"/>
            <a:r>
              <a:rPr lang="nl-NL" dirty="0" smtClean="0"/>
              <a:t>Boekingsregels voor bezit en schuld </a:t>
            </a:r>
            <a:r>
              <a:rPr lang="nl-NL" sz="1600" dirty="0" smtClean="0"/>
              <a:t>(1)</a:t>
            </a:r>
            <a:endParaRPr lang="nl-NL" sz="1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i="1" dirty="0" smtClean="0"/>
              <a:t>Meer bezit debet boeken</a:t>
            </a:r>
          </a:p>
          <a:p>
            <a:r>
              <a:rPr lang="nl-NL" b="1" i="1" dirty="0" smtClean="0"/>
              <a:t>Minder bezit credit boeken</a:t>
            </a:r>
          </a:p>
          <a:p>
            <a:endParaRPr lang="nl-NL" b="1" i="1" dirty="0"/>
          </a:p>
          <a:p>
            <a:r>
              <a:rPr lang="nl-NL" b="1" i="1" dirty="0" smtClean="0"/>
              <a:t>Meer schuld credit boeken</a:t>
            </a:r>
          </a:p>
          <a:p>
            <a:r>
              <a:rPr lang="nl-NL" b="1" i="1" dirty="0" smtClean="0"/>
              <a:t>Minder schuld debet boeken</a:t>
            </a:r>
            <a:endParaRPr lang="nl-NL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149080"/>
            <a:ext cx="6322199" cy="19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95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931224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u="sng" dirty="0" smtClean="0"/>
              <a:t>Voorbeeld:</a:t>
            </a:r>
          </a:p>
          <a:p>
            <a:endParaRPr lang="nl-NL" b="1" dirty="0"/>
          </a:p>
          <a:p>
            <a:pPr marL="457200" indent="-457200">
              <a:buAutoNum type="arabicPeriod"/>
            </a:pPr>
            <a:r>
              <a:rPr lang="nl-NL" b="1" dirty="0" smtClean="0"/>
              <a:t>Aankoop machine € 15.000 en de factuur ontvangen:</a:t>
            </a:r>
          </a:p>
          <a:p>
            <a:pPr marL="457200" indent="-457200">
              <a:buAutoNum type="arabicPeriod"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	</a:t>
            </a:r>
            <a:r>
              <a:rPr lang="nl-NL" dirty="0" smtClean="0"/>
              <a:t>debet				credit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b="1" dirty="0"/>
          </a:p>
          <a:p>
            <a:pPr marL="0" indent="0" algn="ctr">
              <a:buNone/>
            </a:pPr>
            <a:r>
              <a:rPr lang="nl-NL" sz="1800" b="1" i="1" dirty="0" smtClean="0"/>
              <a:t>Dit betekent meer bezitting van machines </a:t>
            </a:r>
          </a:p>
          <a:p>
            <a:pPr marL="0" indent="0" algn="ctr">
              <a:buNone/>
            </a:pPr>
            <a:r>
              <a:rPr lang="nl-NL" sz="1800" b="1" i="1" dirty="0" smtClean="0"/>
              <a:t>en meer schuld aan leveranciers	</a:t>
            </a:r>
            <a:endParaRPr lang="nl-NL" sz="1800" b="1" i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97026"/>
              </p:ext>
            </p:extLst>
          </p:nvPr>
        </p:nvGraphicFramePr>
        <p:xfrm>
          <a:off x="2321260" y="4365104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Machine  € 15.000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Crediteuren  € 15.000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6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003232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(3)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916113"/>
            <a:ext cx="7931224" cy="41132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2. Betaling d.d. 18 nov. per bank </a:t>
            </a:r>
          </a:p>
          <a:p>
            <a:pPr marL="0" indent="0">
              <a:buNone/>
            </a:pPr>
            <a:r>
              <a:rPr lang="nl-NL" b="1" dirty="0"/>
              <a:t> </a:t>
            </a:r>
            <a:r>
              <a:rPr lang="nl-NL" b="1" dirty="0" smtClean="0"/>
              <a:t>   de machine van € 15.000:</a:t>
            </a:r>
            <a:endParaRPr lang="nl-NL" b="1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/>
              <a:t>         debet</a:t>
            </a:r>
            <a:r>
              <a:rPr lang="nl-NL" dirty="0" smtClean="0"/>
              <a:t>			</a:t>
            </a:r>
            <a:r>
              <a:rPr lang="nl-NL" dirty="0" smtClean="0"/>
              <a:t>    credit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1800" b="1" i="1" dirty="0" smtClean="0"/>
              <a:t>Dit betekent minder schuld aan leveranciers </a:t>
            </a:r>
          </a:p>
          <a:p>
            <a:pPr marL="0" indent="0" algn="ctr">
              <a:buNone/>
            </a:pPr>
            <a:r>
              <a:rPr lang="nl-NL" sz="1800" b="1" i="1" dirty="0" smtClean="0"/>
              <a:t>en minder bezit/meer schuld op de bankrekening</a:t>
            </a:r>
            <a:endParaRPr lang="nl-NL" sz="1800" b="1" i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733007"/>
              </p:ext>
            </p:extLst>
          </p:nvPr>
        </p:nvGraphicFramePr>
        <p:xfrm>
          <a:off x="1547664" y="3972719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Crediteuren € 15.000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tx1"/>
                          </a:solidFill>
                        </a:rPr>
                        <a:t>   Bank € 15.000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27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8003232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(4)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bankrekening is verminderd met </a:t>
            </a: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€ </a:t>
            </a:r>
            <a:r>
              <a:rPr lang="nl-NL" dirty="0" smtClean="0"/>
              <a:t>15.000 door de betaling van de </a:t>
            </a:r>
            <a:r>
              <a:rPr lang="nl-NL" dirty="0" smtClean="0"/>
              <a:t>	machine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96952"/>
            <a:ext cx="6204992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381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931224" cy="1143000"/>
          </a:xfrm>
        </p:spPr>
        <p:txBody>
          <a:bodyPr/>
          <a:lstStyle/>
          <a:p>
            <a:r>
              <a:rPr lang="nl-NL" dirty="0"/>
              <a:t>Boekingsregels voor bezit en schuld </a:t>
            </a:r>
            <a:r>
              <a:rPr lang="nl-NL" sz="1600" dirty="0" smtClean="0"/>
              <a:t>(4)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425282"/>
            <a:ext cx="7773988" cy="4113212"/>
          </a:xfrm>
        </p:spPr>
        <p:txBody>
          <a:bodyPr/>
          <a:lstStyle/>
          <a:p>
            <a:pPr marL="0" indent="0">
              <a:buNone/>
            </a:pPr>
            <a:r>
              <a:rPr lang="nl-NL" i="1" u="sng" dirty="0" smtClean="0"/>
              <a:t>Samenvatting</a:t>
            </a:r>
            <a:r>
              <a:rPr lang="nl-NL" i="1" u="sng" dirty="0" smtClean="0"/>
              <a:t>:</a:t>
            </a:r>
          </a:p>
          <a:p>
            <a:pPr marL="0" indent="0">
              <a:buNone/>
            </a:pPr>
            <a:endParaRPr lang="nl-NL" i="1" u="sng" dirty="0"/>
          </a:p>
          <a:p>
            <a:pPr marL="0" indent="0">
              <a:buNone/>
            </a:pPr>
            <a:r>
              <a:rPr lang="nl-NL" sz="1600" b="1" dirty="0" smtClean="0"/>
              <a:t>	</a:t>
            </a:r>
            <a:r>
              <a:rPr lang="nl-NL" sz="2000" b="1" dirty="0" smtClean="0"/>
              <a:t>        </a:t>
            </a:r>
            <a:r>
              <a:rPr lang="nl-NL" sz="2000" b="1" dirty="0"/>
              <a:t>B           			</a:t>
            </a:r>
            <a:r>
              <a:rPr lang="nl-NL" sz="2000" b="1" dirty="0" smtClean="0"/>
              <a:t>   S</a:t>
            </a:r>
          </a:p>
          <a:p>
            <a:pPr marL="0" indent="0">
              <a:buNone/>
            </a:pPr>
            <a:r>
              <a:rPr lang="nl-NL" sz="2000" b="1" dirty="0" smtClean="0"/>
              <a:t>	Bezittingen</a:t>
            </a:r>
            <a:r>
              <a:rPr lang="nl-NL" sz="2000" b="1" dirty="0"/>
              <a:t>			   </a:t>
            </a:r>
            <a:r>
              <a:rPr lang="nl-NL" sz="2000" b="1" dirty="0" smtClean="0"/>
              <a:t>    </a:t>
            </a:r>
            <a:r>
              <a:rPr lang="nl-NL" sz="2000" b="1" dirty="0"/>
              <a:t>Schulden</a:t>
            </a: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	D       </a:t>
            </a:r>
            <a:r>
              <a:rPr lang="nl-NL" sz="2000" b="1" dirty="0"/>
              <a:t>	    C		     </a:t>
            </a:r>
            <a:r>
              <a:rPr lang="nl-NL" sz="2000" b="1" dirty="0" smtClean="0"/>
              <a:t>   </a:t>
            </a:r>
            <a:r>
              <a:rPr lang="nl-NL" sz="2000" b="1" dirty="0"/>
              <a:t>	   </a:t>
            </a:r>
            <a:r>
              <a:rPr lang="nl-NL" sz="2000" b="1" dirty="0" smtClean="0"/>
              <a:t>    D           C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b="1" dirty="0" smtClean="0"/>
              <a:t>	+           </a:t>
            </a:r>
            <a:r>
              <a:rPr lang="nl-NL" sz="2000" b="1" dirty="0" smtClean="0"/>
              <a:t>     -                                        </a:t>
            </a:r>
            <a:r>
              <a:rPr lang="nl-NL" sz="2000" b="1" dirty="0"/>
              <a:t>-             </a:t>
            </a:r>
            <a:r>
              <a:rPr lang="nl-NL" sz="2000" b="1" dirty="0" smtClean="0"/>
              <a:t>+</a:t>
            </a:r>
          </a:p>
          <a:p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58112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9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 powerpoint DGC">
  <a:themeElements>
    <a:clrScheme name="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C3_ontwerpsjablonen[1].def">
  <a:themeElements>
    <a:clrScheme name="3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GC3_ontwerpsjablonen[1].def">
  <a:themeElements>
    <a:clrScheme name="4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GC3_ontwerpsjablonen[1].def">
  <a:themeElements>
    <a:clrScheme name="5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GC3_ontwerpsjablonen[1].def">
  <a:themeElements>
    <a:clrScheme name="6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lgemene powerpoint Helicon 2015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powerpoint DGC</Template>
  <TotalTime>2245</TotalTime>
  <Words>352</Words>
  <Application>Microsoft Office PowerPoint</Application>
  <PresentationFormat>Diavoorstelling (4:3)</PresentationFormat>
  <Paragraphs>96</Paragraphs>
  <Slides>14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6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Verdana</vt:lpstr>
      <vt:lpstr>Thema powerpoint DGC</vt:lpstr>
      <vt:lpstr>3_GC3_ontwerpsjablonen[1].def</vt:lpstr>
      <vt:lpstr>4_GC3_ontwerpsjablonen[1].def</vt:lpstr>
      <vt:lpstr>5_GC3_ontwerpsjablonen[1].def</vt:lpstr>
      <vt:lpstr>6_GC3_ontwerpsjablonen[1].def</vt:lpstr>
      <vt:lpstr>Algemene powerpoint Helicon 2015</vt:lpstr>
      <vt:lpstr>Document</vt:lpstr>
      <vt:lpstr>Bedrijfs-administratie  les 2: Hoofdstuk 2.1-2.3</vt:lpstr>
      <vt:lpstr>De balans (1)</vt:lpstr>
      <vt:lpstr>Het Grootboek (1)</vt:lpstr>
      <vt:lpstr>Het Grootboek (2)</vt:lpstr>
      <vt:lpstr>Boekingsregels voor bezit en schuld (1)</vt:lpstr>
      <vt:lpstr>Boekingsregels voor bezit en schuld (2)</vt:lpstr>
      <vt:lpstr>Boekingsregels voor bezit en schuld (3)</vt:lpstr>
      <vt:lpstr>Boekingsregels voor bezit en schuld (4)</vt:lpstr>
      <vt:lpstr>Boekingsregels voor bezit en schuld (4)</vt:lpstr>
      <vt:lpstr>Boekingsregels voor bezit en schuld (5)</vt:lpstr>
      <vt:lpstr>Boekingsregels voor bezit en schuld (6)</vt:lpstr>
      <vt:lpstr>Boekingsregels voor bezit en schuld (7)</vt:lpstr>
      <vt:lpstr>Boekingsregels voor bezit en schuld (8)</vt:lpstr>
      <vt:lpstr>De balans (9)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Gemeente</dc:title>
  <dc:creator>Amber Ancion</dc:creator>
  <cp:lastModifiedBy>Jo van den Broek</cp:lastModifiedBy>
  <cp:revision>164</cp:revision>
  <dcterms:created xsi:type="dcterms:W3CDTF">2014-01-10T10:15:35Z</dcterms:created>
  <dcterms:modified xsi:type="dcterms:W3CDTF">2015-08-31T14:18:38Z</dcterms:modified>
</cp:coreProperties>
</file>