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72"/>
  </p:notesMasterIdLst>
  <p:sldIdLst>
    <p:sldId id="298" r:id="rId2"/>
    <p:sldId id="300" r:id="rId3"/>
    <p:sldId id="299" r:id="rId4"/>
    <p:sldId id="301" r:id="rId5"/>
    <p:sldId id="302" r:id="rId6"/>
    <p:sldId id="303" r:id="rId7"/>
    <p:sldId id="304" r:id="rId8"/>
    <p:sldId id="307" r:id="rId9"/>
    <p:sldId id="308" r:id="rId10"/>
    <p:sldId id="305" r:id="rId11"/>
    <p:sldId id="306" r:id="rId12"/>
    <p:sldId id="309" r:id="rId13"/>
    <p:sldId id="310" r:id="rId14"/>
    <p:sldId id="311" r:id="rId15"/>
    <p:sldId id="312" r:id="rId16"/>
    <p:sldId id="313" r:id="rId17"/>
    <p:sldId id="314" r:id="rId18"/>
    <p:sldId id="315" r:id="rId19"/>
    <p:sldId id="316" r:id="rId20"/>
    <p:sldId id="317" r:id="rId21"/>
    <p:sldId id="318" r:id="rId22"/>
    <p:sldId id="319" r:id="rId23"/>
    <p:sldId id="320" r:id="rId24"/>
    <p:sldId id="321" r:id="rId25"/>
    <p:sldId id="322" r:id="rId26"/>
    <p:sldId id="323" r:id="rId27"/>
    <p:sldId id="324" r:id="rId28"/>
    <p:sldId id="325" r:id="rId29"/>
    <p:sldId id="326" r:id="rId30"/>
    <p:sldId id="327" r:id="rId31"/>
    <p:sldId id="328" r:id="rId32"/>
    <p:sldId id="329" r:id="rId33"/>
    <p:sldId id="330" r:id="rId34"/>
    <p:sldId id="331" r:id="rId35"/>
    <p:sldId id="274" r:id="rId36"/>
    <p:sldId id="257" r:id="rId37"/>
    <p:sldId id="259" r:id="rId38"/>
    <p:sldId id="261" r:id="rId39"/>
    <p:sldId id="263" r:id="rId40"/>
    <p:sldId id="264" r:id="rId41"/>
    <p:sldId id="265" r:id="rId42"/>
    <p:sldId id="266" r:id="rId43"/>
    <p:sldId id="267" r:id="rId44"/>
    <p:sldId id="268" r:id="rId45"/>
    <p:sldId id="269" r:id="rId46"/>
    <p:sldId id="270" r:id="rId47"/>
    <p:sldId id="273" r:id="rId48"/>
    <p:sldId id="275" r:id="rId49"/>
    <p:sldId id="276" r:id="rId50"/>
    <p:sldId id="277" r:id="rId51"/>
    <p:sldId id="278" r:id="rId52"/>
    <p:sldId id="279" r:id="rId53"/>
    <p:sldId id="280" r:id="rId54"/>
    <p:sldId id="281" r:id="rId55"/>
    <p:sldId id="282" r:id="rId56"/>
    <p:sldId id="283" r:id="rId57"/>
    <p:sldId id="284" r:id="rId58"/>
    <p:sldId id="287" r:id="rId59"/>
    <p:sldId id="285" r:id="rId60"/>
    <p:sldId id="286" r:id="rId61"/>
    <p:sldId id="288" r:id="rId62"/>
    <p:sldId id="289" r:id="rId63"/>
    <p:sldId id="290" r:id="rId64"/>
    <p:sldId id="291" r:id="rId65"/>
    <p:sldId id="292" r:id="rId66"/>
    <p:sldId id="293" r:id="rId67"/>
    <p:sldId id="294" r:id="rId68"/>
    <p:sldId id="295" r:id="rId69"/>
    <p:sldId id="296" r:id="rId70"/>
    <p:sldId id="297" r:id="rId71"/>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98" d="100"/>
          <a:sy n="98" d="100"/>
        </p:scale>
        <p:origin x="110" y="130"/>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viewProps" Target="viewProps.xml"/><Relationship Id="rId5" Type="http://schemas.openxmlformats.org/officeDocument/2006/relationships/slide" Target="slides/slide4.xml"/><Relationship Id="rId61" Type="http://schemas.openxmlformats.org/officeDocument/2006/relationships/slide" Target="slides/slide60.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notesMaster" Target="notesMasters/notesMaster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tableStyles" Target="tableStyles.xml"/><Relationship Id="rId7" Type="http://schemas.openxmlformats.org/officeDocument/2006/relationships/slide" Target="slides/slide6.xml"/><Relationship Id="rId71" Type="http://schemas.openxmlformats.org/officeDocument/2006/relationships/slide" Target="slides/slide70.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werkblad1.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nl-NL"/>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r>
              <a:rPr lang="nl-NL"/>
              <a:t>constante</a:t>
            </a:r>
            <a:r>
              <a:rPr lang="nl-NL" baseline="0"/>
              <a:t> kosten</a:t>
            </a:r>
            <a:endParaRPr lang="nl-NL"/>
          </a:p>
        </c:rich>
      </c:tx>
      <c:overlay val="0"/>
      <c:spPr>
        <a:noFill/>
        <a:ln>
          <a:noFill/>
        </a:ln>
        <a:effectLst/>
      </c:spPr>
      <c:txPr>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endParaRPr lang="nl-NL"/>
        </a:p>
      </c:txPr>
    </c:title>
    <c:autoTitleDeleted val="0"/>
    <c:plotArea>
      <c:layout>
        <c:manualLayout>
          <c:layoutTarget val="inner"/>
          <c:xMode val="edge"/>
          <c:yMode val="edge"/>
          <c:x val="0.1147645439576169"/>
          <c:y val="8.7239555427209639E-2"/>
          <c:w val="0.88479372354700225"/>
          <c:h val="0.7713271186706564"/>
        </c:manualLayout>
      </c:layout>
      <c:lineChart>
        <c:grouping val="standard"/>
        <c:varyColors val="0"/>
        <c:ser>
          <c:idx val="0"/>
          <c:order val="0"/>
          <c:spPr>
            <a:ln w="28575" cap="rnd">
              <a:solidFill>
                <a:schemeClr val="accent1"/>
              </a:solidFill>
              <a:round/>
            </a:ln>
            <a:effectLst/>
          </c:spPr>
          <c:marker>
            <c:symbol val="none"/>
          </c:marker>
          <c:cat>
            <c:numRef>
              <c:f>Blad1!$A$3:$A$11</c:f>
              <c:numCache>
                <c:formatCode>General</c:formatCode>
                <c:ptCount val="9"/>
                <c:pt idx="0">
                  <c:v>0</c:v>
                </c:pt>
                <c:pt idx="1">
                  <c:v>5000</c:v>
                </c:pt>
                <c:pt idx="2">
                  <c:v>10000</c:v>
                </c:pt>
                <c:pt idx="3">
                  <c:v>15000</c:v>
                </c:pt>
                <c:pt idx="4">
                  <c:v>20000</c:v>
                </c:pt>
                <c:pt idx="5">
                  <c:v>25000</c:v>
                </c:pt>
                <c:pt idx="6">
                  <c:v>30000</c:v>
                </c:pt>
                <c:pt idx="7">
                  <c:v>35000</c:v>
                </c:pt>
                <c:pt idx="8">
                  <c:v>40000</c:v>
                </c:pt>
              </c:numCache>
            </c:numRef>
          </c:cat>
          <c:val>
            <c:numRef>
              <c:f>Blad1!$B$3:$B$11</c:f>
              <c:numCache>
                <c:formatCode>#,##0</c:formatCode>
                <c:ptCount val="9"/>
                <c:pt idx="0">
                  <c:v>290000</c:v>
                </c:pt>
                <c:pt idx="1">
                  <c:v>290000</c:v>
                </c:pt>
                <c:pt idx="2">
                  <c:v>290000</c:v>
                </c:pt>
                <c:pt idx="3">
                  <c:v>290000</c:v>
                </c:pt>
                <c:pt idx="4">
                  <c:v>290000</c:v>
                </c:pt>
                <c:pt idx="5">
                  <c:v>290000</c:v>
                </c:pt>
                <c:pt idx="6">
                  <c:v>290000</c:v>
                </c:pt>
                <c:pt idx="7">
                  <c:v>290000</c:v>
                </c:pt>
                <c:pt idx="8">
                  <c:v>290000</c:v>
                </c:pt>
              </c:numCache>
            </c:numRef>
          </c:val>
          <c:smooth val="0"/>
        </c:ser>
        <c:dLbls>
          <c:showLegendKey val="0"/>
          <c:showVal val="0"/>
          <c:showCatName val="0"/>
          <c:showSerName val="0"/>
          <c:showPercent val="0"/>
          <c:showBubbleSize val="0"/>
        </c:dLbls>
        <c:smooth val="0"/>
        <c:axId val="650657088"/>
        <c:axId val="650657648"/>
      </c:lineChart>
      <c:catAx>
        <c:axId val="650657088"/>
        <c:scaling>
          <c:orientation val="minMax"/>
        </c:scaling>
        <c:delete val="0"/>
        <c:axPos val="b"/>
        <c:title>
          <c:tx>
            <c:rich>
              <a:bodyPr rot="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r>
                  <a:rPr lang="nl-NL"/>
                  <a:t>productie</a:t>
                </a:r>
              </a:p>
            </c:rich>
          </c:tx>
          <c:overlay val="0"/>
          <c:spPr>
            <a:noFill/>
            <a:ln>
              <a:noFill/>
            </a:ln>
            <a:effectLst/>
          </c:spPr>
          <c:txPr>
            <a:bodyPr rot="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endParaRPr lang="nl-NL"/>
            </a:p>
          </c:txPr>
        </c:title>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nl-NL"/>
          </a:p>
        </c:txPr>
        <c:crossAx val="650657648"/>
        <c:crosses val="autoZero"/>
        <c:auto val="1"/>
        <c:lblAlgn val="ctr"/>
        <c:lblOffset val="100"/>
        <c:noMultiLvlLbl val="0"/>
      </c:catAx>
      <c:valAx>
        <c:axId val="650657648"/>
        <c:scaling>
          <c:orientation val="minMax"/>
        </c:scaling>
        <c:delete val="0"/>
        <c:axPos val="l"/>
        <c:majorGridlines>
          <c:spPr>
            <a:ln w="9525" cap="flat" cmpd="sng" algn="ctr">
              <a:solidFill>
                <a:schemeClr val="tx1">
                  <a:lumMod val="15000"/>
                  <a:lumOff val="85000"/>
                </a:schemeClr>
              </a:solidFill>
              <a:round/>
            </a:ln>
            <a:effectLst/>
          </c:spPr>
        </c:majorGridlines>
        <c:title>
          <c:tx>
            <c:rich>
              <a:bodyPr rot="-540000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r>
                  <a:rPr lang="nl-NL"/>
                  <a:t>constante</a:t>
                </a:r>
                <a:r>
                  <a:rPr lang="nl-NL" baseline="0"/>
                  <a:t> kosten</a:t>
                </a:r>
                <a:endParaRPr lang="nl-NL"/>
              </a:p>
            </c:rich>
          </c:tx>
          <c:overlay val="0"/>
          <c:spPr>
            <a:noFill/>
            <a:ln>
              <a:noFill/>
            </a:ln>
            <a:effectLst/>
          </c:spPr>
          <c:txPr>
            <a:bodyPr rot="-5400000" spcFirstLastPara="1" vertOverflow="ellipsis" vert="horz" wrap="square" anchor="ctr" anchorCtr="1"/>
            <a:lstStyle/>
            <a:p>
              <a:pPr>
                <a:defRPr sz="1000" b="0" i="0" u="none" strike="noStrike" kern="1200" baseline="0">
                  <a:solidFill>
                    <a:schemeClr val="tx1">
                      <a:lumMod val="65000"/>
                      <a:lumOff val="35000"/>
                    </a:schemeClr>
                  </a:solidFill>
                  <a:latin typeface="+mn-lt"/>
                  <a:ea typeface="+mn-ea"/>
                  <a:cs typeface="+mn-cs"/>
                </a:defRPr>
              </a:pPr>
              <a:endParaRPr lang="nl-NL"/>
            </a:p>
          </c:txPr>
        </c:title>
        <c:numFmt formatCode="#,##0"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nl-NL"/>
          </a:p>
        </c:txPr>
        <c:crossAx val="650657088"/>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nl-NL"/>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27">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solidFill>
        <a:schemeClr val="phClr"/>
      </a:solidFill>
    </cs:spPr>
  </cs:dataPoint>
  <cs:dataPoint3D>
    <cs:lnRef idx="0"/>
    <cs:fillRef idx="1">
      <cs:styleClr val="auto"/>
    </cs:fillRef>
    <cs:effectRef idx="0"/>
    <cs:fontRef idx="minor">
      <a:schemeClr val="tx1"/>
    </cs:fontRef>
    <cs:spPr>
      <a:solidFill>
        <a:schemeClr val="phClr"/>
      </a:solidFill>
    </cs:spPr>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solidFill>
        <a:schemeClr val="phClr"/>
      </a:solidFill>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E659B4B-2248-42A2-8664-D4375D793830}" type="datetimeFigureOut">
              <a:rPr lang="nl-NL" smtClean="0"/>
              <a:t>31-8-2015</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2B83A2C-80B8-422B-8CA8-AE0F89ACBC03}" type="slidenum">
              <a:rPr lang="nl-NL" smtClean="0"/>
              <a:t>‹nr.›</a:t>
            </a:fld>
            <a:endParaRPr lang="nl-NL"/>
          </a:p>
        </p:txBody>
      </p:sp>
    </p:spTree>
    <p:extLst>
      <p:ext uri="{BB962C8B-B14F-4D97-AF65-F5344CB8AC3E}">
        <p14:creationId xmlns:p14="http://schemas.microsoft.com/office/powerpoint/2010/main" val="266255579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Tijdelijke aanduiding voor dia-afbeelding 1"/>
          <p:cNvSpPr>
            <a:spLocks noGrp="1" noRot="1" noChangeAspect="1" noTextEdit="1"/>
          </p:cNvSpPr>
          <p:nvPr>
            <p:ph type="sldImg"/>
          </p:nvPr>
        </p:nvSpPr>
        <p:spPr bwMode="auto">
          <a:noFill/>
          <a:ln>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28675" name="Tijdelijke aanduiding voor notities 2"/>
          <p:cNvSpPr>
            <a:spLocks noGrp="1"/>
          </p:cNvSpPr>
          <p:nvPr>
            <p:ph type="body" idx="1"/>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numCol="1" anchor="t" anchorCtr="0" compatLnSpc="1">
            <a:prstTxWarp prst="textNoShape">
              <a:avLst/>
            </a:prstTxWarp>
          </a:bodyPr>
          <a:lstStyle/>
          <a:p>
            <a:endParaRPr lang="nl-NL" altLang="nl-NL" smtClean="0"/>
          </a:p>
        </p:txBody>
      </p:sp>
      <p:sp>
        <p:nvSpPr>
          <p:cNvPr id="28676" name="Tijdelijke aanduiding voor dianummer 3"/>
          <p:cNvSpPr>
            <a:spLocks noGrp="1"/>
          </p:cNvSpPr>
          <p:nvPr>
            <p:ph type="sldNum" sz="quarter" idx="5"/>
          </p:nvPr>
        </p:nvSpPr>
        <p:spPr bwMode="auto">
          <a:noFill/>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fld id="{942C2A5D-5F66-457C-B814-8ABAB8B5FC18}" type="slidenum">
              <a:rPr lang="nl-NL" altLang="nl-NL"/>
              <a:pPr eaLnBrk="1" hangingPunct="1"/>
              <a:t>37</a:t>
            </a:fld>
            <a:endParaRPr lang="nl-NL" altLang="nl-NL"/>
          </a:p>
        </p:txBody>
      </p:sp>
    </p:spTree>
    <p:extLst>
      <p:ext uri="{BB962C8B-B14F-4D97-AF65-F5344CB8AC3E}">
        <p14:creationId xmlns:p14="http://schemas.microsoft.com/office/powerpoint/2010/main" val="239617735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914400" y="2130426"/>
            <a:ext cx="103632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828800" y="3886200"/>
            <a:ext cx="85344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5" name="Tijdelijke aanduiding voor voettekst 4"/>
          <p:cNvSpPr>
            <a:spLocks noGrp="1"/>
          </p:cNvSpPr>
          <p:nvPr>
            <p:ph type="ftr" sz="quarter" idx="11"/>
          </p:nvPr>
        </p:nvSpPr>
        <p:spPr/>
        <p:txBody>
          <a:bodyPr/>
          <a:lstStyle/>
          <a:p>
            <a:endParaRPr lang="nl-NL" dirty="0">
              <a:solidFill>
                <a:prstClr val="black">
                  <a:tint val="75000"/>
                </a:prstClr>
              </a:solidFill>
            </a:endParaRPr>
          </a:p>
        </p:txBody>
      </p:sp>
      <p:sp>
        <p:nvSpPr>
          <p:cNvPr id="6" name="Tijdelijke aanduiding voor dianummer 5"/>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385051919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5" name="Tijdelijke aanduiding voor voettekst 4"/>
          <p:cNvSpPr>
            <a:spLocks noGrp="1"/>
          </p:cNvSpPr>
          <p:nvPr>
            <p:ph type="ftr" sz="quarter" idx="11"/>
          </p:nvPr>
        </p:nvSpPr>
        <p:spPr/>
        <p:txBody>
          <a:bodyPr/>
          <a:lstStyle/>
          <a:p>
            <a:endParaRPr lang="nl-NL" dirty="0">
              <a:solidFill>
                <a:prstClr val="black">
                  <a:tint val="75000"/>
                </a:prstClr>
              </a:solidFill>
            </a:endParaRPr>
          </a:p>
        </p:txBody>
      </p:sp>
      <p:sp>
        <p:nvSpPr>
          <p:cNvPr id="6" name="Tijdelijke aanduiding voor dianummer 5"/>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225556245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839200" y="274639"/>
            <a:ext cx="27432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609600" y="274639"/>
            <a:ext cx="80264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5" name="Tijdelijke aanduiding voor voettekst 4"/>
          <p:cNvSpPr>
            <a:spLocks noGrp="1"/>
          </p:cNvSpPr>
          <p:nvPr>
            <p:ph type="ftr" sz="quarter" idx="11"/>
          </p:nvPr>
        </p:nvSpPr>
        <p:spPr/>
        <p:txBody>
          <a:bodyPr/>
          <a:lstStyle/>
          <a:p>
            <a:endParaRPr lang="nl-NL" dirty="0">
              <a:solidFill>
                <a:prstClr val="black">
                  <a:tint val="75000"/>
                </a:prstClr>
              </a:solidFill>
            </a:endParaRPr>
          </a:p>
        </p:txBody>
      </p:sp>
      <p:sp>
        <p:nvSpPr>
          <p:cNvPr id="6" name="Tijdelijke aanduiding voor dianummer 5"/>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30816878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5" name="Tijdelijke aanduiding voor voettekst 4"/>
          <p:cNvSpPr>
            <a:spLocks noGrp="1"/>
          </p:cNvSpPr>
          <p:nvPr>
            <p:ph type="ftr" sz="quarter" idx="11"/>
          </p:nvPr>
        </p:nvSpPr>
        <p:spPr/>
        <p:txBody>
          <a:bodyPr/>
          <a:lstStyle/>
          <a:p>
            <a:endParaRPr lang="nl-NL" dirty="0">
              <a:solidFill>
                <a:prstClr val="black">
                  <a:tint val="75000"/>
                </a:prstClr>
              </a:solidFill>
            </a:endParaRPr>
          </a:p>
        </p:txBody>
      </p:sp>
      <p:sp>
        <p:nvSpPr>
          <p:cNvPr id="6" name="Tijdelijke aanduiding voor dianummer 5"/>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253305151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963084" y="4406901"/>
            <a:ext cx="103632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963084" y="2906713"/>
            <a:ext cx="103632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5" name="Tijdelijke aanduiding voor voettekst 4"/>
          <p:cNvSpPr>
            <a:spLocks noGrp="1"/>
          </p:cNvSpPr>
          <p:nvPr>
            <p:ph type="ftr" sz="quarter" idx="11"/>
          </p:nvPr>
        </p:nvSpPr>
        <p:spPr/>
        <p:txBody>
          <a:bodyPr/>
          <a:lstStyle/>
          <a:p>
            <a:endParaRPr lang="nl-NL" dirty="0">
              <a:solidFill>
                <a:prstClr val="black">
                  <a:tint val="75000"/>
                </a:prstClr>
              </a:solidFill>
            </a:endParaRPr>
          </a:p>
        </p:txBody>
      </p:sp>
      <p:sp>
        <p:nvSpPr>
          <p:cNvPr id="6" name="Tijdelijke aanduiding voor dianummer 5"/>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27627640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609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97600" y="1600201"/>
            <a:ext cx="53848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6" name="Tijdelijke aanduiding voor voettekst 5"/>
          <p:cNvSpPr>
            <a:spLocks noGrp="1"/>
          </p:cNvSpPr>
          <p:nvPr>
            <p:ph type="ftr" sz="quarter" idx="11"/>
          </p:nvPr>
        </p:nvSpPr>
        <p:spPr/>
        <p:txBody>
          <a:bodyPr/>
          <a:lstStyle/>
          <a:p>
            <a:endParaRPr lang="nl-NL" dirty="0">
              <a:solidFill>
                <a:prstClr val="black">
                  <a:tint val="75000"/>
                </a:prstClr>
              </a:solidFill>
            </a:endParaRPr>
          </a:p>
        </p:txBody>
      </p:sp>
      <p:sp>
        <p:nvSpPr>
          <p:cNvPr id="7" name="Tijdelijke aanduiding voor dianummer 6"/>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234269668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609600" y="1535113"/>
            <a:ext cx="5386917"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609600" y="2174875"/>
            <a:ext cx="5386917"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93368" y="1535113"/>
            <a:ext cx="5389033"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6193368" y="2174875"/>
            <a:ext cx="5389033"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8" name="Tijdelijke aanduiding voor voettekst 7"/>
          <p:cNvSpPr>
            <a:spLocks noGrp="1"/>
          </p:cNvSpPr>
          <p:nvPr>
            <p:ph type="ftr" sz="quarter" idx="11"/>
          </p:nvPr>
        </p:nvSpPr>
        <p:spPr/>
        <p:txBody>
          <a:bodyPr/>
          <a:lstStyle/>
          <a:p>
            <a:endParaRPr lang="nl-NL" dirty="0">
              <a:solidFill>
                <a:prstClr val="black">
                  <a:tint val="75000"/>
                </a:prstClr>
              </a:solidFill>
            </a:endParaRPr>
          </a:p>
        </p:txBody>
      </p:sp>
      <p:sp>
        <p:nvSpPr>
          <p:cNvPr id="9" name="Tijdelijke aanduiding voor dianummer 8"/>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31352634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4" name="Tijdelijke aanduiding voor voettekst 3"/>
          <p:cNvSpPr>
            <a:spLocks noGrp="1"/>
          </p:cNvSpPr>
          <p:nvPr>
            <p:ph type="ftr" sz="quarter" idx="11"/>
          </p:nvPr>
        </p:nvSpPr>
        <p:spPr/>
        <p:txBody>
          <a:bodyPr/>
          <a:lstStyle/>
          <a:p>
            <a:endParaRPr lang="nl-NL" dirty="0">
              <a:solidFill>
                <a:prstClr val="black">
                  <a:tint val="75000"/>
                </a:prstClr>
              </a:solidFill>
            </a:endParaRPr>
          </a:p>
        </p:txBody>
      </p:sp>
      <p:sp>
        <p:nvSpPr>
          <p:cNvPr id="5" name="Tijdelijke aanduiding voor dianummer 4"/>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20934691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3" name="Tijdelijke aanduiding voor voettekst 2"/>
          <p:cNvSpPr>
            <a:spLocks noGrp="1"/>
          </p:cNvSpPr>
          <p:nvPr>
            <p:ph type="ftr" sz="quarter" idx="11"/>
          </p:nvPr>
        </p:nvSpPr>
        <p:spPr/>
        <p:txBody>
          <a:bodyPr/>
          <a:lstStyle/>
          <a:p>
            <a:endParaRPr lang="nl-NL" dirty="0">
              <a:solidFill>
                <a:prstClr val="black">
                  <a:tint val="75000"/>
                </a:prstClr>
              </a:solidFill>
            </a:endParaRPr>
          </a:p>
        </p:txBody>
      </p:sp>
      <p:sp>
        <p:nvSpPr>
          <p:cNvPr id="4" name="Tijdelijke aanduiding voor dianummer 3"/>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353247277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609601" y="273050"/>
            <a:ext cx="4011084"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4766733" y="273051"/>
            <a:ext cx="6815667"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609601" y="1435101"/>
            <a:ext cx="4011084"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6" name="Tijdelijke aanduiding voor voettekst 5"/>
          <p:cNvSpPr>
            <a:spLocks noGrp="1"/>
          </p:cNvSpPr>
          <p:nvPr>
            <p:ph type="ftr" sz="quarter" idx="11"/>
          </p:nvPr>
        </p:nvSpPr>
        <p:spPr/>
        <p:txBody>
          <a:bodyPr/>
          <a:lstStyle/>
          <a:p>
            <a:endParaRPr lang="nl-NL" dirty="0">
              <a:solidFill>
                <a:prstClr val="black">
                  <a:tint val="75000"/>
                </a:prstClr>
              </a:solidFill>
            </a:endParaRPr>
          </a:p>
        </p:txBody>
      </p:sp>
      <p:sp>
        <p:nvSpPr>
          <p:cNvPr id="7" name="Tijdelijke aanduiding voor dianummer 6"/>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110781143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2389717" y="4800600"/>
            <a:ext cx="73152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2389717" y="612775"/>
            <a:ext cx="73152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dirty="0"/>
          </a:p>
        </p:txBody>
      </p:sp>
      <p:sp>
        <p:nvSpPr>
          <p:cNvPr id="4" name="Tijdelijke aanduiding voor tekst 3"/>
          <p:cNvSpPr>
            <a:spLocks noGrp="1"/>
          </p:cNvSpPr>
          <p:nvPr>
            <p:ph type="body" sz="half" idx="2"/>
          </p:nvPr>
        </p:nvSpPr>
        <p:spPr>
          <a:xfrm>
            <a:off x="2389717" y="5367338"/>
            <a:ext cx="73152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6" name="Tijdelijke aanduiding voor voettekst 5"/>
          <p:cNvSpPr>
            <a:spLocks noGrp="1"/>
          </p:cNvSpPr>
          <p:nvPr>
            <p:ph type="ftr" sz="quarter" idx="11"/>
          </p:nvPr>
        </p:nvSpPr>
        <p:spPr/>
        <p:txBody>
          <a:bodyPr/>
          <a:lstStyle/>
          <a:p>
            <a:endParaRPr lang="nl-NL" dirty="0">
              <a:solidFill>
                <a:prstClr val="black">
                  <a:tint val="75000"/>
                </a:prstClr>
              </a:solidFill>
            </a:endParaRPr>
          </a:p>
        </p:txBody>
      </p:sp>
      <p:sp>
        <p:nvSpPr>
          <p:cNvPr id="7" name="Tijdelijke aanduiding voor dianummer 6"/>
          <p:cNvSpPr>
            <a:spLocks noGrp="1"/>
          </p:cNvSpPr>
          <p:nvPr>
            <p:ph type="sldNum" sz="quarter" idx="12"/>
          </p:nvPr>
        </p:nvSpPr>
        <p:spPr/>
        <p:txBody>
          <a:body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23416021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cstate="print">
            <a:lum/>
          </a:blip>
          <a:srcRect/>
          <a:stretch>
            <a:fillRect/>
          </a:stretch>
        </a:blipFill>
        <a:effectLst/>
      </p:bgPr>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609600" y="274638"/>
            <a:ext cx="10972800" cy="1143000"/>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609600" y="1600201"/>
            <a:ext cx="10972800" cy="452596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609600" y="6356351"/>
            <a:ext cx="28448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71FCB55-0C1E-46D7-8D7D-2FC6635F5209}" type="datetimeFigureOut">
              <a:rPr lang="nl-NL" smtClean="0">
                <a:solidFill>
                  <a:prstClr val="black">
                    <a:tint val="75000"/>
                  </a:prstClr>
                </a:solidFill>
              </a:rPr>
              <a:pPr/>
              <a:t>31-8-2015</a:t>
            </a:fld>
            <a:endParaRPr lang="nl-NL" dirty="0">
              <a:solidFill>
                <a:prstClr val="black">
                  <a:tint val="75000"/>
                </a:prstClr>
              </a:solidFill>
            </a:endParaRPr>
          </a:p>
        </p:txBody>
      </p:sp>
      <p:sp>
        <p:nvSpPr>
          <p:cNvPr id="5" name="Tijdelijke aanduiding voor voettekst 4"/>
          <p:cNvSpPr>
            <a:spLocks noGrp="1"/>
          </p:cNvSpPr>
          <p:nvPr>
            <p:ph type="ftr" sz="quarter" idx="3"/>
          </p:nvPr>
        </p:nvSpPr>
        <p:spPr>
          <a:xfrm>
            <a:off x="4165600" y="6356351"/>
            <a:ext cx="3860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dirty="0">
              <a:solidFill>
                <a:prstClr val="black">
                  <a:tint val="75000"/>
                </a:prstClr>
              </a:solidFill>
            </a:endParaRPr>
          </a:p>
        </p:txBody>
      </p:sp>
      <p:sp>
        <p:nvSpPr>
          <p:cNvPr id="6" name="Tijdelijke aanduiding voor dianummer 5"/>
          <p:cNvSpPr>
            <a:spLocks noGrp="1"/>
          </p:cNvSpPr>
          <p:nvPr>
            <p:ph type="sldNum" sz="quarter" idx="4"/>
          </p:nvPr>
        </p:nvSpPr>
        <p:spPr>
          <a:xfrm>
            <a:off x="8737600" y="6356351"/>
            <a:ext cx="28448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928EB2B-1C7A-4B1D-95BC-C51A98F919FA}" type="slidenum">
              <a:rPr lang="nl-NL" smtClean="0">
                <a:solidFill>
                  <a:prstClr val="black">
                    <a:tint val="75000"/>
                  </a:prstClr>
                </a:solidFill>
              </a:rPr>
              <a:pPr/>
              <a:t>‹nr.›</a:t>
            </a:fld>
            <a:endParaRPr lang="nl-NL" dirty="0">
              <a:solidFill>
                <a:prstClr val="black">
                  <a:tint val="75000"/>
                </a:prstClr>
              </a:solidFill>
            </a:endParaRPr>
          </a:p>
        </p:txBody>
      </p:sp>
    </p:spTree>
    <p:extLst>
      <p:ext uri="{BB962C8B-B14F-4D97-AF65-F5344CB8AC3E}">
        <p14:creationId xmlns:p14="http://schemas.microsoft.com/office/powerpoint/2010/main" val="447371134"/>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7.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Hoofdstuk 2</a:t>
            </a:r>
            <a:endParaRPr lang="nl-NL" dirty="0"/>
          </a:p>
        </p:txBody>
      </p:sp>
      <p:sp>
        <p:nvSpPr>
          <p:cNvPr id="3" name="Ondertitel 2"/>
          <p:cNvSpPr>
            <a:spLocks noGrp="1"/>
          </p:cNvSpPr>
          <p:nvPr>
            <p:ph type="subTitle" idx="1"/>
          </p:nvPr>
        </p:nvSpPr>
        <p:spPr/>
        <p:txBody>
          <a:bodyPr/>
          <a:lstStyle/>
          <a:p>
            <a:endParaRPr lang="nl-NL"/>
          </a:p>
        </p:txBody>
      </p:sp>
    </p:spTree>
    <p:extLst>
      <p:ext uri="{BB962C8B-B14F-4D97-AF65-F5344CB8AC3E}">
        <p14:creationId xmlns:p14="http://schemas.microsoft.com/office/powerpoint/2010/main" val="326285305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afschrijvingen</a:t>
            </a:r>
            <a:endParaRPr lang="nl-NL" dirty="0"/>
          </a:p>
        </p:txBody>
      </p:sp>
      <p:sp>
        <p:nvSpPr>
          <p:cNvPr id="3" name="Tijdelijke aanduiding voor inhoud 2"/>
          <p:cNvSpPr>
            <a:spLocks noGrp="1"/>
          </p:cNvSpPr>
          <p:nvPr>
            <p:ph idx="1"/>
          </p:nvPr>
        </p:nvSpPr>
        <p:spPr/>
        <p:txBody>
          <a:bodyPr/>
          <a:lstStyle/>
          <a:p>
            <a:r>
              <a:rPr lang="nl-NL" dirty="0" smtClean="0"/>
              <a:t>Afschrijvingen vanaf aanschafwaarde</a:t>
            </a:r>
          </a:p>
          <a:p>
            <a:r>
              <a:rPr lang="nl-NL" dirty="0" smtClean="0"/>
              <a:t>Je schrijft af met een vast percentage van de aanschafwaarde</a:t>
            </a:r>
          </a:p>
          <a:p>
            <a:r>
              <a:rPr lang="nl-NL" dirty="0" smtClean="0"/>
              <a:t>Afschrijvingen vanaf boekwaarde</a:t>
            </a:r>
          </a:p>
          <a:p>
            <a:r>
              <a:rPr lang="nl-NL" dirty="0" smtClean="0"/>
              <a:t>Je schrijft af met een vast percentage van de boekwaarde</a:t>
            </a:r>
            <a:endParaRPr lang="nl-NL" dirty="0"/>
          </a:p>
        </p:txBody>
      </p:sp>
    </p:spTree>
    <p:extLst>
      <p:ext uri="{BB962C8B-B14F-4D97-AF65-F5344CB8AC3E}">
        <p14:creationId xmlns:p14="http://schemas.microsoft.com/office/powerpoint/2010/main" val="5545992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Afschrijvingen vanaf aanschafwaarde</a:t>
            </a:r>
            <a:endParaRPr lang="nl-NL" dirty="0"/>
          </a:p>
        </p:txBody>
      </p:sp>
      <p:sp>
        <p:nvSpPr>
          <p:cNvPr id="3" name="Tijdelijke aanduiding voor inhoud 2"/>
          <p:cNvSpPr>
            <a:spLocks noGrp="1"/>
          </p:cNvSpPr>
          <p:nvPr>
            <p:ph idx="1"/>
          </p:nvPr>
        </p:nvSpPr>
        <p:spPr/>
        <p:txBody>
          <a:bodyPr/>
          <a:lstStyle/>
          <a:p>
            <a:r>
              <a:rPr lang="nl-NL" dirty="0" smtClean="0"/>
              <a:t>In het rekenvoorbeeld gingen we uit van een economische levensduur van 4 jaar. </a:t>
            </a:r>
          </a:p>
          <a:p>
            <a:r>
              <a:rPr lang="nl-NL" dirty="0" smtClean="0"/>
              <a:t>Dan werkt de machine nog goed. Dus wil je hem verkopen. </a:t>
            </a:r>
          </a:p>
          <a:p>
            <a:r>
              <a:rPr lang="nl-NL" dirty="0" smtClean="0"/>
              <a:t>Voor hoeveel? </a:t>
            </a:r>
          </a:p>
          <a:p>
            <a:r>
              <a:rPr lang="nl-NL" dirty="0" smtClean="0"/>
              <a:t>€ 2000,- restwaarde</a:t>
            </a:r>
            <a:endParaRPr lang="nl-NL" dirty="0"/>
          </a:p>
          <a:p>
            <a:r>
              <a:rPr lang="nl-NL" dirty="0"/>
              <a:t>Hoe bereken je nu de afschrijving per jaar?</a:t>
            </a:r>
          </a:p>
        </p:txBody>
      </p:sp>
    </p:spTree>
    <p:extLst>
      <p:ext uri="{BB962C8B-B14F-4D97-AF65-F5344CB8AC3E}">
        <p14:creationId xmlns:p14="http://schemas.microsoft.com/office/powerpoint/2010/main" val="3041844005"/>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Afschrijvingen vanaf aanschafwaarde</a:t>
            </a:r>
            <a:endParaRPr lang="nl-NL" dirty="0"/>
          </a:p>
        </p:txBody>
      </p:sp>
      <p:sp>
        <p:nvSpPr>
          <p:cNvPr id="3" name="Tijdelijke aanduiding voor inhoud 2"/>
          <p:cNvSpPr>
            <a:spLocks noGrp="1"/>
          </p:cNvSpPr>
          <p:nvPr>
            <p:ph idx="1"/>
          </p:nvPr>
        </p:nvSpPr>
        <p:spPr/>
        <p:txBody>
          <a:bodyPr/>
          <a:lstStyle/>
          <a:p>
            <a:r>
              <a:rPr lang="nl-NL" dirty="0" smtClean="0"/>
              <a:t>(Nieuwwaarde </a:t>
            </a:r>
            <a:r>
              <a:rPr lang="nl-NL" dirty="0"/>
              <a:t>– </a:t>
            </a:r>
            <a:r>
              <a:rPr lang="nl-NL" dirty="0" smtClean="0"/>
              <a:t>restwaarde) </a:t>
            </a:r>
            <a:r>
              <a:rPr lang="nl-NL" dirty="0"/>
              <a:t>/ economische </a:t>
            </a:r>
            <a:r>
              <a:rPr lang="nl-NL" dirty="0" smtClean="0"/>
              <a:t>levensduur</a:t>
            </a:r>
          </a:p>
          <a:p>
            <a:r>
              <a:rPr lang="nl-NL" dirty="0"/>
              <a:t>€ 10.000 - € 2000= € </a:t>
            </a:r>
            <a:r>
              <a:rPr lang="nl-NL" dirty="0" smtClean="0"/>
              <a:t>8000</a:t>
            </a:r>
          </a:p>
          <a:p>
            <a:r>
              <a:rPr lang="nl-NL" dirty="0"/>
              <a:t>€ 8000 / 4 = € </a:t>
            </a:r>
            <a:r>
              <a:rPr lang="nl-NL" dirty="0" smtClean="0"/>
              <a:t>2000</a:t>
            </a:r>
          </a:p>
          <a:p>
            <a:endParaRPr lang="nl-NL" dirty="0"/>
          </a:p>
        </p:txBody>
      </p:sp>
    </p:spTree>
    <p:extLst>
      <p:ext uri="{BB962C8B-B14F-4D97-AF65-F5344CB8AC3E}">
        <p14:creationId xmlns:p14="http://schemas.microsoft.com/office/powerpoint/2010/main" val="150949548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Afschrijvingen vanaf aanschafwaarde</a:t>
            </a:r>
          </a:p>
        </p:txBody>
      </p:sp>
      <p:graphicFrame>
        <p:nvGraphicFramePr>
          <p:cNvPr id="5" name="Tijdelijke aanduiding voor inhoud 4"/>
          <p:cNvGraphicFramePr>
            <a:graphicFrameLocks noGrp="1"/>
          </p:cNvGraphicFramePr>
          <p:nvPr>
            <p:ph idx="1"/>
          </p:nvPr>
        </p:nvGraphicFramePr>
        <p:xfrm>
          <a:off x="3041650" y="1942941"/>
          <a:ext cx="6108700" cy="3840480"/>
        </p:xfrm>
        <a:graphic>
          <a:graphicData uri="http://schemas.openxmlformats.org/drawingml/2006/table">
            <a:tbl>
              <a:tblPr>
                <a:tableStyleId>{5C22544A-7EE6-4342-B048-85BDC9FD1C3A}</a:tableStyleId>
              </a:tblPr>
              <a:tblGrid>
                <a:gridCol w="4813300"/>
                <a:gridCol w="1295400"/>
              </a:tblGrid>
              <a:tr h="426720">
                <a:tc>
                  <a:txBody>
                    <a:bodyPr/>
                    <a:lstStyle/>
                    <a:p>
                      <a:pPr algn="l" fontAlgn="b"/>
                      <a:r>
                        <a:rPr lang="nl-NL" sz="2600" u="none" strike="noStrike">
                          <a:effectLst/>
                        </a:rPr>
                        <a:t>boekwaarde (=aanschafprijs) </a:t>
                      </a:r>
                      <a:endParaRPr lang="nl-NL" sz="26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600" u="none" strike="noStrike">
                          <a:effectLst/>
                        </a:rPr>
                        <a:t>€ 10.000</a:t>
                      </a:r>
                      <a:endParaRPr lang="nl-NL" sz="2600" b="0" i="0" u="none" strike="noStrike">
                        <a:solidFill>
                          <a:srgbClr val="000000"/>
                        </a:solidFill>
                        <a:effectLst/>
                        <a:latin typeface="Calibri" panose="020F0502020204030204" pitchFamily="34" charset="0"/>
                      </a:endParaRPr>
                    </a:p>
                  </a:txBody>
                  <a:tcPr marL="7620" marR="7620" marT="7620" marB="0" anchor="b"/>
                </a:tc>
              </a:tr>
              <a:tr h="426720">
                <a:tc>
                  <a:txBody>
                    <a:bodyPr/>
                    <a:lstStyle/>
                    <a:p>
                      <a:pPr algn="l" fontAlgn="b"/>
                      <a:r>
                        <a:rPr lang="nl-NL" sz="2600" u="none" strike="noStrike">
                          <a:effectLst/>
                        </a:rPr>
                        <a:t>afschrijving 1e jaar 25% van ap-rw</a:t>
                      </a:r>
                      <a:endParaRPr lang="nl-NL" sz="26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600" u="none" strike="noStrike">
                          <a:effectLst/>
                        </a:rPr>
                        <a:t>€ 2.000</a:t>
                      </a:r>
                      <a:endParaRPr lang="nl-NL" sz="2600" b="0" i="0" u="none" strike="noStrike">
                        <a:solidFill>
                          <a:srgbClr val="000000"/>
                        </a:solidFill>
                        <a:effectLst/>
                        <a:latin typeface="Calibri" panose="020F0502020204030204" pitchFamily="34" charset="0"/>
                      </a:endParaRPr>
                    </a:p>
                  </a:txBody>
                  <a:tcPr marL="7620" marR="7620" marT="7620" marB="0" anchor="b"/>
                </a:tc>
              </a:tr>
              <a:tr h="426720">
                <a:tc>
                  <a:txBody>
                    <a:bodyPr/>
                    <a:lstStyle/>
                    <a:p>
                      <a:pPr algn="l" fontAlgn="b"/>
                      <a:r>
                        <a:rPr lang="nl-NL" sz="2600" u="none" strike="noStrike">
                          <a:effectLst/>
                        </a:rPr>
                        <a:t>boekwaarde na 1 jaar</a:t>
                      </a:r>
                      <a:endParaRPr lang="nl-NL" sz="26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600" u="none" strike="noStrike">
                          <a:effectLst/>
                        </a:rPr>
                        <a:t>€ 8.000</a:t>
                      </a:r>
                      <a:endParaRPr lang="nl-NL" sz="2600" b="0" i="0" u="none" strike="noStrike">
                        <a:solidFill>
                          <a:srgbClr val="000000"/>
                        </a:solidFill>
                        <a:effectLst/>
                        <a:latin typeface="Calibri" panose="020F0502020204030204" pitchFamily="34" charset="0"/>
                      </a:endParaRPr>
                    </a:p>
                  </a:txBody>
                  <a:tcPr marL="7620" marR="7620" marT="7620" marB="0" anchor="b"/>
                </a:tc>
              </a:tr>
              <a:tr h="426720">
                <a:tc>
                  <a:txBody>
                    <a:bodyPr/>
                    <a:lstStyle/>
                    <a:p>
                      <a:pPr algn="l" fontAlgn="b"/>
                      <a:r>
                        <a:rPr lang="nl-NL" sz="2600" u="none" strike="noStrike">
                          <a:effectLst/>
                        </a:rPr>
                        <a:t>afschrijving 2e jaar 25% van ap-rw</a:t>
                      </a:r>
                      <a:endParaRPr lang="nl-NL" sz="26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600" u="none" strike="noStrike">
                          <a:effectLst/>
                        </a:rPr>
                        <a:t>€ 2.000</a:t>
                      </a:r>
                      <a:endParaRPr lang="nl-NL" sz="2600" b="0" i="0" u="none" strike="noStrike">
                        <a:solidFill>
                          <a:srgbClr val="000000"/>
                        </a:solidFill>
                        <a:effectLst/>
                        <a:latin typeface="Calibri" panose="020F0502020204030204" pitchFamily="34" charset="0"/>
                      </a:endParaRPr>
                    </a:p>
                  </a:txBody>
                  <a:tcPr marL="7620" marR="7620" marT="7620" marB="0" anchor="b"/>
                </a:tc>
              </a:tr>
              <a:tr h="426720">
                <a:tc>
                  <a:txBody>
                    <a:bodyPr/>
                    <a:lstStyle/>
                    <a:p>
                      <a:pPr algn="l" fontAlgn="b"/>
                      <a:r>
                        <a:rPr lang="nl-NL" sz="2600" u="none" strike="noStrike">
                          <a:effectLst/>
                        </a:rPr>
                        <a:t>boekwaarde na 2 jaar</a:t>
                      </a:r>
                      <a:endParaRPr lang="nl-NL" sz="26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600" u="none" strike="noStrike">
                          <a:effectLst/>
                        </a:rPr>
                        <a:t>€ 6.000</a:t>
                      </a:r>
                      <a:endParaRPr lang="nl-NL" sz="2600" b="0" i="0" u="none" strike="noStrike">
                        <a:solidFill>
                          <a:srgbClr val="000000"/>
                        </a:solidFill>
                        <a:effectLst/>
                        <a:latin typeface="Calibri" panose="020F0502020204030204" pitchFamily="34" charset="0"/>
                      </a:endParaRPr>
                    </a:p>
                  </a:txBody>
                  <a:tcPr marL="7620" marR="7620" marT="7620" marB="0" anchor="b"/>
                </a:tc>
              </a:tr>
              <a:tr h="426720">
                <a:tc>
                  <a:txBody>
                    <a:bodyPr/>
                    <a:lstStyle/>
                    <a:p>
                      <a:pPr algn="l" fontAlgn="b"/>
                      <a:r>
                        <a:rPr lang="nl-NL" sz="2600" u="none" strike="noStrike">
                          <a:effectLst/>
                        </a:rPr>
                        <a:t>afschrijving 3e jaar 25% van ap-rw</a:t>
                      </a:r>
                      <a:endParaRPr lang="nl-NL" sz="26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600" u="sng" strike="noStrike">
                          <a:effectLst/>
                        </a:rPr>
                        <a:t>€ 2.000</a:t>
                      </a:r>
                      <a:endParaRPr lang="nl-NL" sz="2600" b="0" i="0" u="sng" strike="noStrike">
                        <a:solidFill>
                          <a:srgbClr val="000000"/>
                        </a:solidFill>
                        <a:effectLst/>
                        <a:latin typeface="Calibri" panose="020F0502020204030204" pitchFamily="34" charset="0"/>
                      </a:endParaRPr>
                    </a:p>
                  </a:txBody>
                  <a:tcPr marL="7620" marR="7620" marT="7620" marB="0" anchor="b"/>
                </a:tc>
              </a:tr>
              <a:tr h="426720">
                <a:tc>
                  <a:txBody>
                    <a:bodyPr/>
                    <a:lstStyle/>
                    <a:p>
                      <a:pPr algn="l" fontAlgn="b"/>
                      <a:r>
                        <a:rPr lang="nl-NL" sz="2600" u="none" strike="noStrike">
                          <a:effectLst/>
                        </a:rPr>
                        <a:t>boekwaarde na 3 jaar</a:t>
                      </a:r>
                      <a:endParaRPr lang="nl-NL" sz="26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600" u="none" strike="noStrike">
                          <a:effectLst/>
                        </a:rPr>
                        <a:t>€ 4.000</a:t>
                      </a:r>
                      <a:endParaRPr lang="nl-NL" sz="2600" b="0" i="0" u="none" strike="noStrike">
                        <a:solidFill>
                          <a:srgbClr val="000000"/>
                        </a:solidFill>
                        <a:effectLst/>
                        <a:latin typeface="Calibri" panose="020F0502020204030204" pitchFamily="34" charset="0"/>
                      </a:endParaRPr>
                    </a:p>
                  </a:txBody>
                  <a:tcPr marL="7620" marR="7620" marT="7620" marB="0" anchor="b"/>
                </a:tc>
              </a:tr>
              <a:tr h="426720">
                <a:tc>
                  <a:txBody>
                    <a:bodyPr/>
                    <a:lstStyle/>
                    <a:p>
                      <a:pPr algn="l" fontAlgn="b"/>
                      <a:r>
                        <a:rPr lang="nl-NL" sz="2600" u="none" strike="noStrike">
                          <a:effectLst/>
                        </a:rPr>
                        <a:t>afschrijving 4e jaar 25% van ap-rw</a:t>
                      </a:r>
                      <a:endParaRPr lang="nl-NL" sz="26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600" u="sng" strike="noStrike">
                          <a:effectLst/>
                        </a:rPr>
                        <a:t>€ 2.000</a:t>
                      </a:r>
                      <a:endParaRPr lang="nl-NL" sz="2600" b="0" i="0" u="sng" strike="noStrike">
                        <a:solidFill>
                          <a:srgbClr val="000000"/>
                        </a:solidFill>
                        <a:effectLst/>
                        <a:latin typeface="Calibri" panose="020F0502020204030204" pitchFamily="34" charset="0"/>
                      </a:endParaRPr>
                    </a:p>
                  </a:txBody>
                  <a:tcPr marL="7620" marR="7620" marT="7620" marB="0" anchor="b"/>
                </a:tc>
              </a:tr>
              <a:tr h="426720">
                <a:tc>
                  <a:txBody>
                    <a:bodyPr/>
                    <a:lstStyle/>
                    <a:p>
                      <a:pPr algn="l" fontAlgn="b"/>
                      <a:r>
                        <a:rPr lang="nl-NL" sz="2600" u="none" strike="noStrike">
                          <a:effectLst/>
                        </a:rPr>
                        <a:t>boekwaarde na 4 jaar</a:t>
                      </a:r>
                      <a:endParaRPr lang="nl-NL" sz="26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600" u="none" strike="noStrike" dirty="0">
                          <a:effectLst/>
                        </a:rPr>
                        <a:t>€ 2.000</a:t>
                      </a:r>
                      <a:endParaRPr lang="nl-NL" sz="2600" b="0" i="0" u="none" strike="noStrike" dirty="0">
                        <a:solidFill>
                          <a:srgbClr val="000000"/>
                        </a:solidFill>
                        <a:effectLst/>
                        <a:latin typeface="Calibri" panose="020F0502020204030204" pitchFamily="34" charset="0"/>
                      </a:endParaRPr>
                    </a:p>
                  </a:txBody>
                  <a:tcPr marL="7620" marR="7620" marT="7620" marB="0" anchor="b"/>
                </a:tc>
              </a:tr>
            </a:tbl>
          </a:graphicData>
        </a:graphic>
      </p:graphicFrame>
    </p:spTree>
    <p:extLst>
      <p:ext uri="{BB962C8B-B14F-4D97-AF65-F5344CB8AC3E}">
        <p14:creationId xmlns:p14="http://schemas.microsoft.com/office/powerpoint/2010/main" val="1301136486"/>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Afschrijvingen vanaf boekwaarde</a:t>
            </a:r>
            <a:endParaRPr lang="nl-NL" dirty="0"/>
          </a:p>
        </p:txBody>
      </p:sp>
      <p:sp>
        <p:nvSpPr>
          <p:cNvPr id="3" name="Tijdelijke aanduiding voor inhoud 2"/>
          <p:cNvSpPr>
            <a:spLocks noGrp="1"/>
          </p:cNvSpPr>
          <p:nvPr>
            <p:ph idx="1"/>
          </p:nvPr>
        </p:nvSpPr>
        <p:spPr/>
        <p:txBody>
          <a:bodyPr/>
          <a:lstStyle/>
          <a:p>
            <a:r>
              <a:rPr lang="nl-NL" dirty="0"/>
              <a:t>We zijn nu elke keer er van uit gegaan dat we afschrijven vanaf de aanschafwaarde en dit met een vast percentage. In de praktijk blijkt vaak dat de waarde van een bedrijfsmiddel zeker in de eerste 2 jaar het meeste van de waarde verliest. Dus moet je afschrijven met een vast percentage van de boekwaarde. In ons voorbeeld was het afschrijvingspercentage 25% en omdat het nu niet lineair afschrijven maar van de boekwaarde pak ik nu 35%</a:t>
            </a:r>
          </a:p>
          <a:p>
            <a:endParaRPr lang="nl-NL" dirty="0"/>
          </a:p>
        </p:txBody>
      </p:sp>
    </p:spTree>
    <p:extLst>
      <p:ext uri="{BB962C8B-B14F-4D97-AF65-F5344CB8AC3E}">
        <p14:creationId xmlns:p14="http://schemas.microsoft.com/office/powerpoint/2010/main" val="2601048752"/>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Afschrijvingen vanaf boekwaarde</a:t>
            </a:r>
            <a:endParaRPr lang="nl-NL" dirty="0"/>
          </a:p>
        </p:txBody>
      </p:sp>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2038298122"/>
              </p:ext>
            </p:extLst>
          </p:nvPr>
        </p:nvGraphicFramePr>
        <p:xfrm>
          <a:off x="2660650" y="2102538"/>
          <a:ext cx="6870700" cy="3360420"/>
        </p:xfrm>
        <a:graphic>
          <a:graphicData uri="http://schemas.openxmlformats.org/drawingml/2006/table">
            <a:tbl>
              <a:tblPr>
                <a:tableStyleId>{5C22544A-7EE6-4342-B048-85BDC9FD1C3A}</a:tableStyleId>
              </a:tblPr>
              <a:tblGrid>
                <a:gridCol w="5524500"/>
                <a:gridCol w="1346200"/>
              </a:tblGrid>
              <a:tr h="343877">
                <a:tc>
                  <a:txBody>
                    <a:bodyPr/>
                    <a:lstStyle/>
                    <a:p>
                      <a:pPr algn="l" fontAlgn="b"/>
                      <a:r>
                        <a:rPr lang="nl-NL" sz="2400" u="none" strike="noStrike" dirty="0">
                          <a:effectLst/>
                        </a:rPr>
                        <a:t>boekwaarde (=aanschafprijs) </a:t>
                      </a:r>
                      <a:endParaRPr lang="nl-NL" sz="2400" b="0" i="0" u="none" strike="noStrike" dirty="0">
                        <a:solidFill>
                          <a:srgbClr val="000000"/>
                        </a:solidFill>
                        <a:effectLst/>
                        <a:latin typeface="Calibri" panose="020F0502020204030204" pitchFamily="34" charset="0"/>
                      </a:endParaRPr>
                    </a:p>
                  </a:txBody>
                  <a:tcPr marL="7620" marR="7620" marT="7620" marB="0" anchor="b"/>
                </a:tc>
                <a:tc>
                  <a:txBody>
                    <a:bodyPr/>
                    <a:lstStyle/>
                    <a:p>
                      <a:pPr algn="r" fontAlgn="b"/>
                      <a:r>
                        <a:rPr lang="nl-NL" sz="2400" u="none" strike="noStrike" dirty="0">
                          <a:effectLst/>
                        </a:rPr>
                        <a:t>€ </a:t>
                      </a:r>
                      <a:r>
                        <a:rPr lang="nl-NL" sz="2400" u="none" strike="noStrike" dirty="0" smtClean="0">
                          <a:effectLst/>
                        </a:rPr>
                        <a:t>10.000</a:t>
                      </a:r>
                    </a:p>
                  </a:txBody>
                  <a:tcPr marL="7620" marR="7620" marT="7620" marB="0" anchor="b"/>
                </a:tc>
              </a:tr>
              <a:tr h="343877">
                <a:tc>
                  <a:txBody>
                    <a:bodyPr/>
                    <a:lstStyle/>
                    <a:p>
                      <a:pPr algn="l" fontAlgn="b"/>
                      <a:r>
                        <a:rPr lang="nl-NL" sz="2400" u="none" strike="noStrike">
                          <a:effectLst/>
                        </a:rPr>
                        <a:t>afschrijving 1e jaar 35% van de boekwaarde</a:t>
                      </a:r>
                      <a:endParaRPr lang="nl-NL" sz="24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400" u="sng" strike="noStrike">
                          <a:effectLst/>
                        </a:rPr>
                        <a:t>€ 3.500</a:t>
                      </a:r>
                      <a:endParaRPr lang="nl-NL" sz="2400" b="0" i="0" u="sng" strike="noStrike">
                        <a:solidFill>
                          <a:srgbClr val="000000"/>
                        </a:solidFill>
                        <a:effectLst/>
                        <a:latin typeface="Calibri" panose="020F0502020204030204" pitchFamily="34" charset="0"/>
                      </a:endParaRPr>
                    </a:p>
                  </a:txBody>
                  <a:tcPr marL="7620" marR="7620" marT="7620" marB="0" anchor="b"/>
                </a:tc>
              </a:tr>
              <a:tr h="343877">
                <a:tc>
                  <a:txBody>
                    <a:bodyPr/>
                    <a:lstStyle/>
                    <a:p>
                      <a:pPr algn="l" fontAlgn="b"/>
                      <a:r>
                        <a:rPr lang="nl-NL" sz="2400" u="none" strike="noStrike">
                          <a:effectLst/>
                        </a:rPr>
                        <a:t>boekwaarde na 1 jaar</a:t>
                      </a:r>
                      <a:endParaRPr lang="nl-NL" sz="24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400" u="none" strike="noStrike">
                          <a:effectLst/>
                        </a:rPr>
                        <a:t>€ 6.500</a:t>
                      </a:r>
                      <a:endParaRPr lang="nl-NL" sz="2400" b="0" i="0" u="none" strike="noStrike">
                        <a:solidFill>
                          <a:srgbClr val="000000"/>
                        </a:solidFill>
                        <a:effectLst/>
                        <a:latin typeface="Calibri" panose="020F0502020204030204" pitchFamily="34" charset="0"/>
                      </a:endParaRPr>
                    </a:p>
                  </a:txBody>
                  <a:tcPr marL="7620" marR="7620" marT="7620" marB="0" anchor="b"/>
                </a:tc>
              </a:tr>
              <a:tr h="343877">
                <a:tc>
                  <a:txBody>
                    <a:bodyPr/>
                    <a:lstStyle/>
                    <a:p>
                      <a:pPr algn="l" fontAlgn="b"/>
                      <a:r>
                        <a:rPr lang="nl-NL" sz="2400" u="none" strike="noStrike">
                          <a:effectLst/>
                        </a:rPr>
                        <a:t>afschrijving 2e jaar 35% van de boekwaarde</a:t>
                      </a:r>
                      <a:endParaRPr lang="nl-NL" sz="24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400" u="sng" strike="noStrike">
                          <a:effectLst/>
                        </a:rPr>
                        <a:t>€ 2.275</a:t>
                      </a:r>
                      <a:endParaRPr lang="nl-NL" sz="2400" b="0" i="0" u="sng" strike="noStrike">
                        <a:solidFill>
                          <a:srgbClr val="000000"/>
                        </a:solidFill>
                        <a:effectLst/>
                        <a:latin typeface="Calibri" panose="020F0502020204030204" pitchFamily="34" charset="0"/>
                      </a:endParaRPr>
                    </a:p>
                  </a:txBody>
                  <a:tcPr marL="7620" marR="7620" marT="7620" marB="0" anchor="b"/>
                </a:tc>
              </a:tr>
              <a:tr h="343877">
                <a:tc>
                  <a:txBody>
                    <a:bodyPr/>
                    <a:lstStyle/>
                    <a:p>
                      <a:pPr algn="l" fontAlgn="b"/>
                      <a:r>
                        <a:rPr lang="nl-NL" sz="2400" u="none" strike="noStrike">
                          <a:effectLst/>
                        </a:rPr>
                        <a:t>boekwaarde na 2 jaar</a:t>
                      </a:r>
                      <a:endParaRPr lang="nl-NL" sz="24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400" u="none" strike="noStrike">
                          <a:effectLst/>
                        </a:rPr>
                        <a:t>€ 4.225</a:t>
                      </a:r>
                      <a:endParaRPr lang="nl-NL" sz="2400" b="0" i="0" u="none" strike="noStrike">
                        <a:solidFill>
                          <a:srgbClr val="000000"/>
                        </a:solidFill>
                        <a:effectLst/>
                        <a:latin typeface="Calibri" panose="020F0502020204030204" pitchFamily="34" charset="0"/>
                      </a:endParaRPr>
                    </a:p>
                  </a:txBody>
                  <a:tcPr marL="7620" marR="7620" marT="7620" marB="0" anchor="b"/>
                </a:tc>
              </a:tr>
              <a:tr h="343877">
                <a:tc>
                  <a:txBody>
                    <a:bodyPr/>
                    <a:lstStyle/>
                    <a:p>
                      <a:pPr algn="l" fontAlgn="b"/>
                      <a:r>
                        <a:rPr lang="nl-NL" sz="2400" u="none" strike="noStrike" dirty="0">
                          <a:effectLst/>
                        </a:rPr>
                        <a:t>afschrijving 3e jaar 35% van </a:t>
                      </a:r>
                      <a:r>
                        <a:rPr lang="nl-NL" sz="2400" u="none" strike="noStrike" dirty="0" smtClean="0">
                          <a:effectLst/>
                        </a:rPr>
                        <a:t>de</a:t>
                      </a:r>
                      <a:r>
                        <a:rPr lang="nl-NL" sz="2400" u="none" strike="noStrike" baseline="0" dirty="0" smtClean="0">
                          <a:effectLst/>
                        </a:rPr>
                        <a:t> boekwaarde</a:t>
                      </a:r>
                      <a:endParaRPr lang="nl-NL" sz="2400" b="0" i="0" u="none" strike="noStrike" dirty="0">
                        <a:solidFill>
                          <a:srgbClr val="000000"/>
                        </a:solidFill>
                        <a:effectLst/>
                        <a:latin typeface="Calibri" panose="020F0502020204030204" pitchFamily="34" charset="0"/>
                      </a:endParaRPr>
                    </a:p>
                  </a:txBody>
                  <a:tcPr marL="7620" marR="7620" marT="7620" marB="0" anchor="b"/>
                </a:tc>
                <a:tc>
                  <a:txBody>
                    <a:bodyPr/>
                    <a:lstStyle/>
                    <a:p>
                      <a:pPr algn="r" fontAlgn="b"/>
                      <a:r>
                        <a:rPr lang="nl-NL" sz="2400" u="sng" strike="noStrike">
                          <a:effectLst/>
                        </a:rPr>
                        <a:t>€ 1.479</a:t>
                      </a:r>
                      <a:endParaRPr lang="nl-NL" sz="2400" b="0" i="0" u="sng" strike="noStrike">
                        <a:solidFill>
                          <a:srgbClr val="000000"/>
                        </a:solidFill>
                        <a:effectLst/>
                        <a:latin typeface="Calibri" panose="020F0502020204030204" pitchFamily="34" charset="0"/>
                      </a:endParaRPr>
                    </a:p>
                  </a:txBody>
                  <a:tcPr marL="7620" marR="7620" marT="7620" marB="0" anchor="b"/>
                </a:tc>
              </a:tr>
              <a:tr h="343877">
                <a:tc>
                  <a:txBody>
                    <a:bodyPr/>
                    <a:lstStyle/>
                    <a:p>
                      <a:pPr algn="l" fontAlgn="b"/>
                      <a:r>
                        <a:rPr lang="nl-NL" sz="2400" u="none" strike="noStrike">
                          <a:effectLst/>
                        </a:rPr>
                        <a:t>boekwaarde na 3 jaar</a:t>
                      </a:r>
                      <a:endParaRPr lang="nl-NL" sz="24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400" u="none" strike="noStrike">
                          <a:effectLst/>
                        </a:rPr>
                        <a:t>€ 2.746</a:t>
                      </a:r>
                      <a:endParaRPr lang="nl-NL" sz="2400" b="0" i="0" u="none" strike="noStrike">
                        <a:solidFill>
                          <a:srgbClr val="000000"/>
                        </a:solidFill>
                        <a:effectLst/>
                        <a:latin typeface="Calibri" panose="020F0502020204030204" pitchFamily="34" charset="0"/>
                      </a:endParaRPr>
                    </a:p>
                  </a:txBody>
                  <a:tcPr marL="7620" marR="7620" marT="7620" marB="0" anchor="b"/>
                </a:tc>
              </a:tr>
              <a:tr h="343877">
                <a:tc>
                  <a:txBody>
                    <a:bodyPr/>
                    <a:lstStyle/>
                    <a:p>
                      <a:pPr algn="l" fontAlgn="b"/>
                      <a:r>
                        <a:rPr lang="nl-NL" sz="2400" u="none" strike="noStrike" dirty="0">
                          <a:effectLst/>
                        </a:rPr>
                        <a:t>afschrijving 4e jaar 35% van </a:t>
                      </a:r>
                      <a:r>
                        <a:rPr lang="nl-NL" sz="2400" u="none" strike="noStrike" smtClean="0">
                          <a:effectLst/>
                        </a:rPr>
                        <a:t>de</a:t>
                      </a:r>
                      <a:r>
                        <a:rPr lang="nl-NL" sz="2400" u="none" strike="noStrike" baseline="0" smtClean="0">
                          <a:effectLst/>
                        </a:rPr>
                        <a:t> boekwaarde</a:t>
                      </a:r>
                      <a:endParaRPr lang="nl-NL" sz="24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400" u="sng" strike="noStrike">
                          <a:effectLst/>
                        </a:rPr>
                        <a:t>€ 961</a:t>
                      </a:r>
                      <a:endParaRPr lang="nl-NL" sz="2400" b="0" i="0" u="sng" strike="noStrike">
                        <a:solidFill>
                          <a:srgbClr val="000000"/>
                        </a:solidFill>
                        <a:effectLst/>
                        <a:latin typeface="Calibri" panose="020F0502020204030204" pitchFamily="34" charset="0"/>
                      </a:endParaRPr>
                    </a:p>
                  </a:txBody>
                  <a:tcPr marL="7620" marR="7620" marT="7620" marB="0" anchor="b"/>
                </a:tc>
              </a:tr>
              <a:tr h="343877">
                <a:tc>
                  <a:txBody>
                    <a:bodyPr/>
                    <a:lstStyle/>
                    <a:p>
                      <a:pPr algn="l" fontAlgn="b"/>
                      <a:r>
                        <a:rPr lang="nl-NL" sz="2400" u="none" strike="noStrike">
                          <a:effectLst/>
                        </a:rPr>
                        <a:t>boekwaarde na 4 jaar</a:t>
                      </a:r>
                      <a:endParaRPr lang="nl-NL" sz="2400" b="0" i="0" u="none" strike="noStrike">
                        <a:solidFill>
                          <a:srgbClr val="000000"/>
                        </a:solidFill>
                        <a:effectLst/>
                        <a:latin typeface="Calibri" panose="020F0502020204030204" pitchFamily="34" charset="0"/>
                      </a:endParaRPr>
                    </a:p>
                  </a:txBody>
                  <a:tcPr marL="7620" marR="7620" marT="7620" marB="0" anchor="b"/>
                </a:tc>
                <a:tc>
                  <a:txBody>
                    <a:bodyPr/>
                    <a:lstStyle/>
                    <a:p>
                      <a:pPr algn="r" fontAlgn="b"/>
                      <a:r>
                        <a:rPr lang="nl-NL" sz="2400" u="none" strike="noStrike" dirty="0">
                          <a:effectLst/>
                        </a:rPr>
                        <a:t>€ 1.785</a:t>
                      </a:r>
                      <a:endParaRPr lang="nl-NL" sz="2400" b="0" i="0" u="none" strike="noStrike" dirty="0">
                        <a:solidFill>
                          <a:srgbClr val="000000"/>
                        </a:solidFill>
                        <a:effectLst/>
                        <a:latin typeface="Calibri" panose="020F0502020204030204" pitchFamily="34" charset="0"/>
                      </a:endParaRPr>
                    </a:p>
                  </a:txBody>
                  <a:tcPr marL="7620" marR="7620" marT="7620" marB="0" anchor="b"/>
                </a:tc>
              </a:tr>
            </a:tbl>
          </a:graphicData>
        </a:graphic>
      </p:graphicFrame>
      <p:sp>
        <p:nvSpPr>
          <p:cNvPr id="5" name="Rechthoek 4"/>
          <p:cNvSpPr/>
          <p:nvPr/>
        </p:nvSpPr>
        <p:spPr>
          <a:xfrm>
            <a:off x="703385" y="1417638"/>
            <a:ext cx="8737599" cy="369332"/>
          </a:xfrm>
          <a:prstGeom prst="rect">
            <a:avLst/>
          </a:prstGeom>
        </p:spPr>
        <p:txBody>
          <a:bodyPr wrap="square">
            <a:spAutoFit/>
          </a:bodyPr>
          <a:lstStyle/>
          <a:p>
            <a:r>
              <a:rPr lang="nl-NL" dirty="0" smtClean="0">
                <a:latin typeface="Calibri" panose="020F0502020204030204" pitchFamily="34" charset="0"/>
                <a:ea typeface="Calibri" panose="020F0502020204030204" pitchFamily="34" charset="0"/>
                <a:cs typeface="Times New Roman" panose="02020603050405020304" pitchFamily="18" charset="0"/>
              </a:rPr>
              <a:t>om </a:t>
            </a:r>
            <a:r>
              <a:rPr lang="nl-NL" dirty="0">
                <a:latin typeface="Calibri" panose="020F0502020204030204" pitchFamily="34" charset="0"/>
                <a:ea typeface="Calibri" panose="020F0502020204030204" pitchFamily="34" charset="0"/>
                <a:cs typeface="Times New Roman" panose="02020603050405020304" pitchFamily="18" charset="0"/>
              </a:rPr>
              <a:t>toch op die 2000 euro uit te komen kun je het laatste jaar 215 euro minder afschrijven. </a:t>
            </a:r>
            <a:endParaRPr lang="nl-NL" dirty="0"/>
          </a:p>
        </p:txBody>
      </p:sp>
    </p:spTree>
    <p:extLst>
      <p:ext uri="{BB962C8B-B14F-4D97-AF65-F5344CB8AC3E}">
        <p14:creationId xmlns:p14="http://schemas.microsoft.com/office/powerpoint/2010/main" val="347379952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4"/>
                                        </p:tgtEl>
                                        <p:attrNameLst>
                                          <p:attrName>style.visibility</p:attrName>
                                        </p:attrNameLst>
                                      </p:cBhvr>
                                      <p:to>
                                        <p:strVal val="visible"/>
                                      </p:to>
                                    </p:set>
                                    <p:anim calcmode="lin" valueType="num">
                                      <p:cBhvr additive="base">
                                        <p:cTn id="7" dur="500" fill="hold"/>
                                        <p:tgtEl>
                                          <p:spTgt spid="4"/>
                                        </p:tgtEl>
                                        <p:attrNameLst>
                                          <p:attrName>ppt_x</p:attrName>
                                        </p:attrNameLst>
                                      </p:cBhvr>
                                      <p:tavLst>
                                        <p:tav tm="0">
                                          <p:val>
                                            <p:strVal val="#ppt_x"/>
                                          </p:val>
                                        </p:tav>
                                        <p:tav tm="100000">
                                          <p:val>
                                            <p:strVal val="#ppt_x"/>
                                          </p:val>
                                        </p:tav>
                                      </p:tavLst>
                                    </p:anim>
                                    <p:anim calcmode="lin" valueType="num">
                                      <p:cBhvr additive="base">
                                        <p:cTn id="8" dur="500" fill="hold"/>
                                        <p:tgtEl>
                                          <p:spTgt spid="4"/>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2" presetClass="entr" presetSubtype="0" fill="hold" grpId="0" nodeType="clickEffect">
                                  <p:stCondLst>
                                    <p:cond delay="0"/>
                                  </p:stCondLst>
                                  <p:childTnLst>
                                    <p:set>
                                      <p:cBhvr>
                                        <p:cTn id="12" dur="1" fill="hold">
                                          <p:stCondLst>
                                            <p:cond delay="0"/>
                                          </p:stCondLst>
                                        </p:cTn>
                                        <p:tgtEl>
                                          <p:spTgt spid="5"/>
                                        </p:tgtEl>
                                        <p:attrNameLst>
                                          <p:attrName>style.visibility</p:attrName>
                                        </p:attrNameLst>
                                      </p:cBhvr>
                                      <p:to>
                                        <p:strVal val="visible"/>
                                      </p:to>
                                    </p:set>
                                    <p:animEffect transition="in" filter="fade">
                                      <p:cBhvr>
                                        <p:cTn id="13" dur="1000"/>
                                        <p:tgtEl>
                                          <p:spTgt spid="5"/>
                                        </p:tgtEl>
                                      </p:cBhvr>
                                    </p:animEffect>
                                    <p:anim calcmode="lin" valueType="num">
                                      <p:cBhvr>
                                        <p:cTn id="14" dur="1000" fill="hold"/>
                                        <p:tgtEl>
                                          <p:spTgt spid="5"/>
                                        </p:tgtEl>
                                        <p:attrNameLst>
                                          <p:attrName>ppt_x</p:attrName>
                                        </p:attrNameLst>
                                      </p:cBhvr>
                                      <p:tavLst>
                                        <p:tav tm="0">
                                          <p:val>
                                            <p:strVal val="#ppt_x"/>
                                          </p:val>
                                        </p:tav>
                                        <p:tav tm="100000">
                                          <p:val>
                                            <p:strVal val="#ppt_x"/>
                                          </p:val>
                                        </p:tav>
                                      </p:tavLst>
                                    </p:anim>
                                    <p:anim calcmode="lin" valueType="num">
                                      <p:cBhvr>
                                        <p:cTn id="15" dur="1000" fill="hold"/>
                                        <p:tgtEl>
                                          <p:spTgt spid="5"/>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5" grpId="0"/>
    </p:bld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manuurtarief</a:t>
            </a:r>
            <a:endParaRPr lang="nl-NL" dirty="0"/>
          </a:p>
        </p:txBody>
      </p:sp>
      <p:sp>
        <p:nvSpPr>
          <p:cNvPr id="3" name="Tijdelijke aanduiding voor inhoud 2"/>
          <p:cNvSpPr>
            <a:spLocks noGrp="1"/>
          </p:cNvSpPr>
          <p:nvPr>
            <p:ph idx="1"/>
          </p:nvPr>
        </p:nvSpPr>
        <p:spPr/>
        <p:txBody>
          <a:bodyPr/>
          <a:lstStyle/>
          <a:p>
            <a:r>
              <a:rPr lang="nl-NL" dirty="0" smtClean="0"/>
              <a:t>Alle bedrijfskosten die je maakt zijn niet toe te schrijven aan 1 product. Maar deze wil je wel terugverdienen</a:t>
            </a:r>
          </a:p>
          <a:p>
            <a:r>
              <a:rPr lang="nl-NL" dirty="0" smtClean="0"/>
              <a:t>Hoe doe je dat????</a:t>
            </a:r>
          </a:p>
          <a:p>
            <a:r>
              <a:rPr lang="nl-NL" dirty="0" smtClean="0"/>
              <a:t>Je bedrijfskosten delen door het aantal bedrijfsmatig in te zetten uren. </a:t>
            </a:r>
            <a:endParaRPr lang="nl-NL" dirty="0"/>
          </a:p>
        </p:txBody>
      </p:sp>
    </p:spTree>
    <p:extLst>
      <p:ext uri="{BB962C8B-B14F-4D97-AF65-F5344CB8AC3E}">
        <p14:creationId xmlns:p14="http://schemas.microsoft.com/office/powerpoint/2010/main" val="284131243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8" presetClass="emph" presetSubtype="0" fill="hold" nodeType="clickEffect">
                                  <p:stCondLst>
                                    <p:cond delay="0"/>
                                  </p:stCondLst>
                                  <p:childTnLst>
                                    <p:animRot by="21600000">
                                      <p:cBhvr>
                                        <p:cTn id="12" dur="2000" fill="hold"/>
                                        <p:tgtEl>
                                          <p:spTgt spid="3">
                                            <p:txEl>
                                              <p:pRg st="1" end="1"/>
                                            </p:txEl>
                                          </p:spTgt>
                                        </p:tgtEl>
                                        <p:attrNameLst>
                                          <p:attrName>r</p:attrName>
                                        </p:attrNameLst>
                                      </p:cBhvr>
                                    </p:animRot>
                                  </p:childTnLst>
                                </p:cTn>
                              </p:par>
                            </p:childTnLst>
                          </p:cTn>
                        </p:par>
                      </p:childTnLst>
                    </p:cTn>
                  </p:par>
                  <p:par>
                    <p:cTn id="13" fill="hold">
                      <p:stCondLst>
                        <p:cond delay="indefinite"/>
                      </p:stCondLst>
                      <p:childTnLst>
                        <p:par>
                          <p:cTn id="14" fill="hold">
                            <p:stCondLst>
                              <p:cond delay="0"/>
                            </p:stCondLst>
                            <p:childTnLst>
                              <p:par>
                                <p:cTn id="15" presetID="8" presetClass="emph" presetSubtype="0" fill="hold" nodeType="clickEffect">
                                  <p:stCondLst>
                                    <p:cond delay="0"/>
                                  </p:stCondLst>
                                  <p:childTnLst>
                                    <p:animRot by="21600000">
                                      <p:cBhvr>
                                        <p:cTn id="16" dur="2000" fill="hold"/>
                                        <p:tgtEl>
                                          <p:spTgt spid="3">
                                            <p:txEl>
                                              <p:pRg st="2" end="2"/>
                                            </p:txEl>
                                          </p:spTgt>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a:bodyPr>
          <a:lstStyle/>
          <a:p>
            <a:r>
              <a:rPr lang="nl-NL" dirty="0" smtClean="0"/>
              <a:t>Hoe bereken ik het aantal bedrijfsuren?</a:t>
            </a:r>
            <a:endParaRPr lang="nl-NL" dirty="0"/>
          </a:p>
        </p:txBody>
      </p:sp>
      <p:sp>
        <p:nvSpPr>
          <p:cNvPr id="3" name="Tijdelijke aanduiding voor inhoud 2"/>
          <p:cNvSpPr>
            <a:spLocks noGrp="1"/>
          </p:cNvSpPr>
          <p:nvPr>
            <p:ph idx="1"/>
          </p:nvPr>
        </p:nvSpPr>
        <p:spPr/>
        <p:txBody>
          <a:bodyPr/>
          <a:lstStyle/>
          <a:p>
            <a:r>
              <a:rPr lang="nl-NL" dirty="0" smtClean="0"/>
              <a:t>Voorbeeldopgave: Stel je hebt 6 medewerkers in dienst die allemaal 38 uur per week werken.</a:t>
            </a:r>
          </a:p>
          <a:p>
            <a:r>
              <a:rPr lang="nl-NL" dirty="0" smtClean="0"/>
              <a:t>Dus je hebt 6 x 38 uur x 52 weken = 11.856 uur per jaar.</a:t>
            </a:r>
          </a:p>
          <a:p>
            <a:r>
              <a:rPr lang="nl-NL" dirty="0" smtClean="0"/>
              <a:t>Maar iedere medewerker heeft recht op vakanties en vrije dagen dus deze haal je ervan af. In dit bedrijf krijgen ze 5 weken vakantie en daarnaast nog 10 vrije dagen. </a:t>
            </a:r>
          </a:p>
          <a:p>
            <a:r>
              <a:rPr lang="nl-NL" dirty="0" smtClean="0"/>
              <a:t>Dus haal je er 7 x 6 x 38 uur vanaf. Dit is dus 1596 uur.</a:t>
            </a:r>
          </a:p>
          <a:p>
            <a:r>
              <a:rPr lang="nl-NL" dirty="0" smtClean="0"/>
              <a:t>Hou je over 11.856 – 1.596 = 10.260 uur</a:t>
            </a:r>
            <a:endParaRPr lang="nl-NL" dirty="0"/>
          </a:p>
        </p:txBody>
      </p:sp>
    </p:spTree>
    <p:extLst>
      <p:ext uri="{BB962C8B-B14F-4D97-AF65-F5344CB8AC3E}">
        <p14:creationId xmlns:p14="http://schemas.microsoft.com/office/powerpoint/2010/main" val="4699428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42" presetClass="entr" presetSubtype="0"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Effect transition="in" filter="fade">
                                      <p:cBhvr>
                                        <p:cTn id="19" dur="1000"/>
                                        <p:tgtEl>
                                          <p:spTgt spid="3">
                                            <p:txEl>
                                              <p:pRg st="2" end="2"/>
                                            </p:txEl>
                                          </p:spTgt>
                                        </p:tgtEl>
                                      </p:cBhvr>
                                    </p:animEffect>
                                    <p:anim calcmode="lin" valueType="num">
                                      <p:cBhvr>
                                        <p:cTn id="20"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1"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2" fill="hold">
                      <p:stCondLst>
                        <p:cond delay="indefinite"/>
                      </p:stCondLst>
                      <p:childTnLst>
                        <p:par>
                          <p:cTn id="23" fill="hold">
                            <p:stCondLst>
                              <p:cond delay="0"/>
                            </p:stCondLst>
                            <p:childTnLst>
                              <p:par>
                                <p:cTn id="24" presetID="42" presetClass="entr" presetSubtype="0" fill="hold" nodeType="clickEffect">
                                  <p:stCondLst>
                                    <p:cond delay="0"/>
                                  </p:stCondLst>
                                  <p:childTnLst>
                                    <p:set>
                                      <p:cBhvr>
                                        <p:cTn id="25" dur="1" fill="hold">
                                          <p:stCondLst>
                                            <p:cond delay="0"/>
                                          </p:stCondLst>
                                        </p:cTn>
                                        <p:tgtEl>
                                          <p:spTgt spid="3">
                                            <p:txEl>
                                              <p:pRg st="3" end="3"/>
                                            </p:txEl>
                                          </p:spTgt>
                                        </p:tgtEl>
                                        <p:attrNameLst>
                                          <p:attrName>style.visibility</p:attrName>
                                        </p:attrNameLst>
                                      </p:cBhvr>
                                      <p:to>
                                        <p:strVal val="visible"/>
                                      </p:to>
                                    </p:set>
                                    <p:animEffect transition="in" filter="fade">
                                      <p:cBhvr>
                                        <p:cTn id="26" dur="1000"/>
                                        <p:tgtEl>
                                          <p:spTgt spid="3">
                                            <p:txEl>
                                              <p:pRg st="3" end="3"/>
                                            </p:txEl>
                                          </p:spTgt>
                                        </p:tgtEl>
                                      </p:cBhvr>
                                    </p:animEffect>
                                    <p:anim calcmode="lin" valueType="num">
                                      <p:cBhvr>
                                        <p:cTn id="27"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8"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9" fill="hold">
                      <p:stCondLst>
                        <p:cond delay="indefinite"/>
                      </p:stCondLst>
                      <p:childTnLst>
                        <p:par>
                          <p:cTn id="30" fill="hold">
                            <p:stCondLst>
                              <p:cond delay="0"/>
                            </p:stCondLst>
                            <p:childTnLst>
                              <p:par>
                                <p:cTn id="31" presetID="42" presetClass="entr" presetSubtype="0" fill="hold" nodeType="clickEffect">
                                  <p:stCondLst>
                                    <p:cond delay="0"/>
                                  </p:stCondLst>
                                  <p:childTnLst>
                                    <p:set>
                                      <p:cBhvr>
                                        <p:cTn id="32" dur="1" fill="hold">
                                          <p:stCondLst>
                                            <p:cond delay="0"/>
                                          </p:stCondLst>
                                        </p:cTn>
                                        <p:tgtEl>
                                          <p:spTgt spid="3">
                                            <p:txEl>
                                              <p:pRg st="4" end="4"/>
                                            </p:txEl>
                                          </p:spTgt>
                                        </p:tgtEl>
                                        <p:attrNameLst>
                                          <p:attrName>style.visibility</p:attrName>
                                        </p:attrNameLst>
                                      </p:cBhvr>
                                      <p:to>
                                        <p:strVal val="visible"/>
                                      </p:to>
                                    </p:set>
                                    <p:animEffect transition="in" filter="fade">
                                      <p:cBhvr>
                                        <p:cTn id="33" dur="1000"/>
                                        <p:tgtEl>
                                          <p:spTgt spid="3">
                                            <p:txEl>
                                              <p:pRg st="4" end="4"/>
                                            </p:txEl>
                                          </p:spTgt>
                                        </p:tgtEl>
                                      </p:cBhvr>
                                    </p:animEffect>
                                    <p:anim calcmode="lin" valueType="num">
                                      <p:cBhvr>
                                        <p:cTn id="34"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5"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Hoe bereken ik het aantal bedrijfsuren?</a:t>
            </a:r>
          </a:p>
        </p:txBody>
      </p:sp>
      <p:sp>
        <p:nvSpPr>
          <p:cNvPr id="3" name="Tijdelijke aanduiding voor inhoud 2"/>
          <p:cNvSpPr>
            <a:spLocks noGrp="1"/>
          </p:cNvSpPr>
          <p:nvPr>
            <p:ph idx="1"/>
          </p:nvPr>
        </p:nvSpPr>
        <p:spPr/>
        <p:txBody>
          <a:bodyPr/>
          <a:lstStyle/>
          <a:p>
            <a:r>
              <a:rPr lang="nl-NL" dirty="0" smtClean="0"/>
              <a:t>We hebben nog 10.260 uur over. Elke medewerker is gemiddeld genomen 5 dagen per jaar ziek.</a:t>
            </a:r>
          </a:p>
          <a:p>
            <a:r>
              <a:rPr lang="nl-NL" dirty="0" smtClean="0"/>
              <a:t>Dus 1 x 6 x 38 uur = 228 uur. Je houdt over 10.260 – 228 = 10.032 uur</a:t>
            </a:r>
          </a:p>
          <a:p>
            <a:r>
              <a:rPr lang="nl-NL" dirty="0" smtClean="0"/>
              <a:t>Elke week word er 3 uur vergaderd over het werk. Deze tijd kun je dus niet terugverdienen. </a:t>
            </a:r>
          </a:p>
          <a:p>
            <a:r>
              <a:rPr lang="nl-NL" dirty="0" smtClean="0"/>
              <a:t>Dus 3 uur x 6 x 52 weken = 936 uur</a:t>
            </a:r>
          </a:p>
          <a:p>
            <a:r>
              <a:rPr lang="nl-NL" dirty="0" smtClean="0"/>
              <a:t>Je houdt nu nog over 10.032 – 936 uur = 9.096 uur</a:t>
            </a:r>
            <a:endParaRPr lang="nl-NL" dirty="0"/>
          </a:p>
        </p:txBody>
      </p:sp>
    </p:spTree>
    <p:extLst>
      <p:ext uri="{BB962C8B-B14F-4D97-AF65-F5344CB8AC3E}">
        <p14:creationId xmlns:p14="http://schemas.microsoft.com/office/powerpoint/2010/main" val="220960645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3" end="3"/>
                                            </p:txEl>
                                          </p:spTgt>
                                        </p:tgtEl>
                                        <p:attrNameLst>
                                          <p:attrName>style.visibility</p:attrName>
                                        </p:attrNameLst>
                                      </p:cBhvr>
                                      <p:to>
                                        <p:strVal val="visible"/>
                                      </p:to>
                                    </p:set>
                                    <p:anim calcmode="lin" valueType="num">
                                      <p:cBhvr additive="base">
                                        <p:cTn id="25"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 calcmode="lin" valueType="num">
                                      <p:cBhvr additive="base">
                                        <p:cTn id="31"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Hoe bereken ik het aantal bedrijfsuren?</a:t>
            </a:r>
          </a:p>
        </p:txBody>
      </p:sp>
      <p:sp>
        <p:nvSpPr>
          <p:cNvPr id="3" name="Tijdelijke aanduiding voor inhoud 2"/>
          <p:cNvSpPr>
            <a:spLocks noGrp="1"/>
          </p:cNvSpPr>
          <p:nvPr>
            <p:ph idx="1"/>
          </p:nvPr>
        </p:nvSpPr>
        <p:spPr/>
        <p:txBody>
          <a:bodyPr/>
          <a:lstStyle/>
          <a:p>
            <a:r>
              <a:rPr lang="nl-NL" dirty="0" smtClean="0"/>
              <a:t>Je hebt nog 9.096 uur over. </a:t>
            </a:r>
          </a:p>
          <a:p>
            <a:r>
              <a:rPr lang="nl-NL" dirty="0" smtClean="0"/>
              <a:t>Er </a:t>
            </a:r>
            <a:r>
              <a:rPr lang="nl-NL" dirty="0"/>
              <a:t>zullen piekmomenten zijn maar er zullen ook momenten zijn dat er niets tot weinig te doen is. Deze moet je van te voren incalculeren. Zeker in de vakantie is er weinig te doen. Stel je voor dat je weet dat er 4 weken in de zomervakantie weinig tot niets te doen is</a:t>
            </a:r>
            <a:r>
              <a:rPr lang="nl-NL" dirty="0" smtClean="0"/>
              <a:t>.</a:t>
            </a:r>
          </a:p>
          <a:p>
            <a:r>
              <a:rPr lang="nl-NL" dirty="0" smtClean="0"/>
              <a:t>4 x 6 x 38 uur = 912 uur</a:t>
            </a:r>
          </a:p>
          <a:p>
            <a:r>
              <a:rPr lang="nl-NL" dirty="0" smtClean="0"/>
              <a:t>In totaal werk je dus 9.096 – 912 uur = 8.184 uur effectief</a:t>
            </a:r>
            <a:endParaRPr lang="nl-NL" dirty="0"/>
          </a:p>
        </p:txBody>
      </p:sp>
    </p:spTree>
    <p:extLst>
      <p:ext uri="{BB962C8B-B14F-4D97-AF65-F5344CB8AC3E}">
        <p14:creationId xmlns:p14="http://schemas.microsoft.com/office/powerpoint/2010/main" val="231358351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1" presetClass="entr" presetSubtype="1"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heel(1)">
                                      <p:cBhvr>
                                        <p:cTn id="7" dur="2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in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arn(inVertic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wipe(down)">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kostensoorten</a:t>
            </a:r>
            <a:endParaRPr lang="nl-NL" dirty="0"/>
          </a:p>
        </p:txBody>
      </p:sp>
      <p:sp>
        <p:nvSpPr>
          <p:cNvPr id="3" name="Tijdelijke aanduiding voor inhoud 2"/>
          <p:cNvSpPr>
            <a:spLocks noGrp="1"/>
          </p:cNvSpPr>
          <p:nvPr>
            <p:ph idx="1"/>
          </p:nvPr>
        </p:nvSpPr>
        <p:spPr/>
        <p:txBody>
          <a:bodyPr/>
          <a:lstStyle/>
          <a:p>
            <a:r>
              <a:rPr lang="nl-NL" dirty="0" smtClean="0"/>
              <a:t>Er zijn 3 soorten kosten:</a:t>
            </a:r>
          </a:p>
          <a:p>
            <a:pPr marL="0" indent="0">
              <a:buNone/>
            </a:pPr>
            <a:r>
              <a:rPr lang="nl-NL" dirty="0"/>
              <a:t> </a:t>
            </a:r>
            <a:r>
              <a:rPr lang="nl-NL" dirty="0" smtClean="0"/>
              <a:t>- Grondstofkosten</a:t>
            </a:r>
          </a:p>
          <a:p>
            <a:pPr marL="0" indent="0">
              <a:buNone/>
            </a:pPr>
            <a:r>
              <a:rPr lang="nl-NL" dirty="0" smtClean="0"/>
              <a:t> - </a:t>
            </a:r>
            <a:r>
              <a:rPr lang="nl-NL" dirty="0" err="1" smtClean="0"/>
              <a:t>Halffabrikaten</a:t>
            </a:r>
            <a:endParaRPr lang="nl-NL" dirty="0" smtClean="0"/>
          </a:p>
          <a:p>
            <a:pPr marL="0" indent="0">
              <a:buNone/>
            </a:pPr>
            <a:r>
              <a:rPr lang="nl-NL" dirty="0"/>
              <a:t> </a:t>
            </a:r>
            <a:r>
              <a:rPr lang="nl-NL" dirty="0" smtClean="0"/>
              <a:t>- hulpstoffen</a:t>
            </a:r>
          </a:p>
          <a:p>
            <a:pPr marL="0" indent="0">
              <a:buNone/>
            </a:pPr>
            <a:r>
              <a:rPr lang="nl-NL" dirty="0" smtClean="0"/>
              <a:t>* Deze kostensoorten worden altijd geboekt tegen inkoopwaarde op de dag van inkoop. Behalve als de dagwaarde daalt dan moet je soms </a:t>
            </a:r>
            <a:r>
              <a:rPr lang="nl-NL" dirty="0" err="1" smtClean="0"/>
              <a:t>meedalen</a:t>
            </a:r>
            <a:r>
              <a:rPr lang="nl-NL" dirty="0" smtClean="0"/>
              <a:t> om concurrerend te blijven. </a:t>
            </a:r>
            <a:endParaRPr lang="nl-NL" dirty="0"/>
          </a:p>
        </p:txBody>
      </p:sp>
    </p:spTree>
    <p:extLst>
      <p:ext uri="{BB962C8B-B14F-4D97-AF65-F5344CB8AC3E}">
        <p14:creationId xmlns:p14="http://schemas.microsoft.com/office/powerpoint/2010/main" val="331776200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16" presetClass="entr" presetSubtype="21" fill="hold"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barn(inVertical)">
                                      <p:cBhvr>
                                        <p:cTn id="35" dur="5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Hoe kom ik tot een uurtarief</a:t>
            </a:r>
            <a:endParaRPr lang="nl-NL" dirty="0"/>
          </a:p>
        </p:txBody>
      </p:sp>
      <p:sp>
        <p:nvSpPr>
          <p:cNvPr id="3" name="Tijdelijke aanduiding voor inhoud 2"/>
          <p:cNvSpPr>
            <a:spLocks noGrp="1"/>
          </p:cNvSpPr>
          <p:nvPr>
            <p:ph idx="1"/>
          </p:nvPr>
        </p:nvSpPr>
        <p:spPr/>
        <p:txBody>
          <a:bodyPr>
            <a:normAutofit lnSpcReduction="10000"/>
          </a:bodyPr>
          <a:lstStyle/>
          <a:p>
            <a:r>
              <a:rPr lang="nl-NL" dirty="0"/>
              <a:t>Stel je voor dat jouw bedrijfskosten in totaal 320.000 euro </a:t>
            </a:r>
            <a:r>
              <a:rPr lang="nl-NL" dirty="0" smtClean="0"/>
              <a:t>bedragen</a:t>
            </a:r>
          </a:p>
          <a:p>
            <a:r>
              <a:rPr lang="nl-NL" dirty="0"/>
              <a:t>Dan deel je dit bedrag dus door 8184 uur: 320.000/8184 = 39,10 euro per </a:t>
            </a:r>
            <a:r>
              <a:rPr lang="nl-NL" dirty="0" smtClean="0"/>
              <a:t>uur.</a:t>
            </a:r>
          </a:p>
          <a:p>
            <a:r>
              <a:rPr lang="nl-NL" dirty="0"/>
              <a:t>Dan ben je uit je </a:t>
            </a:r>
            <a:r>
              <a:rPr lang="nl-NL" dirty="0" smtClean="0"/>
              <a:t>kosten</a:t>
            </a:r>
          </a:p>
          <a:p>
            <a:r>
              <a:rPr lang="nl-NL" dirty="0"/>
              <a:t>Maar omdat jij nog iets van winst wil maken moet je dit bedrag dus ophogen met een winstopslag. Ik stel deze op 20% . </a:t>
            </a:r>
            <a:endParaRPr lang="nl-NL" dirty="0" smtClean="0"/>
          </a:p>
          <a:p>
            <a:r>
              <a:rPr lang="nl-NL" dirty="0"/>
              <a:t>Dus 39.10 / 100 *20 = 7.82. Dan kom je uit op 46.92. Dit rond je altijd af dus kom je uit op 47 euro per uur. </a:t>
            </a:r>
          </a:p>
          <a:p>
            <a:endParaRPr lang="nl-NL" dirty="0"/>
          </a:p>
        </p:txBody>
      </p:sp>
    </p:spTree>
    <p:extLst>
      <p:ext uri="{BB962C8B-B14F-4D97-AF65-F5344CB8AC3E}">
        <p14:creationId xmlns:p14="http://schemas.microsoft.com/office/powerpoint/2010/main" val="114431686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2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2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1"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wheel(1)">
                                      <p:cBhvr>
                                        <p:cTn id="17" dur="2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6" presetClass="entr" presetSubtype="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wipe(down)">
                                      <p:cBhvr>
                                        <p:cTn id="22" dur="580">
                                          <p:stCondLst>
                                            <p:cond delay="0"/>
                                          </p:stCondLst>
                                        </p:cTn>
                                        <p:tgtEl>
                                          <p:spTgt spid="3">
                                            <p:txEl>
                                              <p:pRg st="3" end="3"/>
                                            </p:txEl>
                                          </p:spTgt>
                                        </p:tgtEl>
                                      </p:cBhvr>
                                    </p:animEffect>
                                    <p:anim calcmode="lin" valueType="num">
                                      <p:cBhvr>
                                        <p:cTn id="23" dur="1822" tmFilter="0,0; 0.14,0.36; 0.43,0.73; 0.71,0.91; 1.0,1.0">
                                          <p:stCondLst>
                                            <p:cond delay="0"/>
                                          </p:stCondLst>
                                        </p:cTn>
                                        <p:tgtEl>
                                          <p:spTgt spid="3">
                                            <p:txEl>
                                              <p:pRg st="3" end="3"/>
                                            </p:txEl>
                                          </p:spTgt>
                                        </p:tgtEl>
                                        <p:attrNameLst>
                                          <p:attrName>ppt_x</p:attrName>
                                        </p:attrNameLst>
                                      </p:cBhvr>
                                      <p:tavLst>
                                        <p:tav tm="0">
                                          <p:val>
                                            <p:strVal val="#ppt_x-0.25"/>
                                          </p:val>
                                        </p:tav>
                                        <p:tav tm="100000">
                                          <p:val>
                                            <p:strVal val="#ppt_x"/>
                                          </p:val>
                                        </p:tav>
                                      </p:tavLst>
                                    </p:anim>
                                    <p:anim calcmode="lin" valueType="num">
                                      <p:cBhvr>
                                        <p:cTn id="24" dur="664" tmFilter="0.0,0.0; 0.25,0.07; 0.50,0.2; 0.75,0.467; 1.0,1.0">
                                          <p:stCondLst>
                                            <p:cond delay="0"/>
                                          </p:stCondLst>
                                        </p:cTn>
                                        <p:tgtEl>
                                          <p:spTgt spid="3">
                                            <p:txEl>
                                              <p:pRg st="3" end="3"/>
                                            </p:txEl>
                                          </p:spTgt>
                                        </p:tgtEl>
                                        <p:attrNameLst>
                                          <p:attrName>ppt_y</p:attrName>
                                        </p:attrNameLst>
                                      </p:cBhvr>
                                      <p:tavLst>
                                        <p:tav tm="0" fmla="#ppt_y-sin(pi*$)/3">
                                          <p:val>
                                            <p:fltVal val="0.5"/>
                                          </p:val>
                                        </p:tav>
                                        <p:tav tm="100000">
                                          <p:val>
                                            <p:fltVal val="1"/>
                                          </p:val>
                                        </p:tav>
                                      </p:tavLst>
                                    </p:anim>
                                    <p:anim calcmode="lin" valueType="num">
                                      <p:cBhvr>
                                        <p:cTn id="25" dur="664" tmFilter="0, 0; 0.125,0.2665; 0.25,0.4; 0.375,0.465; 0.5,0.5;  0.625,0.535; 0.75,0.6; 0.875,0.7335; 1,1">
                                          <p:stCondLst>
                                            <p:cond delay="664"/>
                                          </p:stCondLst>
                                        </p:cTn>
                                        <p:tgtEl>
                                          <p:spTgt spid="3">
                                            <p:txEl>
                                              <p:pRg st="3" end="3"/>
                                            </p:txEl>
                                          </p:spTgt>
                                        </p:tgtEl>
                                        <p:attrNameLst>
                                          <p:attrName>ppt_y</p:attrName>
                                        </p:attrNameLst>
                                      </p:cBhvr>
                                      <p:tavLst>
                                        <p:tav tm="0" fmla="#ppt_y-sin(pi*$)/9">
                                          <p:val>
                                            <p:fltVal val="0"/>
                                          </p:val>
                                        </p:tav>
                                        <p:tav tm="100000">
                                          <p:val>
                                            <p:fltVal val="1"/>
                                          </p:val>
                                        </p:tav>
                                      </p:tavLst>
                                    </p:anim>
                                    <p:anim calcmode="lin" valueType="num">
                                      <p:cBhvr>
                                        <p:cTn id="26" dur="332" tmFilter="0, 0; 0.125,0.2665; 0.25,0.4; 0.375,0.465; 0.5,0.5;  0.625,0.535; 0.75,0.6; 0.875,0.7335; 1,1">
                                          <p:stCondLst>
                                            <p:cond delay="1324"/>
                                          </p:stCondLst>
                                        </p:cTn>
                                        <p:tgtEl>
                                          <p:spTgt spid="3">
                                            <p:txEl>
                                              <p:pRg st="3" end="3"/>
                                            </p:txEl>
                                          </p:spTgt>
                                        </p:tgtEl>
                                        <p:attrNameLst>
                                          <p:attrName>ppt_y</p:attrName>
                                        </p:attrNameLst>
                                      </p:cBhvr>
                                      <p:tavLst>
                                        <p:tav tm="0" fmla="#ppt_y-sin(pi*$)/27">
                                          <p:val>
                                            <p:fltVal val="0"/>
                                          </p:val>
                                        </p:tav>
                                        <p:tav tm="100000">
                                          <p:val>
                                            <p:fltVal val="1"/>
                                          </p:val>
                                        </p:tav>
                                      </p:tavLst>
                                    </p:anim>
                                    <p:anim calcmode="lin" valueType="num">
                                      <p:cBhvr>
                                        <p:cTn id="27" dur="164" tmFilter="0, 0; 0.125,0.2665; 0.25,0.4; 0.375,0.465; 0.5,0.5;  0.625,0.535; 0.75,0.6; 0.875,0.7335; 1,1">
                                          <p:stCondLst>
                                            <p:cond delay="1656"/>
                                          </p:stCondLst>
                                        </p:cTn>
                                        <p:tgtEl>
                                          <p:spTgt spid="3">
                                            <p:txEl>
                                              <p:pRg st="3" end="3"/>
                                            </p:txEl>
                                          </p:spTgt>
                                        </p:tgtEl>
                                        <p:attrNameLst>
                                          <p:attrName>ppt_y</p:attrName>
                                        </p:attrNameLst>
                                      </p:cBhvr>
                                      <p:tavLst>
                                        <p:tav tm="0" fmla="#ppt_y-sin(pi*$)/81">
                                          <p:val>
                                            <p:fltVal val="0"/>
                                          </p:val>
                                        </p:tav>
                                        <p:tav tm="100000">
                                          <p:val>
                                            <p:fltVal val="1"/>
                                          </p:val>
                                        </p:tav>
                                      </p:tavLst>
                                    </p:anim>
                                    <p:animScale>
                                      <p:cBhvr>
                                        <p:cTn id="28" dur="26">
                                          <p:stCondLst>
                                            <p:cond delay="650"/>
                                          </p:stCondLst>
                                        </p:cTn>
                                        <p:tgtEl>
                                          <p:spTgt spid="3">
                                            <p:txEl>
                                              <p:pRg st="3" end="3"/>
                                            </p:txEl>
                                          </p:spTgt>
                                        </p:tgtEl>
                                      </p:cBhvr>
                                      <p:to x="100000" y="60000"/>
                                    </p:animScale>
                                    <p:animScale>
                                      <p:cBhvr>
                                        <p:cTn id="29" dur="166" decel="50000">
                                          <p:stCondLst>
                                            <p:cond delay="676"/>
                                          </p:stCondLst>
                                        </p:cTn>
                                        <p:tgtEl>
                                          <p:spTgt spid="3">
                                            <p:txEl>
                                              <p:pRg st="3" end="3"/>
                                            </p:txEl>
                                          </p:spTgt>
                                        </p:tgtEl>
                                      </p:cBhvr>
                                      <p:to x="100000" y="100000"/>
                                    </p:animScale>
                                    <p:animScale>
                                      <p:cBhvr>
                                        <p:cTn id="30" dur="26">
                                          <p:stCondLst>
                                            <p:cond delay="1312"/>
                                          </p:stCondLst>
                                        </p:cTn>
                                        <p:tgtEl>
                                          <p:spTgt spid="3">
                                            <p:txEl>
                                              <p:pRg st="3" end="3"/>
                                            </p:txEl>
                                          </p:spTgt>
                                        </p:tgtEl>
                                      </p:cBhvr>
                                      <p:to x="100000" y="80000"/>
                                    </p:animScale>
                                    <p:animScale>
                                      <p:cBhvr>
                                        <p:cTn id="31" dur="166" decel="50000">
                                          <p:stCondLst>
                                            <p:cond delay="1338"/>
                                          </p:stCondLst>
                                        </p:cTn>
                                        <p:tgtEl>
                                          <p:spTgt spid="3">
                                            <p:txEl>
                                              <p:pRg st="3" end="3"/>
                                            </p:txEl>
                                          </p:spTgt>
                                        </p:tgtEl>
                                      </p:cBhvr>
                                      <p:to x="100000" y="100000"/>
                                    </p:animScale>
                                    <p:animScale>
                                      <p:cBhvr>
                                        <p:cTn id="32" dur="26">
                                          <p:stCondLst>
                                            <p:cond delay="1642"/>
                                          </p:stCondLst>
                                        </p:cTn>
                                        <p:tgtEl>
                                          <p:spTgt spid="3">
                                            <p:txEl>
                                              <p:pRg st="3" end="3"/>
                                            </p:txEl>
                                          </p:spTgt>
                                        </p:tgtEl>
                                      </p:cBhvr>
                                      <p:to x="100000" y="90000"/>
                                    </p:animScale>
                                    <p:animScale>
                                      <p:cBhvr>
                                        <p:cTn id="33" dur="166" decel="50000">
                                          <p:stCondLst>
                                            <p:cond delay="1668"/>
                                          </p:stCondLst>
                                        </p:cTn>
                                        <p:tgtEl>
                                          <p:spTgt spid="3">
                                            <p:txEl>
                                              <p:pRg st="3" end="3"/>
                                            </p:txEl>
                                          </p:spTgt>
                                        </p:tgtEl>
                                      </p:cBhvr>
                                      <p:to x="100000" y="100000"/>
                                    </p:animScale>
                                    <p:animScale>
                                      <p:cBhvr>
                                        <p:cTn id="34" dur="26">
                                          <p:stCondLst>
                                            <p:cond delay="1808"/>
                                          </p:stCondLst>
                                        </p:cTn>
                                        <p:tgtEl>
                                          <p:spTgt spid="3">
                                            <p:txEl>
                                              <p:pRg st="3" end="3"/>
                                            </p:txEl>
                                          </p:spTgt>
                                        </p:tgtEl>
                                      </p:cBhvr>
                                      <p:to x="100000" y="95000"/>
                                    </p:animScale>
                                    <p:animScale>
                                      <p:cBhvr>
                                        <p:cTn id="35" dur="166" decel="50000">
                                          <p:stCondLst>
                                            <p:cond delay="1834"/>
                                          </p:stCondLst>
                                        </p:cTn>
                                        <p:tgtEl>
                                          <p:spTgt spid="3">
                                            <p:txEl>
                                              <p:pRg st="3" end="3"/>
                                            </p:txEl>
                                          </p:spTgt>
                                        </p:tgtEl>
                                      </p:cBhvr>
                                      <p:to x="100000" y="100000"/>
                                    </p:animScale>
                                  </p:childTnLst>
                                </p:cTn>
                              </p:par>
                            </p:childTnLst>
                          </p:cTn>
                        </p:par>
                      </p:childTnLst>
                    </p:cTn>
                  </p:par>
                  <p:par>
                    <p:cTn id="36" fill="hold">
                      <p:stCondLst>
                        <p:cond delay="indefinite"/>
                      </p:stCondLst>
                      <p:childTnLst>
                        <p:par>
                          <p:cTn id="37" fill="hold">
                            <p:stCondLst>
                              <p:cond delay="0"/>
                            </p:stCondLst>
                            <p:childTnLst>
                              <p:par>
                                <p:cTn id="38" presetID="1" presetClass="entr" presetSubtype="0" fill="hold" nodeType="clickEffect">
                                  <p:stCondLst>
                                    <p:cond delay="0"/>
                                  </p:stCondLst>
                                  <p:childTnLst>
                                    <p:set>
                                      <p:cBhvr>
                                        <p:cTn id="39"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kostenverdeelstaat</a:t>
            </a:r>
            <a:endParaRPr lang="nl-NL" dirty="0"/>
          </a:p>
        </p:txBody>
      </p:sp>
      <p:sp>
        <p:nvSpPr>
          <p:cNvPr id="3" name="Tijdelijke aanduiding voor inhoud 2"/>
          <p:cNvSpPr>
            <a:spLocks noGrp="1"/>
          </p:cNvSpPr>
          <p:nvPr>
            <p:ph idx="1"/>
          </p:nvPr>
        </p:nvSpPr>
        <p:spPr/>
        <p:txBody>
          <a:bodyPr/>
          <a:lstStyle/>
          <a:p>
            <a:r>
              <a:rPr lang="nl-NL" dirty="0" smtClean="0"/>
              <a:t>In de vorige dia’s hebben we gezien hoe we het manuurtarief kunnen berekenen. Nu gaan we kijken hoe we het machine-uurtarief kunnen bereken. </a:t>
            </a:r>
          </a:p>
          <a:p>
            <a:r>
              <a:rPr lang="nl-NL" dirty="0" smtClean="0"/>
              <a:t>Niet elke machine is even groot en verbruikt even veel energie. </a:t>
            </a:r>
          </a:p>
          <a:p>
            <a:r>
              <a:rPr lang="nl-NL" dirty="0" smtClean="0"/>
              <a:t>Bij de meeste opdrachten worden bepaalde machines wel gebruikt en andere niet. </a:t>
            </a:r>
          </a:p>
          <a:p>
            <a:r>
              <a:rPr lang="nl-NL" dirty="0" smtClean="0"/>
              <a:t>Hoe lossen we dit op? </a:t>
            </a:r>
            <a:endParaRPr lang="nl-NL" dirty="0"/>
          </a:p>
        </p:txBody>
      </p:sp>
    </p:spTree>
    <p:extLst>
      <p:ext uri="{BB962C8B-B14F-4D97-AF65-F5344CB8AC3E}">
        <p14:creationId xmlns:p14="http://schemas.microsoft.com/office/powerpoint/2010/main" val="409432182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8" presetClass="emph" presetSubtype="0" fill="hold" nodeType="clickEffect">
                                  <p:stCondLst>
                                    <p:cond delay="0"/>
                                  </p:stCondLst>
                                  <p:childTnLst>
                                    <p:animRot by="21600000">
                                      <p:cBhvr>
                                        <p:cTn id="18" dur="2000" fill="hold"/>
                                        <p:tgtEl>
                                          <p:spTgt spid="3">
                                            <p:txEl>
                                              <p:pRg st="3" end="3"/>
                                            </p:txEl>
                                          </p:spTgt>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err="1" smtClean="0"/>
              <a:t>kostenverdeelstaat</a:t>
            </a:r>
            <a:endParaRPr lang="nl-NL" dirty="0"/>
          </a:p>
        </p:txBody>
      </p:sp>
      <p:sp>
        <p:nvSpPr>
          <p:cNvPr id="3" name="Tijdelijke aanduiding voor inhoud 2"/>
          <p:cNvSpPr>
            <a:spLocks noGrp="1"/>
          </p:cNvSpPr>
          <p:nvPr>
            <p:ph idx="1"/>
          </p:nvPr>
        </p:nvSpPr>
        <p:spPr/>
        <p:txBody>
          <a:bodyPr>
            <a:normAutofit lnSpcReduction="10000"/>
          </a:bodyPr>
          <a:lstStyle/>
          <a:p>
            <a:r>
              <a:rPr lang="nl-NL" dirty="0" smtClean="0"/>
              <a:t>Stel </a:t>
            </a:r>
            <a:r>
              <a:rPr lang="nl-NL" dirty="0"/>
              <a:t>je nu voor je hebt 2 machines. De ene machine staat op een oppervlakte van 12 m2 en de andere staat op 8m2. Je weet dat je aan huisvestiging 20.000 euro per jaar kwijt bent. Dan verdeel je dus deze kosten over deze machine volgens de gebruikte m2. De totale m2 zijn 20m2. </a:t>
            </a:r>
            <a:endParaRPr lang="nl-NL" dirty="0" smtClean="0"/>
          </a:p>
          <a:p>
            <a:r>
              <a:rPr lang="nl-NL" dirty="0"/>
              <a:t>Machine A: 12/20 x 20.000= </a:t>
            </a:r>
            <a:r>
              <a:rPr lang="nl-NL" dirty="0" smtClean="0"/>
              <a:t>12.000</a:t>
            </a:r>
          </a:p>
          <a:p>
            <a:r>
              <a:rPr lang="nl-NL" dirty="0"/>
              <a:t>Machine B: 8/20x 20.000 = </a:t>
            </a:r>
            <a:r>
              <a:rPr lang="nl-NL" dirty="0" smtClean="0"/>
              <a:t>8.000</a:t>
            </a:r>
          </a:p>
          <a:p>
            <a:r>
              <a:rPr lang="nl-NL" dirty="0" smtClean="0"/>
              <a:t>Zo verdeel je alle kosten die gemaakt worden door het machinepark. Deze tel je allemaal bij elkaar op. </a:t>
            </a:r>
            <a:endParaRPr lang="nl-NL" dirty="0"/>
          </a:p>
          <a:p>
            <a:endParaRPr lang="nl-NL" dirty="0"/>
          </a:p>
          <a:p>
            <a:endParaRPr lang="nl-NL" dirty="0"/>
          </a:p>
        </p:txBody>
      </p:sp>
    </p:spTree>
    <p:extLst>
      <p:ext uri="{BB962C8B-B14F-4D97-AF65-F5344CB8AC3E}">
        <p14:creationId xmlns:p14="http://schemas.microsoft.com/office/powerpoint/2010/main" val="74361294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2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21" presetClass="entr" presetSubtype="1"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wheel(1)">
                                      <p:cBhvr>
                                        <p:cTn id="12" dur="2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1" presetClass="entr" presetSubtype="1"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wheel(1)">
                                      <p:cBhvr>
                                        <p:cTn id="17" dur="2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1" presetClass="entr" presetSubtype="1"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wheel(1)">
                                      <p:cBhvr>
                                        <p:cTn id="22" dur="20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Machine-uurtarief</a:t>
            </a:r>
            <a:endParaRPr lang="nl-NL" dirty="0"/>
          </a:p>
        </p:txBody>
      </p:sp>
      <p:sp>
        <p:nvSpPr>
          <p:cNvPr id="3" name="Tijdelijke aanduiding voor inhoud 2"/>
          <p:cNvSpPr>
            <a:spLocks noGrp="1"/>
          </p:cNvSpPr>
          <p:nvPr>
            <p:ph idx="1"/>
          </p:nvPr>
        </p:nvSpPr>
        <p:spPr/>
        <p:txBody>
          <a:bodyPr>
            <a:normAutofit lnSpcReduction="10000"/>
          </a:bodyPr>
          <a:lstStyle/>
          <a:p>
            <a:r>
              <a:rPr lang="nl-NL" dirty="0"/>
              <a:t>De </a:t>
            </a:r>
            <a:r>
              <a:rPr lang="nl-NL" dirty="0" err="1"/>
              <a:t>uurkostprijs</a:t>
            </a:r>
            <a:r>
              <a:rPr lang="nl-NL" dirty="0"/>
              <a:t> per machine word berekend door de jaarkosten per machine te delen door het aantal uren dat de machine onder normale omstandigheden word ingezet. </a:t>
            </a:r>
            <a:endParaRPr lang="nl-NL" dirty="0" smtClean="0"/>
          </a:p>
          <a:p>
            <a:r>
              <a:rPr lang="nl-NL" dirty="0" smtClean="0"/>
              <a:t>Bij </a:t>
            </a:r>
            <a:r>
              <a:rPr lang="nl-NL" dirty="0"/>
              <a:t>machine A zijn de begrote kosten 180.000 euro en je zet hier 2000 uur op in. Bij machine B zijn de begrote kosten  130.000 euro en worden 1300 uur ingezet. </a:t>
            </a:r>
            <a:endParaRPr lang="nl-NL" dirty="0" smtClean="0"/>
          </a:p>
          <a:p>
            <a:r>
              <a:rPr lang="nl-NL" dirty="0"/>
              <a:t>Dan zijn de kosten per machine uur bij Machine A: € 180.000 / 2000 = € 90</a:t>
            </a:r>
            <a:r>
              <a:rPr lang="nl-NL" dirty="0" smtClean="0"/>
              <a:t>,--</a:t>
            </a:r>
          </a:p>
          <a:p>
            <a:r>
              <a:rPr lang="nl-NL" dirty="0"/>
              <a:t>Bij machine B: € 130.000/1300 = € 100,--</a:t>
            </a:r>
          </a:p>
          <a:p>
            <a:endParaRPr lang="nl-NL" dirty="0"/>
          </a:p>
          <a:p>
            <a:endParaRPr lang="nl-NL" dirty="0"/>
          </a:p>
          <a:p>
            <a:endParaRPr lang="nl-NL" dirty="0"/>
          </a:p>
        </p:txBody>
      </p:sp>
    </p:spTree>
    <p:extLst>
      <p:ext uri="{BB962C8B-B14F-4D97-AF65-F5344CB8AC3E}">
        <p14:creationId xmlns:p14="http://schemas.microsoft.com/office/powerpoint/2010/main" val="129601411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3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p:cTn id="7" dur="1000" fill="hold"/>
                                        <p:tgtEl>
                                          <p:spTgt spid="3">
                                            <p:txEl>
                                              <p:pRg st="0" end="0"/>
                                            </p:txEl>
                                          </p:spTgt>
                                        </p:tgtEl>
                                        <p:attrNameLst>
                                          <p:attrName>ppt_w</p:attrName>
                                        </p:attrNameLst>
                                      </p:cBhvr>
                                      <p:tavLst>
                                        <p:tav tm="0">
                                          <p:val>
                                            <p:fltVal val="0"/>
                                          </p:val>
                                        </p:tav>
                                        <p:tav tm="100000">
                                          <p:val>
                                            <p:strVal val="#ppt_w"/>
                                          </p:val>
                                        </p:tav>
                                      </p:tavLst>
                                    </p:anim>
                                    <p:anim calcmode="lin" valueType="num">
                                      <p:cBhvr>
                                        <p:cTn id="8" dur="1000" fill="hold"/>
                                        <p:tgtEl>
                                          <p:spTgt spid="3">
                                            <p:txEl>
                                              <p:pRg st="0" end="0"/>
                                            </p:txEl>
                                          </p:spTgt>
                                        </p:tgtEl>
                                        <p:attrNameLst>
                                          <p:attrName>ppt_h</p:attrName>
                                        </p:attrNameLst>
                                      </p:cBhvr>
                                      <p:tavLst>
                                        <p:tav tm="0">
                                          <p:val>
                                            <p:fltVal val="0"/>
                                          </p:val>
                                        </p:tav>
                                        <p:tav tm="100000">
                                          <p:val>
                                            <p:strVal val="#ppt_h"/>
                                          </p:val>
                                        </p:tav>
                                      </p:tavLst>
                                    </p:anim>
                                    <p:anim calcmode="lin" valueType="num">
                                      <p:cBhvr>
                                        <p:cTn id="9" dur="1000" fill="hold"/>
                                        <p:tgtEl>
                                          <p:spTgt spid="3">
                                            <p:txEl>
                                              <p:pRg st="0" end="0"/>
                                            </p:txEl>
                                          </p:spTgt>
                                        </p:tgtEl>
                                        <p:attrNameLst>
                                          <p:attrName>style.rotation</p:attrName>
                                        </p:attrNameLst>
                                      </p:cBhvr>
                                      <p:tavLst>
                                        <p:tav tm="0">
                                          <p:val>
                                            <p:fltVal val="90"/>
                                          </p:val>
                                        </p:tav>
                                        <p:tav tm="100000">
                                          <p:val>
                                            <p:fltVal val="0"/>
                                          </p:val>
                                        </p:tav>
                                      </p:tavLst>
                                    </p:anim>
                                    <p:animEffect transition="in" filter="fade">
                                      <p:cBhvr>
                                        <p:cTn id="10" dur="1000"/>
                                        <p:tgtEl>
                                          <p:spTgt spid="3">
                                            <p:txEl>
                                              <p:pRg st="0" end="0"/>
                                            </p:txEl>
                                          </p:spTgt>
                                        </p:tgtEl>
                                      </p:cBhvr>
                                    </p:animEffect>
                                  </p:childTnLst>
                                </p:cTn>
                              </p:par>
                            </p:childTnLst>
                          </p:cTn>
                        </p:par>
                      </p:childTnLst>
                    </p:cTn>
                  </p:par>
                  <p:par>
                    <p:cTn id="11" fill="hold">
                      <p:stCondLst>
                        <p:cond delay="indefinite"/>
                      </p:stCondLst>
                      <p:childTnLst>
                        <p:par>
                          <p:cTn id="12" fill="hold">
                            <p:stCondLst>
                              <p:cond delay="0"/>
                            </p:stCondLst>
                            <p:childTnLst>
                              <p:par>
                                <p:cTn id="13" presetID="53" presetClass="entr" presetSubtype="16" fill="hold" nodeType="click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 calcmode="lin" valueType="num">
                                      <p:cBhvr>
                                        <p:cTn id="15" dur="500" fill="hold"/>
                                        <p:tgtEl>
                                          <p:spTgt spid="3">
                                            <p:txEl>
                                              <p:pRg st="1" end="1"/>
                                            </p:txEl>
                                          </p:spTgt>
                                        </p:tgtEl>
                                        <p:attrNameLst>
                                          <p:attrName>ppt_w</p:attrName>
                                        </p:attrNameLst>
                                      </p:cBhvr>
                                      <p:tavLst>
                                        <p:tav tm="0">
                                          <p:val>
                                            <p:fltVal val="0"/>
                                          </p:val>
                                        </p:tav>
                                        <p:tav tm="100000">
                                          <p:val>
                                            <p:strVal val="#ppt_w"/>
                                          </p:val>
                                        </p:tav>
                                      </p:tavLst>
                                    </p:anim>
                                    <p:anim calcmode="lin" valueType="num">
                                      <p:cBhvr>
                                        <p:cTn id="16" dur="500" fill="hold"/>
                                        <p:tgtEl>
                                          <p:spTgt spid="3">
                                            <p:txEl>
                                              <p:pRg st="1" end="1"/>
                                            </p:txEl>
                                          </p:spTgt>
                                        </p:tgtEl>
                                        <p:attrNameLst>
                                          <p:attrName>ppt_h</p:attrName>
                                        </p:attrNameLst>
                                      </p:cBhvr>
                                      <p:tavLst>
                                        <p:tav tm="0">
                                          <p:val>
                                            <p:fltVal val="0"/>
                                          </p:val>
                                        </p:tav>
                                        <p:tav tm="100000">
                                          <p:val>
                                            <p:strVal val="#ppt_h"/>
                                          </p:val>
                                        </p:tav>
                                      </p:tavLst>
                                    </p:anim>
                                    <p:animEffect transition="in" filter="fade">
                                      <p:cBhvr>
                                        <p:cTn id="17" dur="500"/>
                                        <p:tgtEl>
                                          <p:spTgt spid="3">
                                            <p:txEl>
                                              <p:pRg st="1" end="1"/>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6" presetClass="entr" presetSubtype="0" fill="hold" nodeType="clickEffect">
                                  <p:stCondLst>
                                    <p:cond delay="0"/>
                                  </p:stCondLst>
                                  <p:childTnLst>
                                    <p:set>
                                      <p:cBhvr>
                                        <p:cTn id="21" dur="1" fill="hold">
                                          <p:stCondLst>
                                            <p:cond delay="0"/>
                                          </p:stCondLst>
                                        </p:cTn>
                                        <p:tgtEl>
                                          <p:spTgt spid="3">
                                            <p:txEl>
                                              <p:pRg st="2" end="2"/>
                                            </p:txEl>
                                          </p:spTgt>
                                        </p:tgtEl>
                                        <p:attrNameLst>
                                          <p:attrName>style.visibility</p:attrName>
                                        </p:attrNameLst>
                                      </p:cBhvr>
                                      <p:to>
                                        <p:strVal val="visible"/>
                                      </p:to>
                                    </p:set>
                                    <p:animEffect transition="in" filter="wipe(down)">
                                      <p:cBhvr>
                                        <p:cTn id="22" dur="580">
                                          <p:stCondLst>
                                            <p:cond delay="0"/>
                                          </p:stCondLst>
                                        </p:cTn>
                                        <p:tgtEl>
                                          <p:spTgt spid="3">
                                            <p:txEl>
                                              <p:pRg st="2" end="2"/>
                                            </p:txEl>
                                          </p:spTgt>
                                        </p:tgtEl>
                                      </p:cBhvr>
                                    </p:animEffect>
                                    <p:anim calcmode="lin" valueType="num">
                                      <p:cBhvr>
                                        <p:cTn id="23" dur="1822" tmFilter="0,0; 0.14,0.36; 0.43,0.73; 0.71,0.91; 1.0,1.0">
                                          <p:stCondLst>
                                            <p:cond delay="0"/>
                                          </p:stCondLst>
                                        </p:cTn>
                                        <p:tgtEl>
                                          <p:spTgt spid="3">
                                            <p:txEl>
                                              <p:pRg st="2" end="2"/>
                                            </p:txEl>
                                          </p:spTgt>
                                        </p:tgtEl>
                                        <p:attrNameLst>
                                          <p:attrName>ppt_x</p:attrName>
                                        </p:attrNameLst>
                                      </p:cBhvr>
                                      <p:tavLst>
                                        <p:tav tm="0">
                                          <p:val>
                                            <p:strVal val="#ppt_x-0.25"/>
                                          </p:val>
                                        </p:tav>
                                        <p:tav tm="100000">
                                          <p:val>
                                            <p:strVal val="#ppt_x"/>
                                          </p:val>
                                        </p:tav>
                                      </p:tavLst>
                                    </p:anim>
                                    <p:anim calcmode="lin" valueType="num">
                                      <p:cBhvr>
                                        <p:cTn id="24" dur="664" tmFilter="0.0,0.0; 0.25,0.07; 0.50,0.2; 0.75,0.467; 1.0,1.0">
                                          <p:stCondLst>
                                            <p:cond delay="0"/>
                                          </p:stCondLst>
                                        </p:cTn>
                                        <p:tgtEl>
                                          <p:spTgt spid="3">
                                            <p:txEl>
                                              <p:pRg st="2" end="2"/>
                                            </p:txEl>
                                          </p:spTgt>
                                        </p:tgtEl>
                                        <p:attrNameLst>
                                          <p:attrName>ppt_y</p:attrName>
                                        </p:attrNameLst>
                                      </p:cBhvr>
                                      <p:tavLst>
                                        <p:tav tm="0" fmla="#ppt_y-sin(pi*$)/3">
                                          <p:val>
                                            <p:fltVal val="0.5"/>
                                          </p:val>
                                        </p:tav>
                                        <p:tav tm="100000">
                                          <p:val>
                                            <p:fltVal val="1"/>
                                          </p:val>
                                        </p:tav>
                                      </p:tavLst>
                                    </p:anim>
                                    <p:anim calcmode="lin" valueType="num">
                                      <p:cBhvr>
                                        <p:cTn id="25" dur="664" tmFilter="0, 0; 0.125,0.2665; 0.25,0.4; 0.375,0.465; 0.5,0.5;  0.625,0.535; 0.75,0.6; 0.875,0.7335; 1,1">
                                          <p:stCondLst>
                                            <p:cond delay="664"/>
                                          </p:stCondLst>
                                        </p:cTn>
                                        <p:tgtEl>
                                          <p:spTgt spid="3">
                                            <p:txEl>
                                              <p:pRg st="2" end="2"/>
                                            </p:txEl>
                                          </p:spTgt>
                                        </p:tgtEl>
                                        <p:attrNameLst>
                                          <p:attrName>ppt_y</p:attrName>
                                        </p:attrNameLst>
                                      </p:cBhvr>
                                      <p:tavLst>
                                        <p:tav tm="0" fmla="#ppt_y-sin(pi*$)/9">
                                          <p:val>
                                            <p:fltVal val="0"/>
                                          </p:val>
                                        </p:tav>
                                        <p:tav tm="100000">
                                          <p:val>
                                            <p:fltVal val="1"/>
                                          </p:val>
                                        </p:tav>
                                      </p:tavLst>
                                    </p:anim>
                                    <p:anim calcmode="lin" valueType="num">
                                      <p:cBhvr>
                                        <p:cTn id="26" dur="332" tmFilter="0, 0; 0.125,0.2665; 0.25,0.4; 0.375,0.465; 0.5,0.5;  0.625,0.535; 0.75,0.6; 0.875,0.7335; 1,1">
                                          <p:stCondLst>
                                            <p:cond delay="1324"/>
                                          </p:stCondLst>
                                        </p:cTn>
                                        <p:tgtEl>
                                          <p:spTgt spid="3">
                                            <p:txEl>
                                              <p:pRg st="2" end="2"/>
                                            </p:txEl>
                                          </p:spTgt>
                                        </p:tgtEl>
                                        <p:attrNameLst>
                                          <p:attrName>ppt_y</p:attrName>
                                        </p:attrNameLst>
                                      </p:cBhvr>
                                      <p:tavLst>
                                        <p:tav tm="0" fmla="#ppt_y-sin(pi*$)/27">
                                          <p:val>
                                            <p:fltVal val="0"/>
                                          </p:val>
                                        </p:tav>
                                        <p:tav tm="100000">
                                          <p:val>
                                            <p:fltVal val="1"/>
                                          </p:val>
                                        </p:tav>
                                      </p:tavLst>
                                    </p:anim>
                                    <p:anim calcmode="lin" valueType="num">
                                      <p:cBhvr>
                                        <p:cTn id="27" dur="164" tmFilter="0, 0; 0.125,0.2665; 0.25,0.4; 0.375,0.465; 0.5,0.5;  0.625,0.535; 0.75,0.6; 0.875,0.7335; 1,1">
                                          <p:stCondLst>
                                            <p:cond delay="1656"/>
                                          </p:stCondLst>
                                        </p:cTn>
                                        <p:tgtEl>
                                          <p:spTgt spid="3">
                                            <p:txEl>
                                              <p:pRg st="2" end="2"/>
                                            </p:txEl>
                                          </p:spTgt>
                                        </p:tgtEl>
                                        <p:attrNameLst>
                                          <p:attrName>ppt_y</p:attrName>
                                        </p:attrNameLst>
                                      </p:cBhvr>
                                      <p:tavLst>
                                        <p:tav tm="0" fmla="#ppt_y-sin(pi*$)/81">
                                          <p:val>
                                            <p:fltVal val="0"/>
                                          </p:val>
                                        </p:tav>
                                        <p:tav tm="100000">
                                          <p:val>
                                            <p:fltVal val="1"/>
                                          </p:val>
                                        </p:tav>
                                      </p:tavLst>
                                    </p:anim>
                                    <p:animScale>
                                      <p:cBhvr>
                                        <p:cTn id="28" dur="26">
                                          <p:stCondLst>
                                            <p:cond delay="650"/>
                                          </p:stCondLst>
                                        </p:cTn>
                                        <p:tgtEl>
                                          <p:spTgt spid="3">
                                            <p:txEl>
                                              <p:pRg st="2" end="2"/>
                                            </p:txEl>
                                          </p:spTgt>
                                        </p:tgtEl>
                                      </p:cBhvr>
                                      <p:to x="100000" y="60000"/>
                                    </p:animScale>
                                    <p:animScale>
                                      <p:cBhvr>
                                        <p:cTn id="29" dur="166" decel="50000">
                                          <p:stCondLst>
                                            <p:cond delay="676"/>
                                          </p:stCondLst>
                                        </p:cTn>
                                        <p:tgtEl>
                                          <p:spTgt spid="3">
                                            <p:txEl>
                                              <p:pRg st="2" end="2"/>
                                            </p:txEl>
                                          </p:spTgt>
                                        </p:tgtEl>
                                      </p:cBhvr>
                                      <p:to x="100000" y="100000"/>
                                    </p:animScale>
                                    <p:animScale>
                                      <p:cBhvr>
                                        <p:cTn id="30" dur="26">
                                          <p:stCondLst>
                                            <p:cond delay="1312"/>
                                          </p:stCondLst>
                                        </p:cTn>
                                        <p:tgtEl>
                                          <p:spTgt spid="3">
                                            <p:txEl>
                                              <p:pRg st="2" end="2"/>
                                            </p:txEl>
                                          </p:spTgt>
                                        </p:tgtEl>
                                      </p:cBhvr>
                                      <p:to x="100000" y="80000"/>
                                    </p:animScale>
                                    <p:animScale>
                                      <p:cBhvr>
                                        <p:cTn id="31" dur="166" decel="50000">
                                          <p:stCondLst>
                                            <p:cond delay="1338"/>
                                          </p:stCondLst>
                                        </p:cTn>
                                        <p:tgtEl>
                                          <p:spTgt spid="3">
                                            <p:txEl>
                                              <p:pRg st="2" end="2"/>
                                            </p:txEl>
                                          </p:spTgt>
                                        </p:tgtEl>
                                      </p:cBhvr>
                                      <p:to x="100000" y="100000"/>
                                    </p:animScale>
                                    <p:animScale>
                                      <p:cBhvr>
                                        <p:cTn id="32" dur="26">
                                          <p:stCondLst>
                                            <p:cond delay="1642"/>
                                          </p:stCondLst>
                                        </p:cTn>
                                        <p:tgtEl>
                                          <p:spTgt spid="3">
                                            <p:txEl>
                                              <p:pRg st="2" end="2"/>
                                            </p:txEl>
                                          </p:spTgt>
                                        </p:tgtEl>
                                      </p:cBhvr>
                                      <p:to x="100000" y="90000"/>
                                    </p:animScale>
                                    <p:animScale>
                                      <p:cBhvr>
                                        <p:cTn id="33" dur="166" decel="50000">
                                          <p:stCondLst>
                                            <p:cond delay="1668"/>
                                          </p:stCondLst>
                                        </p:cTn>
                                        <p:tgtEl>
                                          <p:spTgt spid="3">
                                            <p:txEl>
                                              <p:pRg st="2" end="2"/>
                                            </p:txEl>
                                          </p:spTgt>
                                        </p:tgtEl>
                                      </p:cBhvr>
                                      <p:to x="100000" y="100000"/>
                                    </p:animScale>
                                    <p:animScale>
                                      <p:cBhvr>
                                        <p:cTn id="34" dur="26">
                                          <p:stCondLst>
                                            <p:cond delay="1808"/>
                                          </p:stCondLst>
                                        </p:cTn>
                                        <p:tgtEl>
                                          <p:spTgt spid="3">
                                            <p:txEl>
                                              <p:pRg st="2" end="2"/>
                                            </p:txEl>
                                          </p:spTgt>
                                        </p:tgtEl>
                                      </p:cBhvr>
                                      <p:to x="100000" y="95000"/>
                                    </p:animScale>
                                    <p:animScale>
                                      <p:cBhvr>
                                        <p:cTn id="35" dur="166" decel="50000">
                                          <p:stCondLst>
                                            <p:cond delay="1834"/>
                                          </p:stCondLst>
                                        </p:cTn>
                                        <p:tgtEl>
                                          <p:spTgt spid="3">
                                            <p:txEl>
                                              <p:pRg st="2" end="2"/>
                                            </p:txEl>
                                          </p:spTgt>
                                        </p:tgtEl>
                                      </p:cBhvr>
                                      <p:to x="100000" y="100000"/>
                                    </p:animScale>
                                  </p:childTnLst>
                                </p:cTn>
                              </p:par>
                            </p:childTnLst>
                          </p:cTn>
                        </p:par>
                      </p:childTnLst>
                    </p:cTn>
                  </p:par>
                  <p:par>
                    <p:cTn id="36" fill="hold">
                      <p:stCondLst>
                        <p:cond delay="indefinite"/>
                      </p:stCondLst>
                      <p:childTnLst>
                        <p:par>
                          <p:cTn id="37" fill="hold">
                            <p:stCondLst>
                              <p:cond delay="0"/>
                            </p:stCondLst>
                            <p:childTnLst>
                              <p:par>
                                <p:cTn id="38" presetID="31" presetClass="entr" presetSubtype="0" fill="hold" nodeType="clickEffect">
                                  <p:stCondLst>
                                    <p:cond delay="0"/>
                                  </p:stCondLst>
                                  <p:childTnLst>
                                    <p:set>
                                      <p:cBhvr>
                                        <p:cTn id="39" dur="1" fill="hold">
                                          <p:stCondLst>
                                            <p:cond delay="0"/>
                                          </p:stCondLst>
                                        </p:cTn>
                                        <p:tgtEl>
                                          <p:spTgt spid="3">
                                            <p:txEl>
                                              <p:pRg st="3" end="3"/>
                                            </p:txEl>
                                          </p:spTgt>
                                        </p:tgtEl>
                                        <p:attrNameLst>
                                          <p:attrName>style.visibility</p:attrName>
                                        </p:attrNameLst>
                                      </p:cBhvr>
                                      <p:to>
                                        <p:strVal val="visible"/>
                                      </p:to>
                                    </p:set>
                                    <p:anim calcmode="lin" valueType="num">
                                      <p:cBhvr>
                                        <p:cTn id="40" dur="1000" fill="hold"/>
                                        <p:tgtEl>
                                          <p:spTgt spid="3">
                                            <p:txEl>
                                              <p:pRg st="3" end="3"/>
                                            </p:txEl>
                                          </p:spTgt>
                                        </p:tgtEl>
                                        <p:attrNameLst>
                                          <p:attrName>ppt_w</p:attrName>
                                        </p:attrNameLst>
                                      </p:cBhvr>
                                      <p:tavLst>
                                        <p:tav tm="0">
                                          <p:val>
                                            <p:fltVal val="0"/>
                                          </p:val>
                                        </p:tav>
                                        <p:tav tm="100000">
                                          <p:val>
                                            <p:strVal val="#ppt_w"/>
                                          </p:val>
                                        </p:tav>
                                      </p:tavLst>
                                    </p:anim>
                                    <p:anim calcmode="lin" valueType="num">
                                      <p:cBhvr>
                                        <p:cTn id="41" dur="1000" fill="hold"/>
                                        <p:tgtEl>
                                          <p:spTgt spid="3">
                                            <p:txEl>
                                              <p:pRg st="3" end="3"/>
                                            </p:txEl>
                                          </p:spTgt>
                                        </p:tgtEl>
                                        <p:attrNameLst>
                                          <p:attrName>ppt_h</p:attrName>
                                        </p:attrNameLst>
                                      </p:cBhvr>
                                      <p:tavLst>
                                        <p:tav tm="0">
                                          <p:val>
                                            <p:fltVal val="0"/>
                                          </p:val>
                                        </p:tav>
                                        <p:tav tm="100000">
                                          <p:val>
                                            <p:strVal val="#ppt_h"/>
                                          </p:val>
                                        </p:tav>
                                      </p:tavLst>
                                    </p:anim>
                                    <p:anim calcmode="lin" valueType="num">
                                      <p:cBhvr>
                                        <p:cTn id="42" dur="1000" fill="hold"/>
                                        <p:tgtEl>
                                          <p:spTgt spid="3">
                                            <p:txEl>
                                              <p:pRg st="3" end="3"/>
                                            </p:txEl>
                                          </p:spTgt>
                                        </p:tgtEl>
                                        <p:attrNameLst>
                                          <p:attrName>style.rotation</p:attrName>
                                        </p:attrNameLst>
                                      </p:cBhvr>
                                      <p:tavLst>
                                        <p:tav tm="0">
                                          <p:val>
                                            <p:fltVal val="90"/>
                                          </p:val>
                                        </p:tav>
                                        <p:tav tm="100000">
                                          <p:val>
                                            <p:fltVal val="0"/>
                                          </p:val>
                                        </p:tav>
                                      </p:tavLst>
                                    </p:anim>
                                    <p:animEffect transition="in" filter="fade">
                                      <p:cBhvr>
                                        <p:cTn id="43" dur="10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Machine-uurtarief</a:t>
            </a:r>
            <a:endParaRPr lang="nl-NL" dirty="0"/>
          </a:p>
        </p:txBody>
      </p:sp>
      <p:sp>
        <p:nvSpPr>
          <p:cNvPr id="3" name="Tijdelijke aanduiding voor inhoud 2"/>
          <p:cNvSpPr>
            <a:spLocks noGrp="1"/>
          </p:cNvSpPr>
          <p:nvPr>
            <p:ph idx="1"/>
          </p:nvPr>
        </p:nvSpPr>
        <p:spPr/>
        <p:txBody>
          <a:bodyPr>
            <a:normAutofit fontScale="92500" lnSpcReduction="10000"/>
          </a:bodyPr>
          <a:lstStyle/>
          <a:p>
            <a:r>
              <a:rPr lang="nl-NL" dirty="0"/>
              <a:t>Dit zijn de kosten maar net zoals met loonkosten wil je als bedrijf ook winst maken dus zet je op deze kostprijs een winstopslag. Stel je voor dat hier de winstopslag 10 % is. </a:t>
            </a:r>
            <a:endParaRPr lang="nl-NL" dirty="0" smtClean="0"/>
          </a:p>
          <a:p>
            <a:r>
              <a:rPr lang="nl-NL" dirty="0"/>
              <a:t>Dat betekent bij machine A dat de kosten per uur </a:t>
            </a:r>
            <a:r>
              <a:rPr lang="nl-NL" dirty="0" smtClean="0"/>
              <a:t>90 </a:t>
            </a:r>
            <a:r>
              <a:rPr lang="nl-NL" dirty="0"/>
              <a:t>x 1,1= € 99 </a:t>
            </a:r>
            <a:r>
              <a:rPr lang="nl-NL" dirty="0" smtClean="0"/>
              <a:t>zijn </a:t>
            </a:r>
            <a:r>
              <a:rPr lang="nl-NL" dirty="0"/>
              <a:t>en bij machine B 100 x 1,1= 110 euro </a:t>
            </a:r>
            <a:endParaRPr lang="nl-NL" dirty="0" smtClean="0"/>
          </a:p>
          <a:p>
            <a:r>
              <a:rPr lang="nl-NL" dirty="0"/>
              <a:t>Op dit moment heb je alle gegevens op een gedegen offerte te geven. Je kunt de loonkosten uitrekenen. Je kunt de </a:t>
            </a:r>
            <a:r>
              <a:rPr lang="nl-NL" dirty="0" err="1"/>
              <a:t>machineuurkosten</a:t>
            </a:r>
            <a:r>
              <a:rPr lang="nl-NL" dirty="0"/>
              <a:t> en je kunt de materialen verantwoorden. Op dit moment heb je voldoende informatie om  een gedegen offerte uit te brengen. </a:t>
            </a:r>
          </a:p>
          <a:p>
            <a:endParaRPr lang="nl-NL" dirty="0"/>
          </a:p>
        </p:txBody>
      </p:sp>
    </p:spTree>
    <p:extLst>
      <p:ext uri="{BB962C8B-B14F-4D97-AF65-F5344CB8AC3E}">
        <p14:creationId xmlns:p14="http://schemas.microsoft.com/office/powerpoint/2010/main" val="16865235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6" presetClass="entr" presetSubtype="16"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Effect transition="in" filter="circle(in)">
                                      <p:cBhvr>
                                        <p:cTn id="19" dur="2000"/>
                                        <p:tgtEl>
                                          <p:spTgt spid="3">
                                            <p:txEl>
                                              <p:pRg st="2" end="2"/>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bezettingsverschillen</a:t>
            </a:r>
            <a:endParaRPr lang="nl-NL" dirty="0"/>
          </a:p>
        </p:txBody>
      </p:sp>
      <p:sp>
        <p:nvSpPr>
          <p:cNvPr id="3" name="Tijdelijke aanduiding voor inhoud 2"/>
          <p:cNvSpPr>
            <a:spLocks noGrp="1"/>
          </p:cNvSpPr>
          <p:nvPr>
            <p:ph idx="1"/>
          </p:nvPr>
        </p:nvSpPr>
        <p:spPr/>
        <p:txBody>
          <a:bodyPr/>
          <a:lstStyle/>
          <a:p>
            <a:r>
              <a:rPr lang="nl-NL" dirty="0"/>
              <a:t>Maar dat is in de ideale situatie waarbij er niet te veel uren worden ingezet bij de machines en waarbij alles precies volgens plan verloopt. Maar ja helaas gebeurd dat niet altijd. In de praktijk blijkt vaak dat er op een machine meer of minder uren worden ingezet. Als er meer uren worden ingezet en dus ook meer word verdient op de machine spreek je van een bezettingswinst. Als de machine niet zo veel wordt ingezet als van te voren gedacht spreek je van een bezettingsverlies. </a:t>
            </a:r>
          </a:p>
        </p:txBody>
      </p:sp>
    </p:spTree>
    <p:extLst>
      <p:ext uri="{BB962C8B-B14F-4D97-AF65-F5344CB8AC3E}">
        <p14:creationId xmlns:p14="http://schemas.microsoft.com/office/powerpoint/2010/main" val="3104209543"/>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bezettingsverschillen</a:t>
            </a:r>
            <a:endParaRPr lang="nl-NL" dirty="0"/>
          </a:p>
        </p:txBody>
      </p:sp>
      <p:sp>
        <p:nvSpPr>
          <p:cNvPr id="3" name="Tijdelijke aanduiding voor inhoud 2"/>
          <p:cNvSpPr>
            <a:spLocks noGrp="1"/>
          </p:cNvSpPr>
          <p:nvPr>
            <p:ph idx="1"/>
          </p:nvPr>
        </p:nvSpPr>
        <p:spPr/>
        <p:txBody>
          <a:bodyPr/>
          <a:lstStyle/>
          <a:p>
            <a:r>
              <a:rPr lang="nl-NL" dirty="0"/>
              <a:t>Machine A maakt in een jaar 250.000 euro aan kosten. Normaal gesproken word deze machine 3200 uur ingezet. Maar dit jaar is het rustig in het bedrijf en dus word deze machine maar 2800 uur ingezet</a:t>
            </a:r>
            <a:r>
              <a:rPr lang="nl-NL" dirty="0" smtClean="0"/>
              <a:t>.</a:t>
            </a:r>
          </a:p>
          <a:p>
            <a:r>
              <a:rPr lang="nl-NL" dirty="0"/>
              <a:t>De kostprijs per machine uur </a:t>
            </a:r>
            <a:r>
              <a:rPr lang="nl-NL" dirty="0" smtClean="0"/>
              <a:t>is €250.000/3200 </a:t>
            </a:r>
            <a:r>
              <a:rPr lang="nl-NL" dirty="0"/>
              <a:t>= </a:t>
            </a:r>
            <a:r>
              <a:rPr lang="nl-NL" dirty="0" smtClean="0"/>
              <a:t>€ 78,125</a:t>
            </a:r>
          </a:p>
          <a:p>
            <a:r>
              <a:rPr lang="nl-NL" dirty="0"/>
              <a:t>Maar werkelijk is er nu ingezet 2800 </a:t>
            </a:r>
            <a:r>
              <a:rPr lang="nl-NL" dirty="0" smtClean="0"/>
              <a:t>uur</a:t>
            </a:r>
          </a:p>
          <a:p>
            <a:r>
              <a:rPr lang="nl-NL" dirty="0"/>
              <a:t>Dus hij heeft opgeleverd = € 78,125 x 2800 = € </a:t>
            </a:r>
            <a:r>
              <a:rPr lang="nl-NL" dirty="0" smtClean="0"/>
              <a:t>218.750</a:t>
            </a:r>
          </a:p>
          <a:p>
            <a:r>
              <a:rPr lang="nl-NL" dirty="0"/>
              <a:t>Dus je bezettingsverlies is € 250.000 - € 218.750 = € 31.250</a:t>
            </a:r>
            <a:endParaRPr lang="nl-NL" dirty="0" smtClean="0"/>
          </a:p>
          <a:p>
            <a:endParaRPr lang="nl-NL" dirty="0"/>
          </a:p>
        </p:txBody>
      </p:sp>
    </p:spTree>
    <p:extLst>
      <p:ext uri="{BB962C8B-B14F-4D97-AF65-F5344CB8AC3E}">
        <p14:creationId xmlns:p14="http://schemas.microsoft.com/office/powerpoint/2010/main" val="89384497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in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 presetClass="entr" presetSubtype="0"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7" fill="hold">
                      <p:stCondLst>
                        <p:cond delay="indefinite"/>
                      </p:stCondLst>
                      <p:childTnLst>
                        <p:par>
                          <p:cTn id="18" fill="hold">
                            <p:stCondLst>
                              <p:cond delay="0"/>
                            </p:stCondLst>
                            <p:childTnLst>
                              <p:par>
                                <p:cTn id="19" presetID="22" presetClass="entr" presetSubtype="4" fill="hold" nodeType="clickEffect">
                                  <p:stCondLst>
                                    <p:cond delay="0"/>
                                  </p:stCondLst>
                                  <p:childTnLst>
                                    <p:set>
                                      <p:cBhvr>
                                        <p:cTn id="20" dur="1" fill="hold">
                                          <p:stCondLst>
                                            <p:cond delay="0"/>
                                          </p:stCondLst>
                                        </p:cTn>
                                        <p:tgtEl>
                                          <p:spTgt spid="3">
                                            <p:txEl>
                                              <p:pRg st="3" end="3"/>
                                            </p:txEl>
                                          </p:spTgt>
                                        </p:tgtEl>
                                        <p:attrNameLst>
                                          <p:attrName>style.visibility</p:attrName>
                                        </p:attrNameLst>
                                      </p:cBhvr>
                                      <p:to>
                                        <p:strVal val="visible"/>
                                      </p:to>
                                    </p:set>
                                    <p:animEffect transition="in" filter="wipe(down)">
                                      <p:cBhvr>
                                        <p:cTn id="21" dur="500"/>
                                        <p:tgtEl>
                                          <p:spTgt spid="3">
                                            <p:txEl>
                                              <p:pRg st="3" end="3"/>
                                            </p:txEl>
                                          </p:spTgt>
                                        </p:tgtEl>
                                      </p:cBhvr>
                                    </p:animEffect>
                                  </p:childTnLst>
                                </p:cTn>
                              </p:par>
                            </p:childTnLst>
                          </p:cTn>
                        </p:par>
                      </p:childTnLst>
                    </p:cTn>
                  </p:par>
                  <p:par>
                    <p:cTn id="22" fill="hold">
                      <p:stCondLst>
                        <p:cond delay="indefinite"/>
                      </p:stCondLst>
                      <p:childTnLst>
                        <p:par>
                          <p:cTn id="23" fill="hold">
                            <p:stCondLst>
                              <p:cond delay="0"/>
                            </p:stCondLst>
                            <p:childTnLst>
                              <p:par>
                                <p:cTn id="24" presetID="21" presetClass="entr" presetSubtype="1" fill="hold" nodeType="clickEffect">
                                  <p:stCondLst>
                                    <p:cond delay="0"/>
                                  </p:stCondLst>
                                  <p:childTnLst>
                                    <p:set>
                                      <p:cBhvr>
                                        <p:cTn id="25" dur="1" fill="hold">
                                          <p:stCondLst>
                                            <p:cond delay="0"/>
                                          </p:stCondLst>
                                        </p:cTn>
                                        <p:tgtEl>
                                          <p:spTgt spid="3">
                                            <p:txEl>
                                              <p:pRg st="4" end="4"/>
                                            </p:txEl>
                                          </p:spTgt>
                                        </p:tgtEl>
                                        <p:attrNameLst>
                                          <p:attrName>style.visibility</p:attrName>
                                        </p:attrNameLst>
                                      </p:cBhvr>
                                      <p:to>
                                        <p:strVal val="visible"/>
                                      </p:to>
                                    </p:set>
                                    <p:animEffect transition="in" filter="wheel(1)">
                                      <p:cBhvr>
                                        <p:cTn id="26" dur="2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Differentiële kostprijs</a:t>
            </a:r>
            <a:endParaRPr lang="nl-NL" dirty="0"/>
          </a:p>
        </p:txBody>
      </p:sp>
      <p:sp>
        <p:nvSpPr>
          <p:cNvPr id="3" name="Tijdelijke aanduiding voor inhoud 2"/>
          <p:cNvSpPr>
            <a:spLocks noGrp="1"/>
          </p:cNvSpPr>
          <p:nvPr>
            <p:ph idx="1"/>
          </p:nvPr>
        </p:nvSpPr>
        <p:spPr/>
        <p:txBody>
          <a:bodyPr/>
          <a:lstStyle/>
          <a:p>
            <a:r>
              <a:rPr lang="nl-NL" dirty="0"/>
              <a:t>Het kan zo gebeuren dat als een aannemer bijvoorbeeld te weinig werk heeft om aan het werk te blijven dat hij bewust onder zijn kostprijs gaat zitten puur om ervoor te zorgen dat hij wel aan het werk blijft. Zeker in rustige maanden gebeurd dit wel eens. Dit moet hij niet te vaak doen maar als hij een opdracht per se binnen wil krijgen is dit een mogelijkheid. </a:t>
            </a:r>
          </a:p>
          <a:p>
            <a:endParaRPr lang="nl-NL" dirty="0"/>
          </a:p>
        </p:txBody>
      </p:sp>
    </p:spTree>
    <p:extLst>
      <p:ext uri="{BB962C8B-B14F-4D97-AF65-F5344CB8AC3E}">
        <p14:creationId xmlns:p14="http://schemas.microsoft.com/office/powerpoint/2010/main" val="4094758504"/>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Voor- en nacalculatie</a:t>
            </a:r>
          </a:p>
        </p:txBody>
      </p:sp>
      <p:sp>
        <p:nvSpPr>
          <p:cNvPr id="3" name="Tijdelijke aanduiding voor inhoud 2"/>
          <p:cNvSpPr>
            <a:spLocks noGrp="1"/>
          </p:cNvSpPr>
          <p:nvPr>
            <p:ph idx="1"/>
          </p:nvPr>
        </p:nvSpPr>
        <p:spPr/>
        <p:txBody>
          <a:bodyPr/>
          <a:lstStyle/>
          <a:p>
            <a:r>
              <a:rPr lang="nl-NL" dirty="0"/>
              <a:t>Bij elke prijsberekening hebben we ingecalculeerde kosten die onder normale omstandigheden worden behaald. Bij de nacalculatie wordt gekeken of deze inderdaad goed zijn ingeschat. We maken hierin onderscheid tussen 2 verschillen te weten efficiencyverschil (hoeveelheidsverschillen, hebben we meer of minder materialen gebruikt) en prijsverschil (bijvoorbeeld als een product tegen een hogere prijs is ingekocht dan van te voren bekend was) </a:t>
            </a:r>
          </a:p>
          <a:p>
            <a:endParaRPr lang="nl-NL" dirty="0"/>
          </a:p>
        </p:txBody>
      </p:sp>
    </p:spTree>
    <p:extLst>
      <p:ext uri="{BB962C8B-B14F-4D97-AF65-F5344CB8AC3E}">
        <p14:creationId xmlns:p14="http://schemas.microsoft.com/office/powerpoint/2010/main" val="3296110656"/>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a:t>opslagmethode</a:t>
            </a:r>
          </a:p>
        </p:txBody>
      </p:sp>
      <p:sp>
        <p:nvSpPr>
          <p:cNvPr id="3" name="Tijdelijke aanduiding voor inhoud 2"/>
          <p:cNvSpPr>
            <a:spLocks noGrp="1"/>
          </p:cNvSpPr>
          <p:nvPr>
            <p:ph idx="1"/>
          </p:nvPr>
        </p:nvSpPr>
        <p:spPr/>
        <p:txBody>
          <a:bodyPr/>
          <a:lstStyle/>
          <a:p>
            <a:r>
              <a:rPr lang="nl-NL" dirty="0"/>
              <a:t>Bij de opslagkosten maak je onderscheid tussen directe kosten (kosten die je rechtstreeks aan het product kunt relateren) en indirecte kosten. Pak nu bladzijde 119 en kijken of we dit kunnen volgen. </a:t>
            </a:r>
          </a:p>
          <a:p>
            <a:pPr marL="0" indent="0">
              <a:buNone/>
            </a:pPr>
            <a:endParaRPr lang="nl-NL" dirty="0"/>
          </a:p>
        </p:txBody>
      </p:sp>
    </p:spTree>
    <p:extLst>
      <p:ext uri="{BB962C8B-B14F-4D97-AF65-F5344CB8AC3E}">
        <p14:creationId xmlns:p14="http://schemas.microsoft.com/office/powerpoint/2010/main" val="227484241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Duurzame bedrijfsmiddelen</a:t>
            </a:r>
            <a:endParaRPr lang="nl-NL" dirty="0"/>
          </a:p>
        </p:txBody>
      </p:sp>
      <p:sp>
        <p:nvSpPr>
          <p:cNvPr id="3" name="Tijdelijke aanduiding voor inhoud 2"/>
          <p:cNvSpPr>
            <a:spLocks noGrp="1"/>
          </p:cNvSpPr>
          <p:nvPr>
            <p:ph idx="1"/>
          </p:nvPr>
        </p:nvSpPr>
        <p:spPr/>
        <p:txBody>
          <a:bodyPr/>
          <a:lstStyle/>
          <a:p>
            <a:r>
              <a:rPr lang="nl-NL" dirty="0" smtClean="0"/>
              <a:t>Bedrijfsmiddelen die meerdere productieprocessen mee gaan. </a:t>
            </a:r>
          </a:p>
          <a:p>
            <a:r>
              <a:rPr lang="nl-NL" dirty="0" smtClean="0"/>
              <a:t>Denk aan: auto, gebouwen, machines en inventaris</a:t>
            </a:r>
          </a:p>
          <a:p>
            <a:r>
              <a:rPr lang="nl-NL" dirty="0" smtClean="0"/>
              <a:t>Aan al deze bedrijfsmiddelen zitten 3 soorten kosten vast:</a:t>
            </a:r>
          </a:p>
          <a:p>
            <a:pPr marL="0" indent="0">
              <a:buNone/>
            </a:pPr>
            <a:r>
              <a:rPr lang="nl-NL" dirty="0" smtClean="0"/>
              <a:t> - rentekosten</a:t>
            </a:r>
          </a:p>
          <a:p>
            <a:pPr marL="0" indent="0">
              <a:buNone/>
            </a:pPr>
            <a:r>
              <a:rPr lang="nl-NL" dirty="0"/>
              <a:t> </a:t>
            </a:r>
            <a:r>
              <a:rPr lang="nl-NL" dirty="0" smtClean="0"/>
              <a:t>- kosten voor onderhoud, energie en verzekeringen</a:t>
            </a:r>
          </a:p>
          <a:p>
            <a:pPr marL="0" indent="0">
              <a:buNone/>
            </a:pPr>
            <a:r>
              <a:rPr lang="nl-NL" dirty="0"/>
              <a:t> </a:t>
            </a:r>
            <a:r>
              <a:rPr lang="nl-NL" dirty="0" smtClean="0"/>
              <a:t>- afschrijvingskosten</a:t>
            </a:r>
            <a:endParaRPr lang="nl-NL" dirty="0"/>
          </a:p>
        </p:txBody>
      </p:sp>
    </p:spTree>
    <p:extLst>
      <p:ext uri="{BB962C8B-B14F-4D97-AF65-F5344CB8AC3E}">
        <p14:creationId xmlns:p14="http://schemas.microsoft.com/office/powerpoint/2010/main" val="18181826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0" presetClass="entr" presetSubtype="0"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22" presetClass="entr" presetSubtype="4"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wipe(down)">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22" presetClass="entr" presetSubtype="4"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wipe(down)">
                                      <p:cBhvr>
                                        <p:cTn id="22" dur="5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22" presetClass="entr" presetSubtype="4"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wipe(down)">
                                      <p:cBhvr>
                                        <p:cTn id="27" dur="500"/>
                                        <p:tgtEl>
                                          <p:spTgt spid="3">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22" presetClass="entr" presetSubtype="4" fill="hold" nodeType="clickEffect">
                                  <p:stCondLst>
                                    <p:cond delay="0"/>
                                  </p:stCondLst>
                                  <p:childTnLst>
                                    <p:set>
                                      <p:cBhvr>
                                        <p:cTn id="31" dur="1" fill="hold">
                                          <p:stCondLst>
                                            <p:cond delay="0"/>
                                          </p:stCondLst>
                                        </p:cTn>
                                        <p:tgtEl>
                                          <p:spTgt spid="3">
                                            <p:txEl>
                                              <p:pRg st="5" end="5"/>
                                            </p:txEl>
                                          </p:spTgt>
                                        </p:tgtEl>
                                        <p:attrNameLst>
                                          <p:attrName>style.visibility</p:attrName>
                                        </p:attrNameLst>
                                      </p:cBhvr>
                                      <p:to>
                                        <p:strVal val="visible"/>
                                      </p:to>
                                    </p:set>
                                    <p:animEffect transition="in" filter="wipe(down)">
                                      <p:cBhvr>
                                        <p:cTn id="32" dur="500"/>
                                        <p:tgtEl>
                                          <p:spTgt spid="3">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30.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Offerte-opdracht</a:t>
            </a:r>
            <a:endParaRPr lang="nl-NL" dirty="0"/>
          </a:p>
        </p:txBody>
      </p:sp>
      <p:sp>
        <p:nvSpPr>
          <p:cNvPr id="3" name="Tijdelijke aanduiding voor inhoud 2"/>
          <p:cNvSpPr>
            <a:spLocks noGrp="1"/>
          </p:cNvSpPr>
          <p:nvPr>
            <p:ph idx="1"/>
          </p:nvPr>
        </p:nvSpPr>
        <p:spPr/>
        <p:txBody>
          <a:bodyPr/>
          <a:lstStyle/>
          <a:p>
            <a:r>
              <a:rPr lang="nl-NL" dirty="0" smtClean="0"/>
              <a:t>Hoveniers: Ik heb een tuin van 15 meter lang en 6 meter breed. Ik wil graag een onderhoudsvriendelijke tuin hebben die geschikt is voor kinderen om te spelen. Daarnaast wil ik een relax gelegenheid hebben. Jullie gaan in groepjes van 3 tot 4 personen, een tuin ontwerpen en een offerte uitbrengen. Deze word de volgende les gepresenteerd. </a:t>
            </a:r>
            <a:endParaRPr lang="nl-NL" dirty="0"/>
          </a:p>
        </p:txBody>
      </p:sp>
    </p:spTree>
    <p:extLst>
      <p:ext uri="{BB962C8B-B14F-4D97-AF65-F5344CB8AC3E}">
        <p14:creationId xmlns:p14="http://schemas.microsoft.com/office/powerpoint/2010/main" val="3233712006"/>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Offerte-opdracht</a:t>
            </a:r>
            <a:endParaRPr lang="nl-NL" dirty="0"/>
          </a:p>
        </p:txBody>
      </p:sp>
      <p:sp>
        <p:nvSpPr>
          <p:cNvPr id="3" name="Tijdelijke aanduiding voor inhoud 2"/>
          <p:cNvSpPr>
            <a:spLocks noGrp="1"/>
          </p:cNvSpPr>
          <p:nvPr>
            <p:ph idx="1"/>
          </p:nvPr>
        </p:nvSpPr>
        <p:spPr/>
        <p:txBody>
          <a:bodyPr/>
          <a:lstStyle/>
          <a:p>
            <a:r>
              <a:rPr lang="nl-NL" dirty="0" smtClean="0"/>
              <a:t>Toegepaste biologen: Bij onze parkeerplaats in het midden staat een soort van waterbak. Ik wil graag dat jullie een offerte aan helicon uitbrengen waarbij jullie deze bak schoon maken en van nieuw leven gaan voorzien. Jullie mogen in groepjes van 3 of 4 personen gaan werken. Over 2 lessen wil ik graag dat jullie een ontwerp, een oplossing en een offerte hebben gemaakt en deze presenteren. </a:t>
            </a:r>
            <a:endParaRPr lang="nl-NL" dirty="0"/>
          </a:p>
        </p:txBody>
      </p:sp>
    </p:spTree>
    <p:extLst>
      <p:ext uri="{BB962C8B-B14F-4D97-AF65-F5344CB8AC3E}">
        <p14:creationId xmlns:p14="http://schemas.microsoft.com/office/powerpoint/2010/main" val="1012458726"/>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show="0">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offerteopdracht</a:t>
            </a:r>
            <a:endParaRPr lang="nl-NL" dirty="0"/>
          </a:p>
        </p:txBody>
      </p:sp>
      <p:sp>
        <p:nvSpPr>
          <p:cNvPr id="3" name="Tijdelijke aanduiding voor inhoud 2"/>
          <p:cNvSpPr>
            <a:spLocks noGrp="1"/>
          </p:cNvSpPr>
          <p:nvPr>
            <p:ph idx="1"/>
          </p:nvPr>
        </p:nvSpPr>
        <p:spPr/>
        <p:txBody>
          <a:bodyPr/>
          <a:lstStyle/>
          <a:p>
            <a:r>
              <a:rPr lang="nl-NL" dirty="0" smtClean="0"/>
              <a:t>Green-engineering: Bij jullie ingeleverde werkstuk zit een offerte in van helicon voor 10 producten. </a:t>
            </a:r>
            <a:endParaRPr lang="nl-NL" dirty="0"/>
          </a:p>
        </p:txBody>
      </p:sp>
    </p:spTree>
    <p:extLst>
      <p:ext uri="{BB962C8B-B14F-4D97-AF65-F5344CB8AC3E}">
        <p14:creationId xmlns:p14="http://schemas.microsoft.com/office/powerpoint/2010/main" val="1526562180"/>
      </p:ext>
    </p:extLst>
  </p:cSld>
  <p:clrMapOvr>
    <a:masterClrMapping/>
  </p:clrMapOvr>
  <mc:AlternateContent xmlns:mc="http://schemas.openxmlformats.org/markup-compatibility/2006" xmlns:p14="http://schemas.microsoft.com/office/powerpoint/2010/main">
    <mc:Choice Requires="p14">
      <p:transition spd="slow" p14:dur="2000"/>
    </mc:Choice>
    <mc:Fallback xmlns="">
      <p:transition spd="slow"/>
    </mc:Fallback>
  </mc:AlternateContent>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Offerte-opdracht</a:t>
            </a:r>
            <a:endParaRPr lang="nl-NL" dirty="0"/>
          </a:p>
        </p:txBody>
      </p:sp>
      <p:sp>
        <p:nvSpPr>
          <p:cNvPr id="3" name="Tijdelijke aanduiding voor inhoud 2"/>
          <p:cNvSpPr>
            <a:spLocks noGrp="1"/>
          </p:cNvSpPr>
          <p:nvPr>
            <p:ph idx="1"/>
          </p:nvPr>
        </p:nvSpPr>
        <p:spPr/>
        <p:txBody>
          <a:bodyPr>
            <a:normAutofit fontScale="62500" lnSpcReduction="20000"/>
          </a:bodyPr>
          <a:lstStyle/>
          <a:p>
            <a:r>
              <a:rPr lang="nl-NL" dirty="0" smtClean="0"/>
              <a:t>Een saunacomplex heeft de mogelijkheden om een stuk grond van 200 m2 als buitenverblijf in te richten. Jullie mogen in een groepje van 4 personen bedenken hoe jullie dit stuk grond gaan inrichten. </a:t>
            </a:r>
          </a:p>
          <a:p>
            <a:r>
              <a:rPr lang="nl-NL" dirty="0" smtClean="0"/>
              <a:t>De volgende gegevens van dit bedrijf zijn al bekend:</a:t>
            </a:r>
          </a:p>
          <a:p>
            <a:r>
              <a:rPr lang="nl-NL" dirty="0" smtClean="0"/>
              <a:t>Jaarlijks aantal bezoekers is 180.000</a:t>
            </a:r>
          </a:p>
          <a:p>
            <a:r>
              <a:rPr lang="nl-NL" dirty="0" smtClean="0"/>
              <a:t>Entreeprijs is 20 euro voor de weekenden en 15 euro de rest van de dagen. Dit is 50 – 50 verdeelt</a:t>
            </a:r>
          </a:p>
          <a:p>
            <a:r>
              <a:rPr lang="nl-NL" dirty="0" smtClean="0"/>
              <a:t>De jaarlijkse energiekosten zijn € 850.000</a:t>
            </a:r>
          </a:p>
          <a:p>
            <a:r>
              <a:rPr lang="nl-NL" dirty="0" smtClean="0"/>
              <a:t>Er is 25 man personeel vast in dienst. Deze verdienen bruto € 35.000. De loonkosten zijn wel 30% hoger. Daarnaast zijn er nog 16 oproepkrachten in dienst. Deze verdienen gemiddeld € 7.000 op jaarbasis bruto. Ook hier moeten de loonkosten nog bij. </a:t>
            </a:r>
          </a:p>
          <a:p>
            <a:r>
              <a:rPr lang="nl-NL" dirty="0" smtClean="0"/>
              <a:t>Afschrijvingskosten zijn per jaar € 120.000</a:t>
            </a:r>
          </a:p>
          <a:p>
            <a:r>
              <a:rPr lang="nl-NL" dirty="0" smtClean="0"/>
              <a:t>Rentekosten bedragen € 18.000 per maand.</a:t>
            </a:r>
          </a:p>
          <a:p>
            <a:r>
              <a:rPr lang="nl-NL" dirty="0" smtClean="0"/>
              <a:t>Onderhoud kost dit bedrijf elke maand € 15.000</a:t>
            </a:r>
          </a:p>
          <a:p>
            <a:r>
              <a:rPr lang="nl-NL" dirty="0" smtClean="0"/>
              <a:t>Overige kosten bedragen € 4.000 per week.</a:t>
            </a:r>
          </a:p>
          <a:p>
            <a:r>
              <a:rPr lang="nl-NL" dirty="0" smtClean="0"/>
              <a:t>                       VPB is 20%</a:t>
            </a:r>
            <a:endParaRPr lang="nl-NL" dirty="0"/>
          </a:p>
        </p:txBody>
      </p:sp>
    </p:spTree>
    <p:extLst>
      <p:ext uri="{BB962C8B-B14F-4D97-AF65-F5344CB8AC3E}">
        <p14:creationId xmlns:p14="http://schemas.microsoft.com/office/powerpoint/2010/main" val="3937008550"/>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Offerte-opdracht</a:t>
            </a:r>
            <a:endParaRPr lang="nl-NL" dirty="0"/>
          </a:p>
        </p:txBody>
      </p:sp>
      <p:sp>
        <p:nvSpPr>
          <p:cNvPr id="3" name="Tijdelijke aanduiding voor inhoud 2"/>
          <p:cNvSpPr>
            <a:spLocks noGrp="1"/>
          </p:cNvSpPr>
          <p:nvPr>
            <p:ph idx="1"/>
          </p:nvPr>
        </p:nvSpPr>
        <p:spPr/>
        <p:txBody>
          <a:bodyPr>
            <a:normAutofit fontScale="92500" lnSpcReduction="20000"/>
          </a:bodyPr>
          <a:lstStyle/>
          <a:p>
            <a:r>
              <a:rPr lang="nl-NL" dirty="0" smtClean="0"/>
              <a:t>De winst na belasting mag gebruikt worden om te herinvesteren. </a:t>
            </a:r>
          </a:p>
          <a:p>
            <a:r>
              <a:rPr lang="nl-NL" dirty="0" smtClean="0"/>
              <a:t>Hou rekening met de volgende feiten:</a:t>
            </a:r>
          </a:p>
          <a:p>
            <a:r>
              <a:rPr lang="nl-NL" dirty="0" smtClean="0"/>
              <a:t>Het moet iets toevoegen aan het saunaconcept</a:t>
            </a:r>
          </a:p>
          <a:p>
            <a:r>
              <a:rPr lang="nl-NL" dirty="0" smtClean="0"/>
              <a:t>Als het een goed idee is kunnen er tot 3% meer bezoekers per jaar komen. </a:t>
            </a:r>
          </a:p>
          <a:p>
            <a:r>
              <a:rPr lang="nl-NL" dirty="0" smtClean="0"/>
              <a:t>Bij het bedenken van dit concept moeten alle kosten worden meegenomen. Ook de beplanting en de omheining. Zoek via internet uit hoeveel materiaal kost maar ook hoeveel personeel kost. </a:t>
            </a:r>
          </a:p>
          <a:p>
            <a:r>
              <a:rPr lang="nl-NL" dirty="0" smtClean="0"/>
              <a:t>Een stuk grond aankopen kost je € 600,- per m2.</a:t>
            </a:r>
            <a:endParaRPr lang="nl-NL" dirty="0"/>
          </a:p>
        </p:txBody>
      </p:sp>
    </p:spTree>
    <p:extLst>
      <p:ext uri="{BB962C8B-B14F-4D97-AF65-F5344CB8AC3E}">
        <p14:creationId xmlns:p14="http://schemas.microsoft.com/office/powerpoint/2010/main" val="86593996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2.3 Prijsberekening in de detailhandel</a:t>
            </a:r>
            <a:endParaRPr lang="nl-NL" dirty="0"/>
          </a:p>
        </p:txBody>
      </p:sp>
      <p:sp>
        <p:nvSpPr>
          <p:cNvPr id="3" name="Ondertitel 2"/>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799199466"/>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6" name="Picture 7"/>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967664" y="188914"/>
            <a:ext cx="2592387" cy="2079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
        <p:nvSpPr>
          <p:cNvPr id="6" name="Tekstvak 5"/>
          <p:cNvSpPr txBox="1">
            <a:spLocks noChangeArrowheads="1"/>
          </p:cNvSpPr>
          <p:nvPr/>
        </p:nvSpPr>
        <p:spPr bwMode="auto">
          <a:xfrm>
            <a:off x="1524000" y="2420939"/>
            <a:ext cx="9144000" cy="157003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2400" u="sng">
                <a:latin typeface="Calibri" panose="020F0502020204030204" pitchFamily="34" charset="0"/>
              </a:rPr>
              <a:t>VRAAG:</a:t>
            </a:r>
            <a:r>
              <a:rPr lang="nl-NL" altLang="nl-NL" sz="2400">
                <a:latin typeface="Calibri" panose="020F0502020204030204" pitchFamily="34" charset="0"/>
              </a:rPr>
              <a:t> Joyce verkoopt in haar kledingwinkel 5000 kledingstukken. Gemiddeld worden deze voor €44,-  per stuk verkocht. De inkoopwaarde per kledingstuk is gemiddeld €17,6 en de overige bedrijfskosten zijn €77.000,-  Wat is de omzet, de brutowinst en de nettowinst? </a:t>
            </a:r>
          </a:p>
        </p:txBody>
      </p:sp>
      <p:sp>
        <p:nvSpPr>
          <p:cNvPr id="7" name="Tekstvak 6"/>
          <p:cNvSpPr txBox="1">
            <a:spLocks noChangeArrowheads="1"/>
          </p:cNvSpPr>
          <p:nvPr/>
        </p:nvSpPr>
        <p:spPr bwMode="auto">
          <a:xfrm>
            <a:off x="3143250" y="4210050"/>
            <a:ext cx="7308850" cy="26776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2400">
                <a:latin typeface="Calibri" panose="020F0502020204030204" pitchFamily="34" charset="0"/>
              </a:rPr>
              <a:t>Omzet =  			€ 220.000  </a:t>
            </a:r>
            <a:r>
              <a:rPr lang="nl-NL" altLang="nl-NL">
                <a:latin typeface="Calibri" panose="020F0502020204030204" pitchFamily="34" charset="0"/>
              </a:rPr>
              <a:t>(€44 x 5000) </a:t>
            </a:r>
            <a:endParaRPr lang="nl-NL" altLang="nl-NL" sz="2400">
              <a:latin typeface="Calibri" panose="020F0502020204030204" pitchFamily="34" charset="0"/>
            </a:endParaRPr>
          </a:p>
          <a:p>
            <a:pPr eaLnBrk="1" hangingPunct="1"/>
            <a:r>
              <a:rPr lang="nl-NL" altLang="nl-NL" sz="2400">
                <a:latin typeface="Calibri" panose="020F0502020204030204" pitchFamily="34" charset="0"/>
              </a:rPr>
              <a:t>Inkoopwaarde=	 	€ 88.000    </a:t>
            </a:r>
            <a:r>
              <a:rPr lang="nl-NL" altLang="nl-NL">
                <a:latin typeface="Calibri" panose="020F0502020204030204" pitchFamily="34" charset="0"/>
              </a:rPr>
              <a:t>(€17,6 x 5000)</a:t>
            </a:r>
          </a:p>
          <a:p>
            <a:pPr eaLnBrk="1" hangingPunct="1"/>
            <a:r>
              <a:rPr lang="nl-NL" altLang="nl-NL" sz="2400">
                <a:latin typeface="Calibri" panose="020F0502020204030204" pitchFamily="34" charset="0"/>
              </a:rPr>
              <a:t>Brutowinst = 			€ 132.000</a:t>
            </a:r>
          </a:p>
          <a:p>
            <a:pPr eaLnBrk="1" hangingPunct="1"/>
            <a:r>
              <a:rPr lang="nl-NL" altLang="nl-NL" sz="2400">
                <a:latin typeface="Calibri" panose="020F0502020204030204" pitchFamily="34" charset="0"/>
              </a:rPr>
              <a:t>Bedrijfskosten = 	              € 77.000</a:t>
            </a:r>
          </a:p>
          <a:p>
            <a:pPr eaLnBrk="1" hangingPunct="1"/>
            <a:r>
              <a:rPr lang="nl-NL" altLang="nl-NL" sz="2400">
                <a:latin typeface="Calibri" panose="020F0502020204030204" pitchFamily="34" charset="0"/>
              </a:rPr>
              <a:t>Nettowinst =			€ 55.000			</a:t>
            </a:r>
          </a:p>
          <a:p>
            <a:pPr eaLnBrk="1" hangingPunct="1"/>
            <a:r>
              <a:rPr lang="nl-NL" altLang="nl-NL" sz="2400">
                <a:latin typeface="Calibri" panose="020F0502020204030204" pitchFamily="34" charset="0"/>
              </a:rPr>
              <a:t> </a:t>
            </a:r>
          </a:p>
        </p:txBody>
      </p:sp>
      <p:sp>
        <p:nvSpPr>
          <p:cNvPr id="8" name="Rechthoek 7"/>
          <p:cNvSpPr>
            <a:spLocks noChangeArrowheads="1"/>
          </p:cNvSpPr>
          <p:nvPr/>
        </p:nvSpPr>
        <p:spPr bwMode="auto">
          <a:xfrm>
            <a:off x="1517651" y="1524001"/>
            <a:ext cx="5364163" cy="4603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2400" b="1">
                <a:latin typeface="Calibri" panose="020F0502020204030204" pitchFamily="34" charset="0"/>
              </a:rPr>
              <a:t>Brutowinst</a:t>
            </a:r>
            <a:r>
              <a:rPr lang="nl-NL" altLang="nl-NL" sz="2400">
                <a:latin typeface="Calibri" panose="020F0502020204030204" pitchFamily="34" charset="0"/>
              </a:rPr>
              <a:t> = </a:t>
            </a:r>
            <a:r>
              <a:rPr lang="nl-NL" altLang="nl-NL" sz="2400" i="1">
                <a:latin typeface="Calibri" panose="020F0502020204030204" pitchFamily="34" charset="0"/>
              </a:rPr>
              <a:t>omzet - inkoopwaarde</a:t>
            </a:r>
          </a:p>
        </p:txBody>
      </p:sp>
      <p:sp>
        <p:nvSpPr>
          <p:cNvPr id="9" name="Rechthoek 8"/>
          <p:cNvSpPr>
            <a:spLocks noChangeArrowheads="1"/>
          </p:cNvSpPr>
          <p:nvPr/>
        </p:nvSpPr>
        <p:spPr bwMode="auto">
          <a:xfrm>
            <a:off x="1517651" y="1882776"/>
            <a:ext cx="5940425" cy="461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2400" b="1">
                <a:latin typeface="Calibri" panose="020F0502020204030204" pitchFamily="34" charset="0"/>
              </a:rPr>
              <a:t>Nettowinst</a:t>
            </a:r>
            <a:r>
              <a:rPr lang="nl-NL" altLang="nl-NL" sz="2400">
                <a:latin typeface="Calibri" panose="020F0502020204030204" pitchFamily="34" charset="0"/>
              </a:rPr>
              <a:t> = </a:t>
            </a:r>
            <a:r>
              <a:rPr lang="nl-NL" altLang="nl-NL" sz="2400" i="1">
                <a:latin typeface="Calibri" panose="020F0502020204030204" pitchFamily="34" charset="0"/>
              </a:rPr>
              <a:t>brutowinst - bedrijfskosten</a:t>
            </a:r>
            <a:endParaRPr lang="nl-NL" altLang="nl-NL" sz="2400">
              <a:latin typeface="Calibri" panose="020F0502020204030204" pitchFamily="34" charset="0"/>
            </a:endParaRPr>
          </a:p>
        </p:txBody>
      </p:sp>
      <p:cxnSp>
        <p:nvCxnSpPr>
          <p:cNvPr id="11" name="Rechte verbindingslijn 10"/>
          <p:cNvCxnSpPr/>
          <p:nvPr/>
        </p:nvCxnSpPr>
        <p:spPr>
          <a:xfrm>
            <a:off x="6672264" y="5013325"/>
            <a:ext cx="1584325" cy="0"/>
          </a:xfrm>
          <a:prstGeom prst="line">
            <a:avLst/>
          </a:prstGeom>
        </p:spPr>
        <p:style>
          <a:lnRef idx="3">
            <a:schemeClr val="dk1"/>
          </a:lnRef>
          <a:fillRef idx="0">
            <a:schemeClr val="dk1"/>
          </a:fillRef>
          <a:effectRef idx="2">
            <a:schemeClr val="dk1"/>
          </a:effectRef>
          <a:fontRef idx="minor">
            <a:schemeClr val="tx1"/>
          </a:fontRef>
        </p:style>
      </p:cxnSp>
      <p:cxnSp>
        <p:nvCxnSpPr>
          <p:cNvPr id="13" name="Rechte verbindingslijn 12"/>
          <p:cNvCxnSpPr/>
          <p:nvPr/>
        </p:nvCxnSpPr>
        <p:spPr>
          <a:xfrm>
            <a:off x="6672264" y="5732463"/>
            <a:ext cx="1584325" cy="0"/>
          </a:xfrm>
          <a:prstGeom prst="line">
            <a:avLst/>
          </a:prstGeom>
        </p:spPr>
        <p:style>
          <a:lnRef idx="3">
            <a:schemeClr val="dk1"/>
          </a:lnRef>
          <a:fillRef idx="0">
            <a:schemeClr val="dk1"/>
          </a:fillRef>
          <a:effectRef idx="2">
            <a:schemeClr val="dk1"/>
          </a:effectRef>
          <a:fontRef idx="minor">
            <a:schemeClr val="tx1"/>
          </a:fontRef>
        </p:style>
      </p:cxnSp>
      <p:sp>
        <p:nvSpPr>
          <p:cNvPr id="14" name="Tekstvak 13"/>
          <p:cNvSpPr txBox="1">
            <a:spLocks noChangeArrowheads="1"/>
          </p:cNvSpPr>
          <p:nvPr/>
        </p:nvSpPr>
        <p:spPr bwMode="auto">
          <a:xfrm>
            <a:off x="8185150" y="4868863"/>
            <a:ext cx="431800"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2400" b="1">
                <a:latin typeface="Calibri" panose="020F0502020204030204" pitchFamily="34" charset="0"/>
              </a:rPr>
              <a:t>-</a:t>
            </a:r>
          </a:p>
        </p:txBody>
      </p:sp>
      <p:sp>
        <p:nvSpPr>
          <p:cNvPr id="15" name="Tekstvak 14"/>
          <p:cNvSpPr txBox="1">
            <a:spLocks noChangeArrowheads="1"/>
          </p:cNvSpPr>
          <p:nvPr/>
        </p:nvSpPr>
        <p:spPr bwMode="auto">
          <a:xfrm>
            <a:off x="8185150" y="5516563"/>
            <a:ext cx="431800" cy="4619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2400" b="1">
                <a:latin typeface="Calibri" panose="020F0502020204030204" pitchFamily="34" charset="0"/>
              </a:rPr>
              <a:t>-</a:t>
            </a:r>
          </a:p>
        </p:txBody>
      </p:sp>
      <p:sp>
        <p:nvSpPr>
          <p:cNvPr id="12" name="Tekstvak 11"/>
          <p:cNvSpPr txBox="1">
            <a:spLocks noChangeArrowheads="1"/>
          </p:cNvSpPr>
          <p:nvPr/>
        </p:nvSpPr>
        <p:spPr bwMode="auto">
          <a:xfrm>
            <a:off x="1482726" y="1"/>
            <a:ext cx="11737975" cy="461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2400" b="1">
                <a:latin typeface="Calibri" panose="020F0502020204030204" pitchFamily="34" charset="0"/>
              </a:rPr>
              <a:t>Omzet</a:t>
            </a:r>
            <a:r>
              <a:rPr lang="nl-NL" altLang="nl-NL" sz="2400">
                <a:latin typeface="Calibri" panose="020F0502020204030204" pitchFamily="34" charset="0"/>
              </a:rPr>
              <a:t> = de verkoopopbrengst in een bepaalde periode</a:t>
            </a:r>
          </a:p>
        </p:txBody>
      </p:sp>
      <p:sp>
        <p:nvSpPr>
          <p:cNvPr id="17" name="Tekstvak 16"/>
          <p:cNvSpPr txBox="1">
            <a:spLocks noChangeArrowheads="1"/>
          </p:cNvSpPr>
          <p:nvPr/>
        </p:nvSpPr>
        <p:spPr bwMode="auto">
          <a:xfrm>
            <a:off x="1558132" y="443707"/>
            <a:ext cx="7705725" cy="10779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2400" b="1" dirty="0">
                <a:latin typeface="Calibri" panose="020F0502020204030204" pitchFamily="34" charset="0"/>
              </a:rPr>
              <a:t>Omzet</a:t>
            </a:r>
            <a:r>
              <a:rPr lang="nl-NL" altLang="nl-NL" dirty="0">
                <a:latin typeface="Calibri" panose="020F0502020204030204" pitchFamily="34" charset="0"/>
              </a:rPr>
              <a:t> = </a:t>
            </a:r>
            <a:r>
              <a:rPr lang="nl-NL" altLang="nl-NL" sz="2400" b="1" dirty="0">
                <a:latin typeface="Calibri" panose="020F0502020204030204" pitchFamily="34" charset="0"/>
              </a:rPr>
              <a:t>AFZET x VERKOOPRIJS</a:t>
            </a:r>
          </a:p>
          <a:p>
            <a:pPr eaLnBrk="1" hangingPunct="1"/>
            <a:r>
              <a:rPr lang="nl-NL" altLang="nl-NL" sz="2000" dirty="0">
                <a:latin typeface="Calibri" panose="020F0502020204030204" pitchFamily="34" charset="0"/>
              </a:rPr>
              <a:t>afzet= aantal verkochte producten</a:t>
            </a:r>
          </a:p>
          <a:p>
            <a:pPr eaLnBrk="1" hangingPunct="1"/>
            <a:r>
              <a:rPr lang="nl-NL" altLang="nl-NL" sz="2000" dirty="0">
                <a:latin typeface="Calibri" panose="020F0502020204030204" pitchFamily="34" charset="0"/>
              </a:rPr>
              <a:t>verkoopprijs = gemiddelde prijs per product</a:t>
            </a:r>
          </a:p>
        </p:txBody>
      </p:sp>
    </p:spTree>
    <p:extLst>
      <p:ext uri="{BB962C8B-B14F-4D97-AF65-F5344CB8AC3E}">
        <p14:creationId xmlns:p14="http://schemas.microsoft.com/office/powerpoint/2010/main" val="3897999998"/>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10" fill="hold" grpId="0" nodeType="clickEffect">
                                  <p:stCondLst>
                                    <p:cond delay="0"/>
                                  </p:stCondLst>
                                  <p:childTnLst>
                                    <p:set>
                                      <p:cBhvr>
                                        <p:cTn id="6" dur="1" fill="hold">
                                          <p:stCondLst>
                                            <p:cond delay="0"/>
                                          </p:stCondLst>
                                        </p:cTn>
                                        <p:tgtEl>
                                          <p:spTgt spid="12"/>
                                        </p:tgtEl>
                                        <p:attrNameLst>
                                          <p:attrName>style.visibility</p:attrName>
                                        </p:attrNameLst>
                                      </p:cBhvr>
                                      <p:to>
                                        <p:strVal val="visible"/>
                                      </p:to>
                                    </p:set>
                                    <p:animEffect transition="in" filter="blinds(horizontal)">
                                      <p:cBhvr>
                                        <p:cTn id="7" dur="500"/>
                                        <p:tgtEl>
                                          <p:spTgt spid="12"/>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1" presetClass="entr" presetSubtype="0" fill="hold" grpId="0" nodeType="clickEffect">
                                  <p:stCondLst>
                                    <p:cond delay="0"/>
                                  </p:stCondLst>
                                  <p:childTnLst>
                                    <p:set>
                                      <p:cBhvr>
                                        <p:cTn id="11" dur="1" fill="hold">
                                          <p:stCondLst>
                                            <p:cond delay="0"/>
                                          </p:stCondLst>
                                        </p:cTn>
                                        <p:tgtEl>
                                          <p:spTgt spid="17"/>
                                        </p:tgtEl>
                                        <p:attrNameLst>
                                          <p:attrName>style.visibility</p:attrName>
                                        </p:attrNameLst>
                                      </p:cBhvr>
                                      <p:to>
                                        <p:strVal val="visible"/>
                                      </p:to>
                                    </p:set>
                                  </p:childTnLst>
                                </p:cTn>
                              </p:par>
                              <p:par>
                                <p:cTn id="12" presetID="3" presetClass="entr" presetSubtype="10" fill="hold" nodeType="withEffect">
                                  <p:stCondLst>
                                    <p:cond delay="0"/>
                                  </p:stCondLst>
                                  <p:childTnLst>
                                    <p:set>
                                      <p:cBhvr>
                                        <p:cTn id="13" dur="1" fill="hold">
                                          <p:stCondLst>
                                            <p:cond delay="0"/>
                                          </p:stCondLst>
                                        </p:cTn>
                                        <p:tgtEl>
                                          <p:spTgt spid="16"/>
                                        </p:tgtEl>
                                        <p:attrNameLst>
                                          <p:attrName>style.visibility</p:attrName>
                                        </p:attrNameLst>
                                      </p:cBhvr>
                                      <p:to>
                                        <p:strVal val="visible"/>
                                      </p:to>
                                    </p:set>
                                    <p:animEffect transition="in" filter="blinds(horizontal)">
                                      <p:cBhvr>
                                        <p:cTn id="14" dur="500"/>
                                        <p:tgtEl>
                                          <p:spTgt spid="16"/>
                                        </p:tgtEl>
                                      </p:cBhvr>
                                    </p:animEffect>
                                  </p:childTnLst>
                                </p:cTn>
                              </p:par>
                            </p:childTnLst>
                          </p:cTn>
                        </p:par>
                      </p:childTnLst>
                    </p:cTn>
                  </p:par>
                  <p:par>
                    <p:cTn id="15" fill="hold" nodeType="clickPar">
                      <p:stCondLst>
                        <p:cond delay="indefinite"/>
                      </p:stCondLst>
                      <p:childTnLst>
                        <p:par>
                          <p:cTn id="16" fill="hold" nodeType="withGroup">
                            <p:stCondLst>
                              <p:cond delay="0"/>
                            </p:stCondLst>
                            <p:childTnLst>
                              <p:par>
                                <p:cTn id="17" presetID="3" presetClass="entr" presetSubtype="10" fill="hold" grpId="0" nodeType="clickEffect">
                                  <p:stCondLst>
                                    <p:cond delay="0"/>
                                  </p:stCondLst>
                                  <p:childTnLst>
                                    <p:set>
                                      <p:cBhvr>
                                        <p:cTn id="18" dur="1" fill="hold">
                                          <p:stCondLst>
                                            <p:cond delay="0"/>
                                          </p:stCondLst>
                                        </p:cTn>
                                        <p:tgtEl>
                                          <p:spTgt spid="8"/>
                                        </p:tgtEl>
                                        <p:attrNameLst>
                                          <p:attrName>style.visibility</p:attrName>
                                        </p:attrNameLst>
                                      </p:cBhvr>
                                      <p:to>
                                        <p:strVal val="visible"/>
                                      </p:to>
                                    </p:set>
                                    <p:animEffect transition="in" filter="blinds(horizontal)">
                                      <p:cBhvr>
                                        <p:cTn id="19" dur="500"/>
                                        <p:tgtEl>
                                          <p:spTgt spid="8"/>
                                        </p:tgtEl>
                                      </p:cBhvr>
                                    </p:animEffect>
                                  </p:childTnLst>
                                </p:cTn>
                              </p:par>
                            </p:childTnLst>
                          </p:cTn>
                        </p:par>
                      </p:childTnLst>
                    </p:cTn>
                  </p:par>
                  <p:par>
                    <p:cTn id="20" fill="hold" nodeType="clickPar">
                      <p:stCondLst>
                        <p:cond delay="indefinite"/>
                      </p:stCondLst>
                      <p:childTnLst>
                        <p:par>
                          <p:cTn id="21" fill="hold" nodeType="withGroup">
                            <p:stCondLst>
                              <p:cond delay="0"/>
                            </p:stCondLst>
                            <p:childTnLst>
                              <p:par>
                                <p:cTn id="22" presetID="3" presetClass="entr" presetSubtype="10" fill="hold" grpId="0" nodeType="clickEffect">
                                  <p:stCondLst>
                                    <p:cond delay="0"/>
                                  </p:stCondLst>
                                  <p:childTnLst>
                                    <p:set>
                                      <p:cBhvr>
                                        <p:cTn id="23" dur="1" fill="hold">
                                          <p:stCondLst>
                                            <p:cond delay="0"/>
                                          </p:stCondLst>
                                        </p:cTn>
                                        <p:tgtEl>
                                          <p:spTgt spid="9"/>
                                        </p:tgtEl>
                                        <p:attrNameLst>
                                          <p:attrName>style.visibility</p:attrName>
                                        </p:attrNameLst>
                                      </p:cBhvr>
                                      <p:to>
                                        <p:strVal val="visible"/>
                                      </p:to>
                                    </p:set>
                                    <p:animEffect transition="in" filter="blinds(horizontal)">
                                      <p:cBhvr>
                                        <p:cTn id="24" dur="500"/>
                                        <p:tgtEl>
                                          <p:spTgt spid="9"/>
                                        </p:tgtEl>
                                      </p:cBhvr>
                                    </p:animEffect>
                                  </p:childTnLst>
                                </p:cTn>
                              </p:par>
                            </p:childTnLst>
                          </p:cTn>
                        </p:par>
                      </p:childTnLst>
                    </p:cTn>
                  </p:par>
                  <p:par>
                    <p:cTn id="25" fill="hold" nodeType="clickPar">
                      <p:stCondLst>
                        <p:cond delay="indefinite"/>
                      </p:stCondLst>
                      <p:childTnLst>
                        <p:par>
                          <p:cTn id="26" fill="hold" nodeType="withGroup">
                            <p:stCondLst>
                              <p:cond delay="0"/>
                            </p:stCondLst>
                            <p:childTnLst>
                              <p:par>
                                <p:cTn id="27" presetID="3" presetClass="entr" presetSubtype="10" fill="hold" grpId="0" nodeType="clickEffect">
                                  <p:stCondLst>
                                    <p:cond delay="0"/>
                                  </p:stCondLst>
                                  <p:childTnLst>
                                    <p:set>
                                      <p:cBhvr>
                                        <p:cTn id="28" dur="1" fill="hold">
                                          <p:stCondLst>
                                            <p:cond delay="0"/>
                                          </p:stCondLst>
                                        </p:cTn>
                                        <p:tgtEl>
                                          <p:spTgt spid="6"/>
                                        </p:tgtEl>
                                        <p:attrNameLst>
                                          <p:attrName>style.visibility</p:attrName>
                                        </p:attrNameLst>
                                      </p:cBhvr>
                                      <p:to>
                                        <p:strVal val="visible"/>
                                      </p:to>
                                    </p:set>
                                    <p:animEffect transition="in" filter="blinds(horizontal)">
                                      <p:cBhvr>
                                        <p:cTn id="29" dur="500"/>
                                        <p:tgtEl>
                                          <p:spTgt spid="6"/>
                                        </p:tgtEl>
                                      </p:cBhvr>
                                    </p:animEffect>
                                  </p:childTnLst>
                                </p:cTn>
                              </p:par>
                            </p:childTnLst>
                          </p:cTn>
                        </p:par>
                      </p:childTnLst>
                    </p:cTn>
                  </p:par>
                  <p:par>
                    <p:cTn id="30" fill="hold" nodeType="clickPar">
                      <p:stCondLst>
                        <p:cond delay="indefinite"/>
                      </p:stCondLst>
                      <p:childTnLst>
                        <p:par>
                          <p:cTn id="31" fill="hold" nodeType="withGroup">
                            <p:stCondLst>
                              <p:cond delay="0"/>
                            </p:stCondLst>
                            <p:childTnLst>
                              <p:par>
                                <p:cTn id="32" presetID="10" presetClass="entr" presetSubtype="0" fill="hold" grpId="0" nodeType="clickEffect">
                                  <p:stCondLst>
                                    <p:cond delay="0"/>
                                  </p:stCondLst>
                                  <p:childTnLst>
                                    <p:set>
                                      <p:cBhvr>
                                        <p:cTn id="33" dur="1" fill="hold">
                                          <p:stCondLst>
                                            <p:cond delay="0"/>
                                          </p:stCondLst>
                                        </p:cTn>
                                        <p:tgtEl>
                                          <p:spTgt spid="7">
                                            <p:txEl>
                                              <p:pRg st="0" end="0"/>
                                            </p:txEl>
                                          </p:spTgt>
                                        </p:tgtEl>
                                        <p:attrNameLst>
                                          <p:attrName>style.visibility</p:attrName>
                                        </p:attrNameLst>
                                      </p:cBhvr>
                                      <p:to>
                                        <p:strVal val="visible"/>
                                      </p:to>
                                    </p:set>
                                    <p:animEffect transition="in" filter="fade">
                                      <p:cBhvr>
                                        <p:cTn id="34" dur="2000"/>
                                        <p:tgtEl>
                                          <p:spTgt spid="7">
                                            <p:txEl>
                                              <p:pRg st="0" end="0"/>
                                            </p:txEl>
                                          </p:spTgt>
                                        </p:tgtEl>
                                      </p:cBhvr>
                                    </p:animEffect>
                                  </p:childTnLst>
                                </p:cTn>
                              </p:par>
                            </p:childTnLst>
                          </p:cTn>
                        </p:par>
                      </p:childTnLst>
                    </p:cTn>
                  </p:par>
                  <p:par>
                    <p:cTn id="35" fill="hold" nodeType="clickPar">
                      <p:stCondLst>
                        <p:cond delay="indefinite"/>
                      </p:stCondLst>
                      <p:childTnLst>
                        <p:par>
                          <p:cTn id="36" fill="hold" nodeType="withGroup">
                            <p:stCondLst>
                              <p:cond delay="0"/>
                            </p:stCondLst>
                            <p:childTnLst>
                              <p:par>
                                <p:cTn id="37" presetID="10" presetClass="entr" presetSubtype="0" fill="hold" grpId="0" nodeType="clickEffect">
                                  <p:stCondLst>
                                    <p:cond delay="0"/>
                                  </p:stCondLst>
                                  <p:childTnLst>
                                    <p:set>
                                      <p:cBhvr>
                                        <p:cTn id="38" dur="1" fill="hold">
                                          <p:stCondLst>
                                            <p:cond delay="0"/>
                                          </p:stCondLst>
                                        </p:cTn>
                                        <p:tgtEl>
                                          <p:spTgt spid="7">
                                            <p:txEl>
                                              <p:pRg st="1" end="1"/>
                                            </p:txEl>
                                          </p:spTgt>
                                        </p:tgtEl>
                                        <p:attrNameLst>
                                          <p:attrName>style.visibility</p:attrName>
                                        </p:attrNameLst>
                                      </p:cBhvr>
                                      <p:to>
                                        <p:strVal val="visible"/>
                                      </p:to>
                                    </p:set>
                                    <p:animEffect transition="in" filter="fade">
                                      <p:cBhvr>
                                        <p:cTn id="39" dur="2000"/>
                                        <p:tgtEl>
                                          <p:spTgt spid="7">
                                            <p:txEl>
                                              <p:pRg st="1" end="1"/>
                                            </p:txEl>
                                          </p:spTgt>
                                        </p:tgtEl>
                                      </p:cBhvr>
                                    </p:animEffect>
                                  </p:childTnLst>
                                </p:cTn>
                              </p:par>
                            </p:childTnLst>
                          </p:cTn>
                        </p:par>
                      </p:childTnLst>
                    </p:cTn>
                  </p:par>
                  <p:par>
                    <p:cTn id="40" fill="hold" nodeType="clickPar">
                      <p:stCondLst>
                        <p:cond delay="indefinite"/>
                      </p:stCondLst>
                      <p:childTnLst>
                        <p:par>
                          <p:cTn id="41" fill="hold" nodeType="withGroup">
                            <p:stCondLst>
                              <p:cond delay="0"/>
                            </p:stCondLst>
                            <p:childTnLst>
                              <p:par>
                                <p:cTn id="42" presetID="3" presetClass="entr" presetSubtype="10" fill="hold" nodeType="clickEffect">
                                  <p:stCondLst>
                                    <p:cond delay="0"/>
                                  </p:stCondLst>
                                  <p:childTnLst>
                                    <p:set>
                                      <p:cBhvr>
                                        <p:cTn id="43" dur="1" fill="hold">
                                          <p:stCondLst>
                                            <p:cond delay="0"/>
                                          </p:stCondLst>
                                        </p:cTn>
                                        <p:tgtEl>
                                          <p:spTgt spid="11"/>
                                        </p:tgtEl>
                                        <p:attrNameLst>
                                          <p:attrName>style.visibility</p:attrName>
                                        </p:attrNameLst>
                                      </p:cBhvr>
                                      <p:to>
                                        <p:strVal val="visible"/>
                                      </p:to>
                                    </p:set>
                                    <p:animEffect transition="in" filter="blinds(horizontal)">
                                      <p:cBhvr>
                                        <p:cTn id="44" dur="500"/>
                                        <p:tgtEl>
                                          <p:spTgt spid="11"/>
                                        </p:tgtEl>
                                      </p:cBhvr>
                                    </p:animEffect>
                                  </p:childTnLst>
                                </p:cTn>
                              </p:par>
                              <p:par>
                                <p:cTn id="45" presetID="3" presetClass="entr" presetSubtype="10" fill="hold" grpId="0" nodeType="withEffect">
                                  <p:stCondLst>
                                    <p:cond delay="0"/>
                                  </p:stCondLst>
                                  <p:childTnLst>
                                    <p:set>
                                      <p:cBhvr>
                                        <p:cTn id="46" dur="1" fill="hold">
                                          <p:stCondLst>
                                            <p:cond delay="0"/>
                                          </p:stCondLst>
                                        </p:cTn>
                                        <p:tgtEl>
                                          <p:spTgt spid="14"/>
                                        </p:tgtEl>
                                        <p:attrNameLst>
                                          <p:attrName>style.visibility</p:attrName>
                                        </p:attrNameLst>
                                      </p:cBhvr>
                                      <p:to>
                                        <p:strVal val="visible"/>
                                      </p:to>
                                    </p:set>
                                    <p:animEffect transition="in" filter="blinds(horizontal)">
                                      <p:cBhvr>
                                        <p:cTn id="47" dur="500"/>
                                        <p:tgtEl>
                                          <p:spTgt spid="14"/>
                                        </p:tgtEl>
                                      </p:cBhvr>
                                    </p:animEffect>
                                  </p:childTnLst>
                                </p:cTn>
                              </p:par>
                            </p:childTnLst>
                          </p:cTn>
                        </p:par>
                      </p:childTnLst>
                    </p:cTn>
                  </p:par>
                  <p:par>
                    <p:cTn id="48" fill="hold" nodeType="clickPar">
                      <p:stCondLst>
                        <p:cond delay="indefinite"/>
                      </p:stCondLst>
                      <p:childTnLst>
                        <p:par>
                          <p:cTn id="49" fill="hold" nodeType="withGroup">
                            <p:stCondLst>
                              <p:cond delay="0"/>
                            </p:stCondLst>
                            <p:childTnLst>
                              <p:par>
                                <p:cTn id="50" presetID="10" presetClass="entr" presetSubtype="0" fill="hold" grpId="0" nodeType="clickEffect">
                                  <p:stCondLst>
                                    <p:cond delay="0"/>
                                  </p:stCondLst>
                                  <p:childTnLst>
                                    <p:set>
                                      <p:cBhvr>
                                        <p:cTn id="51" dur="1" fill="hold">
                                          <p:stCondLst>
                                            <p:cond delay="0"/>
                                          </p:stCondLst>
                                        </p:cTn>
                                        <p:tgtEl>
                                          <p:spTgt spid="7">
                                            <p:txEl>
                                              <p:pRg st="2" end="2"/>
                                            </p:txEl>
                                          </p:spTgt>
                                        </p:tgtEl>
                                        <p:attrNameLst>
                                          <p:attrName>style.visibility</p:attrName>
                                        </p:attrNameLst>
                                      </p:cBhvr>
                                      <p:to>
                                        <p:strVal val="visible"/>
                                      </p:to>
                                    </p:set>
                                    <p:animEffect transition="in" filter="fade">
                                      <p:cBhvr>
                                        <p:cTn id="52" dur="2000"/>
                                        <p:tgtEl>
                                          <p:spTgt spid="7">
                                            <p:txEl>
                                              <p:pRg st="2" end="2"/>
                                            </p:txEl>
                                          </p:spTgt>
                                        </p:tgtEl>
                                      </p:cBhvr>
                                    </p:animEffect>
                                  </p:childTnLst>
                                </p:cTn>
                              </p:par>
                            </p:childTnLst>
                          </p:cTn>
                        </p:par>
                      </p:childTnLst>
                    </p:cTn>
                  </p:par>
                  <p:par>
                    <p:cTn id="53" fill="hold" nodeType="clickPar">
                      <p:stCondLst>
                        <p:cond delay="indefinite"/>
                      </p:stCondLst>
                      <p:childTnLst>
                        <p:par>
                          <p:cTn id="54" fill="hold" nodeType="withGroup">
                            <p:stCondLst>
                              <p:cond delay="0"/>
                            </p:stCondLst>
                            <p:childTnLst>
                              <p:par>
                                <p:cTn id="55" presetID="10" presetClass="entr" presetSubtype="0" fill="hold" grpId="0" nodeType="clickEffect">
                                  <p:stCondLst>
                                    <p:cond delay="0"/>
                                  </p:stCondLst>
                                  <p:childTnLst>
                                    <p:set>
                                      <p:cBhvr>
                                        <p:cTn id="56" dur="1" fill="hold">
                                          <p:stCondLst>
                                            <p:cond delay="0"/>
                                          </p:stCondLst>
                                        </p:cTn>
                                        <p:tgtEl>
                                          <p:spTgt spid="7">
                                            <p:txEl>
                                              <p:pRg st="3" end="3"/>
                                            </p:txEl>
                                          </p:spTgt>
                                        </p:tgtEl>
                                        <p:attrNameLst>
                                          <p:attrName>style.visibility</p:attrName>
                                        </p:attrNameLst>
                                      </p:cBhvr>
                                      <p:to>
                                        <p:strVal val="visible"/>
                                      </p:to>
                                    </p:set>
                                    <p:animEffect transition="in" filter="fade">
                                      <p:cBhvr>
                                        <p:cTn id="57" dur="2000"/>
                                        <p:tgtEl>
                                          <p:spTgt spid="7">
                                            <p:txEl>
                                              <p:pRg st="3" end="3"/>
                                            </p:txEl>
                                          </p:spTgt>
                                        </p:tgtEl>
                                      </p:cBhvr>
                                    </p:animEffect>
                                  </p:childTnLst>
                                </p:cTn>
                              </p:par>
                            </p:childTnLst>
                          </p:cTn>
                        </p:par>
                      </p:childTnLst>
                    </p:cTn>
                  </p:par>
                  <p:par>
                    <p:cTn id="58" fill="hold" nodeType="clickPar">
                      <p:stCondLst>
                        <p:cond delay="indefinite"/>
                      </p:stCondLst>
                      <p:childTnLst>
                        <p:par>
                          <p:cTn id="59" fill="hold" nodeType="withGroup">
                            <p:stCondLst>
                              <p:cond delay="0"/>
                            </p:stCondLst>
                            <p:childTnLst>
                              <p:par>
                                <p:cTn id="60" presetID="3" presetClass="entr" presetSubtype="10" fill="hold" nodeType="clickEffect">
                                  <p:stCondLst>
                                    <p:cond delay="0"/>
                                  </p:stCondLst>
                                  <p:childTnLst>
                                    <p:set>
                                      <p:cBhvr>
                                        <p:cTn id="61" dur="1" fill="hold">
                                          <p:stCondLst>
                                            <p:cond delay="0"/>
                                          </p:stCondLst>
                                        </p:cTn>
                                        <p:tgtEl>
                                          <p:spTgt spid="13"/>
                                        </p:tgtEl>
                                        <p:attrNameLst>
                                          <p:attrName>style.visibility</p:attrName>
                                        </p:attrNameLst>
                                      </p:cBhvr>
                                      <p:to>
                                        <p:strVal val="visible"/>
                                      </p:to>
                                    </p:set>
                                    <p:animEffect transition="in" filter="blinds(horizontal)">
                                      <p:cBhvr>
                                        <p:cTn id="62" dur="500"/>
                                        <p:tgtEl>
                                          <p:spTgt spid="13"/>
                                        </p:tgtEl>
                                      </p:cBhvr>
                                    </p:animEffect>
                                  </p:childTnLst>
                                </p:cTn>
                              </p:par>
                              <p:par>
                                <p:cTn id="63" presetID="3" presetClass="entr" presetSubtype="10" fill="hold" grpId="0" nodeType="withEffect">
                                  <p:stCondLst>
                                    <p:cond delay="0"/>
                                  </p:stCondLst>
                                  <p:childTnLst>
                                    <p:set>
                                      <p:cBhvr>
                                        <p:cTn id="64" dur="1" fill="hold">
                                          <p:stCondLst>
                                            <p:cond delay="0"/>
                                          </p:stCondLst>
                                        </p:cTn>
                                        <p:tgtEl>
                                          <p:spTgt spid="15"/>
                                        </p:tgtEl>
                                        <p:attrNameLst>
                                          <p:attrName>style.visibility</p:attrName>
                                        </p:attrNameLst>
                                      </p:cBhvr>
                                      <p:to>
                                        <p:strVal val="visible"/>
                                      </p:to>
                                    </p:set>
                                    <p:animEffect transition="in" filter="blinds(horizontal)">
                                      <p:cBhvr>
                                        <p:cTn id="65" dur="500"/>
                                        <p:tgtEl>
                                          <p:spTgt spid="15"/>
                                        </p:tgtEl>
                                      </p:cBhvr>
                                    </p:animEffect>
                                  </p:childTnLst>
                                </p:cTn>
                              </p:par>
                            </p:childTnLst>
                          </p:cTn>
                        </p:par>
                      </p:childTnLst>
                    </p:cTn>
                  </p:par>
                  <p:par>
                    <p:cTn id="66" fill="hold" nodeType="clickPar">
                      <p:stCondLst>
                        <p:cond delay="indefinite"/>
                      </p:stCondLst>
                      <p:childTnLst>
                        <p:par>
                          <p:cTn id="67" fill="hold" nodeType="withGroup">
                            <p:stCondLst>
                              <p:cond delay="0"/>
                            </p:stCondLst>
                            <p:childTnLst>
                              <p:par>
                                <p:cTn id="68" presetID="10" presetClass="entr" presetSubtype="0" fill="hold" grpId="0" nodeType="clickEffect">
                                  <p:stCondLst>
                                    <p:cond delay="0"/>
                                  </p:stCondLst>
                                  <p:childTnLst>
                                    <p:set>
                                      <p:cBhvr>
                                        <p:cTn id="69" dur="1" fill="hold">
                                          <p:stCondLst>
                                            <p:cond delay="0"/>
                                          </p:stCondLst>
                                        </p:cTn>
                                        <p:tgtEl>
                                          <p:spTgt spid="7">
                                            <p:txEl>
                                              <p:pRg st="4" end="4"/>
                                            </p:txEl>
                                          </p:spTgt>
                                        </p:tgtEl>
                                        <p:attrNameLst>
                                          <p:attrName>style.visibility</p:attrName>
                                        </p:attrNameLst>
                                      </p:cBhvr>
                                      <p:to>
                                        <p:strVal val="visible"/>
                                      </p:to>
                                    </p:set>
                                    <p:animEffect transition="in" filter="fade">
                                      <p:cBhvr>
                                        <p:cTn id="70" dur="2000"/>
                                        <p:tgtEl>
                                          <p:spTgt spid="7">
                                            <p:txEl>
                                              <p:pRg st="4" end="4"/>
                                            </p:txEl>
                                          </p:spTgt>
                                        </p:tgtEl>
                                      </p:cBhvr>
                                    </p:animEffect>
                                  </p:childTnLst>
                                </p:cTn>
                              </p:par>
                            </p:childTnLst>
                          </p:cTn>
                        </p:par>
                      </p:childTnLst>
                    </p:cTn>
                  </p:par>
                  <p:par>
                    <p:cTn id="71" fill="hold" nodeType="clickPar">
                      <p:stCondLst>
                        <p:cond delay="indefinite"/>
                      </p:stCondLst>
                      <p:childTnLst>
                        <p:par>
                          <p:cTn id="72" fill="hold" nodeType="withGroup">
                            <p:stCondLst>
                              <p:cond delay="0"/>
                            </p:stCondLst>
                            <p:childTnLst>
                              <p:par>
                                <p:cTn id="73" presetID="10" presetClass="entr" presetSubtype="0" fill="hold" grpId="0" nodeType="clickEffect">
                                  <p:stCondLst>
                                    <p:cond delay="0"/>
                                  </p:stCondLst>
                                  <p:childTnLst>
                                    <p:set>
                                      <p:cBhvr>
                                        <p:cTn id="74" dur="1" fill="hold">
                                          <p:stCondLst>
                                            <p:cond delay="0"/>
                                          </p:stCondLst>
                                        </p:cTn>
                                        <p:tgtEl>
                                          <p:spTgt spid="7">
                                            <p:txEl>
                                              <p:pRg st="5" end="5"/>
                                            </p:txEl>
                                          </p:spTgt>
                                        </p:tgtEl>
                                        <p:attrNameLst>
                                          <p:attrName>style.visibility</p:attrName>
                                        </p:attrNameLst>
                                      </p:cBhvr>
                                      <p:to>
                                        <p:strVal val="visible"/>
                                      </p:to>
                                    </p:set>
                                    <p:animEffect transition="in" filter="fade">
                                      <p:cBhvr>
                                        <p:cTn id="75" dur="2000"/>
                                        <p:tgtEl>
                                          <p:spTgt spid="7">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p:bldP spid="7" grpId="0" build="p"/>
      <p:bldP spid="8" grpId="0"/>
      <p:bldP spid="9" grpId="0"/>
      <p:bldP spid="14" grpId="0"/>
      <p:bldP spid="15" grpId="0"/>
      <p:bldP spid="12" grpId="0"/>
      <p:bldP spid="17" grpId="0"/>
    </p:bld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Titel 1"/>
          <p:cNvSpPr>
            <a:spLocks noGrp="1"/>
          </p:cNvSpPr>
          <p:nvPr>
            <p:ph type="title"/>
          </p:nvPr>
        </p:nvSpPr>
        <p:spPr/>
        <p:txBody>
          <a:bodyPr/>
          <a:lstStyle/>
          <a:p>
            <a:r>
              <a:rPr lang="nl-NL" altLang="nl-NL" smtClean="0"/>
              <a:t>Kunnen omschrijven van formules!</a:t>
            </a:r>
          </a:p>
        </p:txBody>
      </p:sp>
      <p:sp>
        <p:nvSpPr>
          <p:cNvPr id="6147" name="Tijdelijke aanduiding voor inhoud 2"/>
          <p:cNvSpPr>
            <a:spLocks noGrp="1"/>
          </p:cNvSpPr>
          <p:nvPr>
            <p:ph idx="1"/>
          </p:nvPr>
        </p:nvSpPr>
        <p:spPr/>
        <p:txBody>
          <a:bodyPr>
            <a:normAutofit lnSpcReduction="10000"/>
          </a:bodyPr>
          <a:lstStyle/>
          <a:p>
            <a:pPr marL="0" indent="0">
              <a:buNone/>
            </a:pPr>
            <a:r>
              <a:rPr lang="nl-NL" altLang="nl-NL" smtClean="0"/>
              <a:t>Voorbeeld:</a:t>
            </a:r>
          </a:p>
          <a:p>
            <a:pPr marL="0" indent="0">
              <a:buNone/>
            </a:pPr>
            <a:r>
              <a:rPr lang="nl-NL" altLang="nl-NL" smtClean="0"/>
              <a:t>BW </a:t>
            </a:r>
            <a:r>
              <a:rPr lang="nl-NL" altLang="nl-NL" sz="2400"/>
              <a:t>(€ 7) </a:t>
            </a:r>
            <a:r>
              <a:rPr lang="nl-NL" altLang="nl-NL" smtClean="0"/>
              <a:t>= O</a:t>
            </a:r>
            <a:r>
              <a:rPr lang="nl-NL" altLang="nl-NL" sz="2400"/>
              <a:t>(€ 10) </a:t>
            </a:r>
            <a:r>
              <a:rPr lang="nl-NL" altLang="nl-NL" smtClean="0"/>
              <a:t>– </a:t>
            </a:r>
            <a:r>
              <a:rPr lang="nl-NL" altLang="nl-NL" sz="2400"/>
              <a:t>I(€ 3)</a:t>
            </a:r>
          </a:p>
          <a:p>
            <a:pPr marL="0" indent="0">
              <a:buNone/>
            </a:pPr>
            <a:r>
              <a:rPr lang="nl-NL" altLang="nl-NL" smtClean="0"/>
              <a:t>I</a:t>
            </a:r>
            <a:r>
              <a:rPr lang="nl-NL" altLang="nl-NL" sz="2400"/>
              <a:t>(€ 3) </a:t>
            </a:r>
            <a:r>
              <a:rPr lang="nl-NL" altLang="nl-NL" smtClean="0"/>
              <a:t>= O</a:t>
            </a:r>
            <a:r>
              <a:rPr lang="nl-NL" altLang="nl-NL" sz="2400"/>
              <a:t>(€ 10) </a:t>
            </a:r>
            <a:r>
              <a:rPr lang="nl-NL" altLang="nl-NL" smtClean="0"/>
              <a:t>– BW</a:t>
            </a:r>
            <a:r>
              <a:rPr lang="nl-NL" altLang="nl-NL" sz="2400"/>
              <a:t>(€ 7)</a:t>
            </a:r>
          </a:p>
          <a:p>
            <a:pPr marL="0" indent="0">
              <a:buNone/>
            </a:pPr>
            <a:r>
              <a:rPr lang="nl-NL" altLang="nl-NL" smtClean="0"/>
              <a:t>O = BW + I</a:t>
            </a:r>
          </a:p>
          <a:p>
            <a:pPr marL="0" indent="0">
              <a:buNone/>
            </a:pPr>
            <a:endParaRPr lang="nl-NL" altLang="nl-NL" smtClean="0"/>
          </a:p>
          <a:p>
            <a:pPr marL="0" indent="0">
              <a:buNone/>
            </a:pPr>
            <a:r>
              <a:rPr lang="nl-NL" altLang="nl-NL" smtClean="0"/>
              <a:t>NW = BW – I </a:t>
            </a:r>
          </a:p>
          <a:p>
            <a:pPr marL="0" indent="0">
              <a:buNone/>
            </a:pPr>
            <a:r>
              <a:rPr lang="nl-NL" altLang="nl-NL" smtClean="0"/>
              <a:t>BW = I + NW</a:t>
            </a:r>
          </a:p>
          <a:p>
            <a:pPr marL="0" indent="0">
              <a:buNone/>
            </a:pPr>
            <a:r>
              <a:rPr lang="nl-NL" altLang="nl-NL" smtClean="0"/>
              <a:t>Enz…</a:t>
            </a:r>
          </a:p>
        </p:txBody>
      </p:sp>
      <p:cxnSp>
        <p:nvCxnSpPr>
          <p:cNvPr id="5" name="Rechte verbindingslijn met pijl 4"/>
          <p:cNvCxnSpPr/>
          <p:nvPr/>
        </p:nvCxnSpPr>
        <p:spPr>
          <a:xfrm flipH="1" flipV="1">
            <a:off x="6096000" y="2667000"/>
            <a:ext cx="3429000" cy="2895600"/>
          </a:xfrm>
          <a:prstGeom prst="straightConnector1">
            <a:avLst/>
          </a:prstGeom>
          <a:ln>
            <a:tailEnd type="arrow"/>
          </a:ln>
        </p:spPr>
        <p:style>
          <a:lnRef idx="3">
            <a:schemeClr val="dk1"/>
          </a:lnRef>
          <a:fillRef idx="0">
            <a:schemeClr val="dk1"/>
          </a:fillRef>
          <a:effectRef idx="2">
            <a:schemeClr val="dk1"/>
          </a:effectRef>
          <a:fontRef idx="minor">
            <a:schemeClr val="tx1"/>
          </a:fontRef>
        </p:style>
      </p:cxnSp>
      <p:sp>
        <p:nvSpPr>
          <p:cNvPr id="8" name="Tekstvak 7"/>
          <p:cNvSpPr txBox="1"/>
          <p:nvPr/>
        </p:nvSpPr>
        <p:spPr>
          <a:xfrm>
            <a:off x="6126163" y="5562601"/>
            <a:ext cx="4267200" cy="923925"/>
          </a:xfrm>
          <a:prstGeom prst="rect">
            <a:avLst/>
          </a:prstGeom>
        </p:spPr>
        <p:style>
          <a:lnRef idx="2">
            <a:schemeClr val="dk1"/>
          </a:lnRef>
          <a:fillRef idx="1">
            <a:schemeClr val="lt1"/>
          </a:fillRef>
          <a:effectRef idx="0">
            <a:schemeClr val="dk1"/>
          </a:effectRef>
          <a:fontRef idx="minor">
            <a:schemeClr val="dk1"/>
          </a:fontRef>
        </p:style>
        <p:txBody>
          <a:bodyPr>
            <a:spAutoFit/>
          </a:bodyPr>
          <a:lstStyle/>
          <a:p>
            <a:pPr>
              <a:defRPr/>
            </a:pPr>
            <a:r>
              <a:rPr lang="nl-NL" dirty="0"/>
              <a:t>Tip: geef de formule willekeurige cijfers, dit is een goede manier om het omschrijven te controleren. </a:t>
            </a:r>
          </a:p>
        </p:txBody>
      </p:sp>
    </p:spTree>
    <p:extLst>
      <p:ext uri="{BB962C8B-B14F-4D97-AF65-F5344CB8AC3E}">
        <p14:creationId xmlns:p14="http://schemas.microsoft.com/office/powerpoint/2010/main" val="2888984300"/>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el 2"/>
          <p:cNvSpPr>
            <a:spLocks noGrp="1"/>
          </p:cNvSpPr>
          <p:nvPr>
            <p:ph type="title"/>
          </p:nvPr>
        </p:nvSpPr>
        <p:spPr/>
        <p:txBody>
          <a:bodyPr/>
          <a:lstStyle/>
          <a:p>
            <a:endParaRPr lang="nl-NL"/>
          </a:p>
        </p:txBody>
      </p:sp>
      <p:graphicFrame>
        <p:nvGraphicFramePr>
          <p:cNvPr id="4" name="Tijdelijke aanduiding voor inhoud 3"/>
          <p:cNvGraphicFramePr>
            <a:graphicFrameLocks noGrp="1"/>
          </p:cNvGraphicFramePr>
          <p:nvPr>
            <p:ph idx="1"/>
          </p:nvPr>
        </p:nvGraphicFramePr>
        <p:xfrm>
          <a:off x="609600" y="1600200"/>
          <a:ext cx="10972800" cy="1371600"/>
        </p:xfrm>
        <a:graphic>
          <a:graphicData uri="http://schemas.openxmlformats.org/drawingml/2006/table">
            <a:tbl>
              <a:tblPr firstRow="1" firstCol="1" lastRow="1" lastCol="1" bandRow="1" bandCol="1">
                <a:tableStyleId>{2D5ABB26-0587-4C30-8999-92F81FD0307C}</a:tableStyleId>
              </a:tblPr>
              <a:tblGrid>
                <a:gridCol w="3657600"/>
                <a:gridCol w="3657600"/>
                <a:gridCol w="3657600"/>
              </a:tblGrid>
              <a:tr h="342900">
                <a:tc>
                  <a:txBody>
                    <a:bodyPr/>
                    <a:lstStyle/>
                    <a:p>
                      <a:pPr>
                        <a:spcAft>
                          <a:spcPts val="0"/>
                        </a:spcAft>
                      </a:pPr>
                      <a:r>
                        <a:rPr lang="nl-NL" sz="1300" dirty="0">
                          <a:effectLst/>
                        </a:rPr>
                        <a:t>omzet</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spcAft>
                          <a:spcPts val="0"/>
                        </a:spcAft>
                      </a:pPr>
                      <a:r>
                        <a:rPr lang="nl-NL" sz="1300">
                          <a:effectLst/>
                        </a:rPr>
                        <a:t>afzet</a:t>
                      </a:r>
                      <a:endParaRPr lang="nl-NL" sz="110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c>
                  <a:txBody>
                    <a:bodyPr/>
                    <a:lstStyle/>
                    <a:p>
                      <a:pPr>
                        <a:spcAft>
                          <a:spcPts val="0"/>
                        </a:spcAft>
                      </a:pPr>
                      <a:r>
                        <a:rPr lang="nl-NL" sz="1300" dirty="0">
                          <a:effectLst/>
                        </a:rPr>
                        <a:t>verkoopprijs</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00"/>
                    </a:solidFill>
                  </a:tcPr>
                </a:tc>
              </a:tr>
              <a:tr h="342900">
                <a:tc>
                  <a:txBody>
                    <a:bodyPr/>
                    <a:lstStyle/>
                    <a:p>
                      <a:pPr>
                        <a:spcAft>
                          <a:spcPts val="0"/>
                        </a:spcAft>
                      </a:pPr>
                      <a:r>
                        <a:rPr lang="nl-NL" sz="1300" dirty="0">
                          <a:effectLst/>
                        </a:rPr>
                        <a:t>€ 200.000</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spcAft>
                          <a:spcPts val="0"/>
                        </a:spcAft>
                      </a:pPr>
                      <a:r>
                        <a:rPr lang="nl-NL" sz="1300" dirty="0">
                          <a:effectLst/>
                        </a:rPr>
                        <a:t>25.000</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spcAft>
                          <a:spcPts val="0"/>
                        </a:spcAft>
                      </a:pPr>
                      <a:r>
                        <a:rPr lang="nl-NL" sz="1300" dirty="0">
                          <a:effectLst/>
                        </a:rPr>
                        <a:t>C</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42900">
                <a:tc>
                  <a:txBody>
                    <a:bodyPr/>
                    <a:lstStyle/>
                    <a:p>
                      <a:pPr>
                        <a:spcAft>
                          <a:spcPts val="0"/>
                        </a:spcAft>
                      </a:pPr>
                      <a:r>
                        <a:rPr lang="nl-NL" sz="1300" dirty="0">
                          <a:effectLst/>
                        </a:rPr>
                        <a:t>D</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spcAft>
                          <a:spcPts val="0"/>
                        </a:spcAft>
                      </a:pPr>
                      <a:r>
                        <a:rPr lang="nl-NL" sz="1300" dirty="0">
                          <a:effectLst/>
                        </a:rPr>
                        <a:t>40.000</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spcAft>
                          <a:spcPts val="0"/>
                        </a:spcAft>
                      </a:pPr>
                      <a:r>
                        <a:rPr lang="nl-NL" sz="1300">
                          <a:effectLst/>
                        </a:rPr>
                        <a:t>€ 2,75</a:t>
                      </a:r>
                      <a:endParaRPr lang="nl-NL" sz="110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r h="342900">
                <a:tc>
                  <a:txBody>
                    <a:bodyPr/>
                    <a:lstStyle/>
                    <a:p>
                      <a:pPr>
                        <a:spcAft>
                          <a:spcPts val="0"/>
                        </a:spcAft>
                      </a:pPr>
                      <a:r>
                        <a:rPr lang="nl-NL" sz="1300" dirty="0">
                          <a:effectLst/>
                        </a:rPr>
                        <a:t>€ 850.000</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spcAft>
                          <a:spcPts val="0"/>
                        </a:spcAft>
                      </a:pPr>
                      <a:r>
                        <a:rPr lang="nl-NL" sz="1300" dirty="0">
                          <a:effectLst/>
                        </a:rPr>
                        <a:t>E</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spcAft>
                          <a:spcPts val="0"/>
                        </a:spcAft>
                      </a:pPr>
                      <a:r>
                        <a:rPr lang="nl-NL" sz="1300" dirty="0">
                          <a:effectLst/>
                        </a:rPr>
                        <a:t>€ 25</a:t>
                      </a:r>
                      <a:endParaRPr lang="nl-NL" sz="1100" dirty="0">
                        <a:effectLst/>
                        <a:latin typeface="Times New Roman"/>
                        <a:ea typeface="Times New Roman"/>
                        <a:cs typeface="Times New Roman"/>
                      </a:endParaRPr>
                    </a:p>
                  </a:txBody>
                  <a:tcPr marL="87394" marR="87394"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r>
            </a:tbl>
          </a:graphicData>
        </a:graphic>
      </p:graphicFrame>
      <p:sp>
        <p:nvSpPr>
          <p:cNvPr id="3097" name="Rectangle 1"/>
          <p:cNvSpPr>
            <a:spLocks noChangeArrowheads="1"/>
          </p:cNvSpPr>
          <p:nvPr/>
        </p:nvSpPr>
        <p:spPr bwMode="auto">
          <a:xfrm>
            <a:off x="1981201" y="3341689"/>
            <a:ext cx="5432425" cy="7080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spAutoFit/>
          </a:bodyPr>
          <a:lstStyle/>
          <a:p>
            <a:pPr eaLnBrk="0" hangingPunct="0">
              <a:defRPr/>
            </a:pPr>
            <a:r>
              <a:rPr lang="nl-NL" sz="1600" dirty="0">
                <a:latin typeface="Arial" charset="0"/>
                <a:cs typeface="Times New Roman" pitchFamily="18" charset="0"/>
              </a:rPr>
              <a:t>Vul de ontbrekende getallen in (natuurlijk met berekening)</a:t>
            </a:r>
            <a:endParaRPr lang="nl-NL" sz="1050" dirty="0">
              <a:latin typeface="Arial" charset="0"/>
            </a:endParaRPr>
          </a:p>
          <a:p>
            <a:pPr eaLnBrk="0" hangingPunct="0">
              <a:defRPr/>
            </a:pPr>
            <a:endParaRPr lang="nl-NL" sz="2400" dirty="0">
              <a:latin typeface="Arial" charset="0"/>
            </a:endParaRPr>
          </a:p>
        </p:txBody>
      </p:sp>
      <p:sp>
        <p:nvSpPr>
          <p:cNvPr id="2" name="Tekstvak 1"/>
          <p:cNvSpPr txBox="1"/>
          <p:nvPr/>
        </p:nvSpPr>
        <p:spPr>
          <a:xfrm>
            <a:off x="2819400" y="4343401"/>
            <a:ext cx="5638800" cy="2100263"/>
          </a:xfrm>
          <a:prstGeom prst="rect">
            <a:avLst/>
          </a:prstGeom>
          <a:noFill/>
        </p:spPr>
        <p:txBody>
          <a:bodyPr>
            <a:spAutoFit/>
          </a:bodyPr>
          <a:lstStyle/>
          <a:p>
            <a:pPr>
              <a:defRPr/>
            </a:pPr>
            <a:r>
              <a:rPr lang="nl-NL" dirty="0">
                <a:latin typeface="Arial" charset="0"/>
              </a:rPr>
              <a:t>C-&gt;  € 200.000</a:t>
            </a:r>
            <a:r>
              <a:rPr lang="nl-NL" dirty="0">
                <a:latin typeface="Times New Roman"/>
                <a:cs typeface="Times New Roman"/>
              </a:rPr>
              <a:t> : </a:t>
            </a:r>
            <a:r>
              <a:rPr lang="nl-NL" dirty="0">
                <a:latin typeface="Arial" charset="0"/>
              </a:rPr>
              <a:t>25.000</a:t>
            </a:r>
            <a:r>
              <a:rPr lang="nl-NL" dirty="0">
                <a:latin typeface="Times New Roman"/>
                <a:cs typeface="Times New Roman"/>
              </a:rPr>
              <a:t> = </a:t>
            </a:r>
            <a:r>
              <a:rPr lang="nl-NL" dirty="0">
                <a:latin typeface="Arial" charset="0"/>
              </a:rPr>
              <a:t>€  </a:t>
            </a:r>
            <a:r>
              <a:rPr lang="nl-NL" dirty="0">
                <a:latin typeface="Times New Roman"/>
                <a:cs typeface="Times New Roman"/>
              </a:rPr>
              <a:t>8</a:t>
            </a:r>
          </a:p>
          <a:p>
            <a:pPr>
              <a:defRPr/>
            </a:pPr>
            <a:r>
              <a:rPr lang="nl-NL" dirty="0">
                <a:latin typeface="Arial" charset="0"/>
              </a:rPr>
              <a:t>D-&gt; 40.000 x €2,75 = € 110.000</a:t>
            </a:r>
          </a:p>
          <a:p>
            <a:pPr>
              <a:defRPr/>
            </a:pPr>
            <a:r>
              <a:rPr lang="nl-NL" dirty="0">
                <a:latin typeface="Times New Roman"/>
                <a:ea typeface="Times New Roman"/>
                <a:cs typeface="Times New Roman"/>
              </a:rPr>
              <a:t>E -&gt; </a:t>
            </a:r>
            <a:r>
              <a:rPr lang="nl-NL" dirty="0">
                <a:latin typeface="Arial" charset="0"/>
              </a:rPr>
              <a:t>€ 850.000 : €25  = 34.000</a:t>
            </a:r>
            <a:endParaRPr lang="nl-NL" dirty="0">
              <a:latin typeface="Times New Roman"/>
              <a:ea typeface="Times New Roman"/>
              <a:cs typeface="Times New Roman"/>
            </a:endParaRPr>
          </a:p>
          <a:p>
            <a:pPr>
              <a:defRPr/>
            </a:pPr>
            <a:endParaRPr lang="nl-NL" dirty="0">
              <a:latin typeface="Times New Roman"/>
              <a:ea typeface="Times New Roman"/>
              <a:cs typeface="Times New Roman"/>
            </a:endParaRPr>
          </a:p>
          <a:p>
            <a:pPr>
              <a:defRPr/>
            </a:pPr>
            <a:endParaRPr lang="nl-NL" sz="1050" dirty="0">
              <a:latin typeface="Times New Roman"/>
              <a:ea typeface="Times New Roman"/>
              <a:cs typeface="Times New Roman"/>
            </a:endParaRPr>
          </a:p>
          <a:p>
            <a:pPr>
              <a:defRPr/>
            </a:pPr>
            <a:endParaRPr lang="nl-NL" sz="1200" dirty="0">
              <a:latin typeface="Times New Roman"/>
              <a:cs typeface="Times New Roman"/>
            </a:endParaRPr>
          </a:p>
          <a:p>
            <a:pPr>
              <a:defRPr/>
            </a:pPr>
            <a:r>
              <a:rPr lang="nl-NL" sz="1400" dirty="0">
                <a:latin typeface="Times New Roman"/>
                <a:cs typeface="Times New Roman"/>
              </a:rPr>
              <a:t> </a:t>
            </a:r>
            <a:r>
              <a:rPr lang="nl-NL" dirty="0">
                <a:latin typeface="Arial" charset="0"/>
              </a:rPr>
              <a:t> </a:t>
            </a:r>
            <a:endParaRPr lang="nl-NL" sz="1400" dirty="0">
              <a:latin typeface="Times New Roman"/>
              <a:ea typeface="Times New Roman"/>
              <a:cs typeface="Times New Roman"/>
            </a:endParaRPr>
          </a:p>
          <a:p>
            <a:pPr>
              <a:defRPr/>
            </a:pPr>
            <a:endParaRPr lang="nl-NL" dirty="0">
              <a:latin typeface="Arial" charset="0"/>
            </a:endParaRPr>
          </a:p>
        </p:txBody>
      </p:sp>
      <p:pic>
        <p:nvPicPr>
          <p:cNvPr id="5" name="Picture 7"/>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7696200" y="3429001"/>
            <a:ext cx="2592388" cy="20796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922524437"/>
      </p:ext>
    </p:extLst>
  </p:cSld>
  <p:clrMapOvr>
    <a:masterClrMapping/>
  </p:clrMapOvr>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1" presetClass="entr" presetSubtype="0" fill="hold" grpId="0" nodeType="clickEffect">
                                  <p:stCondLst>
                                    <p:cond delay="0"/>
                                  </p:stCondLst>
                                  <p:childTnLst>
                                    <p:set>
                                      <p:cBhvr>
                                        <p:cTn id="6" dur="1" fill="hold">
                                          <p:stCondLst>
                                            <p:cond delay="0"/>
                                          </p:stCondLst>
                                        </p:cTn>
                                        <p:tgtEl>
                                          <p:spTgt spid="2">
                                            <p:txEl>
                                              <p:pRg st="0" end="0"/>
                                            </p:txEl>
                                          </p:spTgt>
                                        </p:tgtEl>
                                        <p:attrNameLst>
                                          <p:attrName>style.visibility</p:attrName>
                                        </p:attrNameLst>
                                      </p:cBhvr>
                                      <p:to>
                                        <p:strVal val="visible"/>
                                      </p:to>
                                    </p:set>
                                  </p:childTnLst>
                                </p:cTn>
                              </p:par>
                            </p:childTnLst>
                          </p:cTn>
                        </p:par>
                      </p:childTnLst>
                    </p:cTn>
                  </p:par>
                  <p:par>
                    <p:cTn id="7" fill="hold" nodeType="clickPar">
                      <p:stCondLst>
                        <p:cond delay="indefinite"/>
                      </p:stCondLst>
                      <p:childTnLst>
                        <p:par>
                          <p:cTn id="8" fill="hold" nodeType="withGroup">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2">
                                            <p:txEl>
                                              <p:pRg st="1" end="1"/>
                                            </p:txEl>
                                          </p:spTgt>
                                        </p:tgtEl>
                                        <p:attrNameLst>
                                          <p:attrName>style.visibility</p:attrName>
                                        </p:attrNameLst>
                                      </p:cBhvr>
                                      <p:to>
                                        <p:strVal val="visible"/>
                                      </p:to>
                                    </p:set>
                                  </p:childTnLst>
                                </p:cTn>
                              </p:par>
                            </p:childTnLst>
                          </p:cTn>
                        </p:par>
                      </p:childTnLst>
                    </p:cTn>
                  </p:par>
                  <p:par>
                    <p:cTn id="11" fill="hold" nodeType="clickPar">
                      <p:stCondLst>
                        <p:cond delay="indefinite"/>
                      </p:stCondLst>
                      <p:childTnLst>
                        <p:par>
                          <p:cTn id="12" fill="hold" nodeType="withGroup">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2">
                                            <p:txEl>
                                              <p:pRg st="2" end="2"/>
                                            </p:txEl>
                                          </p:spTgt>
                                        </p:tgtEl>
                                        <p:attrNameLst>
                                          <p:attrName>style.visibility</p:attrName>
                                        </p:attrNameLst>
                                      </p:cBhvr>
                                      <p:to>
                                        <p:strVal val="visible"/>
                                      </p:to>
                                    </p:set>
                                  </p:childTnLst>
                                </p:cTn>
                              </p:par>
                              <p:par>
                                <p:cTn id="15" presetID="3" presetClass="entr" presetSubtype="10" fill="hold" nodeType="withEffect">
                                  <p:stCondLst>
                                    <p:cond delay="0"/>
                                  </p:stCondLst>
                                  <p:childTnLst>
                                    <p:set>
                                      <p:cBhvr>
                                        <p:cTn id="16" dur="1" fill="hold">
                                          <p:stCondLst>
                                            <p:cond delay="0"/>
                                          </p:stCondLst>
                                        </p:cTn>
                                        <p:tgtEl>
                                          <p:spTgt spid="5"/>
                                        </p:tgtEl>
                                        <p:attrNameLst>
                                          <p:attrName>style.visibility</p:attrName>
                                        </p:attrNameLst>
                                      </p:cBhvr>
                                      <p:to>
                                        <p:strVal val="visible"/>
                                      </p:to>
                                    </p:set>
                                    <p:animEffect transition="in" filter="blinds(horizontal)">
                                      <p:cBhvr>
                                        <p:cTn id="17" dur="500"/>
                                        <p:tgtEl>
                                          <p:spTgt spid="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build="p"/>
    </p:bld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4"/>
          <p:cNvSpPr>
            <a:spLocks noChangeArrowheads="1"/>
          </p:cNvSpPr>
          <p:nvPr/>
        </p:nvSpPr>
        <p:spPr bwMode="auto">
          <a:xfrm>
            <a:off x="2057401" y="228601"/>
            <a:ext cx="7934325" cy="5810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1600" b="1">
                <a:cs typeface="Times New Roman" panose="02020603050405020304" pitchFamily="18" charset="0"/>
              </a:rPr>
              <a:t>Hoofdstuk 5</a:t>
            </a:r>
            <a:endParaRPr lang="nl-NL" altLang="nl-NL" sz="1600"/>
          </a:p>
          <a:p>
            <a:r>
              <a:rPr lang="nl-NL" altLang="nl-NL" sz="1600">
                <a:cs typeface="Times New Roman" panose="02020603050405020304" pitchFamily="18" charset="0"/>
              </a:rPr>
              <a:t>Stel dat Ewout na de vrijmarkt het volgende overzicht van opbrengsten en kosten had:</a:t>
            </a:r>
            <a:endParaRPr lang="nl-NL" altLang="nl-NL" sz="1600"/>
          </a:p>
        </p:txBody>
      </p:sp>
      <p:graphicFrame>
        <p:nvGraphicFramePr>
          <p:cNvPr id="4254" name="Group 158"/>
          <p:cNvGraphicFramePr>
            <a:graphicFrameLocks noGrp="1"/>
          </p:cNvGraphicFramePr>
          <p:nvPr/>
        </p:nvGraphicFramePr>
        <p:xfrm>
          <a:off x="3733800" y="838200"/>
          <a:ext cx="5410200" cy="2085976"/>
        </p:xfrm>
        <a:graphic>
          <a:graphicData uri="http://schemas.openxmlformats.org/drawingml/2006/table">
            <a:tbl>
              <a:tblPr/>
              <a:tblGrid>
                <a:gridCol w="1001713"/>
                <a:gridCol w="1952625"/>
                <a:gridCol w="635000"/>
                <a:gridCol w="1820862"/>
              </a:tblGrid>
              <a:tr h="828675">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nl-NL" sz="1600" b="0" i="0" u="none" strike="noStrike" cap="none" normalizeH="0" baseline="0" smtClean="0">
                        <a:ln>
                          <a:noFill/>
                        </a:ln>
                        <a:solidFill>
                          <a:schemeClr val="tx1"/>
                        </a:solidFill>
                        <a:effectLst/>
                        <a:latin typeface="Times New Roman" pitchFamily="18" charset="0"/>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Verkoopprijs per stuk</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afzet</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Inkoopprijs per stuk</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3655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T-shirts</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€ 7,50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60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€ 4,50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33813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Petjes</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€ 2,50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40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€ 1,00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58261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Frisdrank</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€ 1,80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80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€ 1,10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sp>
        <p:nvSpPr>
          <p:cNvPr id="8222" name="Rectangle 108"/>
          <p:cNvSpPr>
            <a:spLocks noChangeArrowheads="1"/>
          </p:cNvSpPr>
          <p:nvPr/>
        </p:nvSpPr>
        <p:spPr bwMode="auto">
          <a:xfrm>
            <a:off x="3810000" y="2701925"/>
            <a:ext cx="184150"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endParaRPr lang="nl-NL" altLang="nl-NL" sz="1600"/>
          </a:p>
        </p:txBody>
      </p:sp>
      <p:graphicFrame>
        <p:nvGraphicFramePr>
          <p:cNvPr id="4393" name="Group 297"/>
          <p:cNvGraphicFramePr>
            <a:graphicFrameLocks noGrp="1"/>
          </p:cNvGraphicFramePr>
          <p:nvPr/>
        </p:nvGraphicFramePr>
        <p:xfrm>
          <a:off x="1676400" y="1524001"/>
          <a:ext cx="1981200" cy="2362201"/>
        </p:xfrm>
        <a:graphic>
          <a:graphicData uri="http://schemas.openxmlformats.org/drawingml/2006/table">
            <a:tbl>
              <a:tblPr/>
              <a:tblGrid>
                <a:gridCol w="1411288"/>
                <a:gridCol w="569912"/>
              </a:tblGrid>
              <a:tr h="582613">
                <a:tc grid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Kosten van die dag</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hMerge="1">
                  <a:txBody>
                    <a:bodyPr/>
                    <a:lstStyle/>
                    <a:p>
                      <a:endParaRPr lang="nl-NL"/>
                    </a:p>
                  </a:txBody>
                  <a:tcPr/>
                </a:tc>
              </a:tr>
              <a:tr h="59213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Huur standje</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€ 48</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59372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Loonkosten zus</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€ 35</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r h="59372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Overige kosten</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600" b="0" i="0" u="none" strike="noStrike" cap="none" normalizeH="0" baseline="0" smtClean="0">
                          <a:ln>
                            <a:noFill/>
                          </a:ln>
                          <a:solidFill>
                            <a:schemeClr val="tx1"/>
                          </a:solidFill>
                          <a:effectLst/>
                          <a:latin typeface="Times New Roman" pitchFamily="18" charset="0"/>
                          <a:cs typeface="Times New Roman" pitchFamily="18" charset="0"/>
                        </a:rPr>
                        <a:t>€ 40</a:t>
                      </a:r>
                      <a:endParaRPr kumimoji="0" lang="nl-NL" sz="1600" b="0" i="0" u="none" strike="noStrike" cap="none" normalizeH="0" baseline="0" smtClean="0">
                        <a:ln>
                          <a:noFill/>
                        </a:ln>
                        <a:solidFill>
                          <a:schemeClr val="tx1"/>
                        </a:solidFill>
                        <a:effectLst/>
                        <a:latin typeface="Arial" charset="0"/>
                      </a:endParaRPr>
                    </a:p>
                  </a:txBody>
                  <a:tcPr horzOverflow="overflow">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lnTlToBr>
                      <a:noFill/>
                    </a:lnTlToBr>
                    <a:lnBlToTr>
                      <a:noFill/>
                    </a:lnBlToTr>
                    <a:noFill/>
                  </a:tcPr>
                </a:tc>
              </a:tr>
            </a:tbl>
          </a:graphicData>
        </a:graphic>
      </p:graphicFrame>
      <p:graphicFrame>
        <p:nvGraphicFramePr>
          <p:cNvPr id="4419" name="Group 323"/>
          <p:cNvGraphicFramePr>
            <a:graphicFrameLocks noGrp="1"/>
          </p:cNvGraphicFramePr>
          <p:nvPr/>
        </p:nvGraphicFramePr>
        <p:xfrm>
          <a:off x="3810000" y="3886200"/>
          <a:ext cx="4953000" cy="1830388"/>
        </p:xfrm>
        <a:graphic>
          <a:graphicData uri="http://schemas.openxmlformats.org/drawingml/2006/table">
            <a:tbl>
              <a:tblPr/>
              <a:tblGrid>
                <a:gridCol w="793750"/>
                <a:gridCol w="1190625"/>
                <a:gridCol w="312738"/>
                <a:gridCol w="1501775"/>
                <a:gridCol w="292100"/>
                <a:gridCol w="862012"/>
              </a:tblGrid>
              <a:tr h="518250">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nl-NL" sz="2800" b="1" i="0" u="none" strike="noStrike" cap="none" normalizeH="0" baseline="0" smtClean="0">
                        <a:ln>
                          <a:noFill/>
                        </a:ln>
                        <a:solidFill>
                          <a:schemeClr val="tx1"/>
                        </a:solidFill>
                        <a:effectLst/>
                        <a:latin typeface="Arial" charset="0"/>
                      </a:endParaRPr>
                    </a:p>
                  </a:txBody>
                  <a:tcPr marT="45728" marB="45728" horzOverflow="overflow">
                    <a:lnL w="12700" cap="flat" cmpd="sng" algn="ctr">
                      <a:solidFill>
                        <a:schemeClr val="tx1"/>
                      </a:solidFill>
                      <a:prstDash val="solid"/>
                      <a:round/>
                      <a:headEnd type="none" w="med" len="med"/>
                      <a:tailEnd type="none" w="med" len="med"/>
                    </a:lnL>
                    <a:lnR>
                      <a:noFill/>
                    </a:lnR>
                    <a:lnT w="12700" cap="flat" cmpd="sng" algn="ctr">
                      <a:solidFill>
                        <a:schemeClr val="tx1"/>
                      </a:solidFill>
                      <a:prstDash val="solid"/>
                      <a:round/>
                      <a:headEnd type="none" w="med" len="med"/>
                      <a:tailEnd type="none" w="med" len="med"/>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omzet</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w="12700" cap="flat" cmpd="sng" algn="ctr">
                      <a:solidFill>
                        <a:schemeClr val="tx1"/>
                      </a:solidFill>
                      <a:prstDash val="solid"/>
                      <a:round/>
                      <a:headEnd type="none" w="med" len="med"/>
                      <a:tailEnd type="none" w="med" len="med"/>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nl-NL" sz="2800" b="1" i="0" u="none" strike="noStrike" cap="none" normalizeH="0" baseline="0" smtClean="0">
                        <a:ln>
                          <a:noFill/>
                        </a:ln>
                        <a:solidFill>
                          <a:schemeClr val="tx1"/>
                        </a:solidFill>
                        <a:effectLst/>
                        <a:latin typeface="Arial" charset="0"/>
                      </a:endParaRPr>
                    </a:p>
                  </a:txBody>
                  <a:tcPr marT="45728" marB="45728" horzOverflow="overflow">
                    <a:lnL>
                      <a:noFill/>
                    </a:lnL>
                    <a:lnR>
                      <a:noFill/>
                    </a:lnR>
                    <a:lnT w="12700" cap="flat" cmpd="sng" algn="ctr">
                      <a:solidFill>
                        <a:schemeClr val="tx1"/>
                      </a:solidFill>
                      <a:prstDash val="solid"/>
                      <a:round/>
                      <a:headEnd type="none" w="med" len="med"/>
                      <a:tailEnd type="none" w="med" len="med"/>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Inkoopwaarde omzet</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w="12700" cap="flat" cmpd="sng" algn="ctr">
                      <a:solidFill>
                        <a:schemeClr val="tx1"/>
                      </a:solidFill>
                      <a:prstDash val="solid"/>
                      <a:round/>
                      <a:headEnd type="none" w="med" len="med"/>
                      <a:tailEnd type="none" w="med" len="med"/>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nl-NL" sz="2800" b="1" i="0" u="none" strike="noStrike" cap="none" normalizeH="0" baseline="0" smtClean="0">
                        <a:ln>
                          <a:noFill/>
                        </a:ln>
                        <a:solidFill>
                          <a:schemeClr val="tx1"/>
                        </a:solidFill>
                        <a:effectLst/>
                        <a:latin typeface="Arial" charset="0"/>
                      </a:endParaRPr>
                    </a:p>
                  </a:txBody>
                  <a:tcPr marT="45728" marB="45728" horzOverflow="overflow">
                    <a:lnL>
                      <a:noFill/>
                    </a:lnL>
                    <a:lnR>
                      <a:noFill/>
                    </a:lnR>
                    <a:lnT w="12700" cap="flat" cmpd="sng" algn="ctr">
                      <a:solidFill>
                        <a:schemeClr val="tx1"/>
                      </a:solidFill>
                      <a:prstDash val="solid"/>
                      <a:round/>
                      <a:headEnd type="none" w="med" len="med"/>
                      <a:tailEnd type="none" w="med" len="med"/>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brutowinst</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a:noFill/>
                    </a:lnB>
                    <a:lnTlToBr>
                      <a:noFill/>
                    </a:lnTlToBr>
                    <a:lnBlToTr>
                      <a:noFill/>
                    </a:lnBlToTr>
                    <a:noFill/>
                  </a:tcPr>
                </a:tc>
              </a:tr>
              <a:tr h="25912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T-shirts</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w="12700" cap="flat" cmpd="sng" algn="ctr">
                      <a:solidFill>
                        <a:schemeClr val="tx1"/>
                      </a:solidFill>
                      <a:prstDash val="solid"/>
                      <a:round/>
                      <a:headEnd type="none" w="med" len="med"/>
                      <a:tailEnd type="none" w="med" len="med"/>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7,50 × 60 = 450</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4,50 × 60 = 270</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€ 180</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w="12700" cap="flat" cmpd="sng" algn="ctr">
                      <a:solidFill>
                        <a:schemeClr val="tx1"/>
                      </a:solidFill>
                      <a:prstDash val="solid"/>
                      <a:round/>
                      <a:headEnd type="none" w="med" len="med"/>
                      <a:tailEnd type="none" w="med" len="med"/>
                    </a:lnR>
                    <a:lnT>
                      <a:noFill/>
                    </a:lnT>
                    <a:lnB>
                      <a:noFill/>
                    </a:lnB>
                    <a:lnTlToBr>
                      <a:noFill/>
                    </a:lnTlToBr>
                    <a:lnBlToTr>
                      <a:noFill/>
                    </a:lnBlToTr>
                    <a:noFill/>
                  </a:tcPr>
                </a:tc>
              </a:tr>
              <a:tr h="25912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Petjes</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w="12700" cap="flat" cmpd="sng" algn="ctr">
                      <a:solidFill>
                        <a:schemeClr val="tx1"/>
                      </a:solidFill>
                      <a:prstDash val="solid"/>
                      <a:round/>
                      <a:headEnd type="none" w="med" len="med"/>
                      <a:tailEnd type="none" w="med" len="med"/>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2,50 × 40 = 100</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1,00 × 40 =   40</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   60</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w="12700" cap="flat" cmpd="sng" algn="ctr">
                      <a:solidFill>
                        <a:schemeClr val="tx1"/>
                      </a:solidFill>
                      <a:prstDash val="solid"/>
                      <a:round/>
                      <a:headEnd type="none" w="med" len="med"/>
                      <a:tailEnd type="none" w="med" len="med"/>
                    </a:lnR>
                    <a:lnT>
                      <a:noFill/>
                    </a:lnT>
                    <a:lnB>
                      <a:noFill/>
                    </a:lnB>
                    <a:lnTlToBr>
                      <a:noFill/>
                    </a:lnTlToBr>
                    <a:lnBlToTr>
                      <a:noFill/>
                    </a:lnBlToTr>
                    <a:noFill/>
                  </a:tcPr>
                </a:tc>
              </a:tr>
              <a:tr h="26039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Frisdrank</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w="12700" cap="flat" cmpd="sng" algn="ctr">
                      <a:solidFill>
                        <a:schemeClr val="tx1"/>
                      </a:solidFill>
                      <a:prstDash val="solid"/>
                      <a:round/>
                      <a:headEnd type="none" w="med" len="med"/>
                      <a:tailEnd type="none" w="med" len="med"/>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80 × 1,80 = 144</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80 × 1,10 =   88</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a:noFill/>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   56</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w="12700" cap="flat" cmpd="sng" algn="ctr">
                      <a:solidFill>
                        <a:schemeClr val="tx1"/>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lnTlToBr>
                      <a:noFill/>
                    </a:lnTlToBr>
                    <a:lnBlToTr>
                      <a:noFill/>
                    </a:lnBlToTr>
                    <a:noFill/>
                  </a:tcPr>
                </a:tc>
              </a:tr>
              <a:tr h="533493">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Totaal</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w="12700" cap="flat" cmpd="sng" algn="ctr">
                      <a:solidFill>
                        <a:schemeClr val="tx1"/>
                      </a:solidFill>
                      <a:prstDash val="solid"/>
                      <a:round/>
                      <a:headEnd type="none" w="med" len="med"/>
                      <a:tailEnd type="none" w="med" len="med"/>
                    </a:lnL>
                    <a:lnR>
                      <a:noFill/>
                    </a:lnR>
                    <a:lnT>
                      <a:noFill/>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nl-NL" sz="2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nl-NL" sz="2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nl-NL" sz="2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20000"/>
                        </a:spcBef>
                        <a:spcAft>
                          <a:spcPct val="0"/>
                        </a:spcAft>
                        <a:buClrTx/>
                        <a:buSzTx/>
                        <a:buFontTx/>
                        <a:buNone/>
                        <a:tabLst/>
                      </a:pPr>
                      <a:endParaRPr kumimoji="0" lang="nl-NL" sz="2800" b="1" i="0" u="none" strike="noStrike" cap="none" normalizeH="0" baseline="0" smtClean="0">
                        <a:ln>
                          <a:noFill/>
                        </a:ln>
                        <a:solidFill>
                          <a:schemeClr val="tx1"/>
                        </a:solidFill>
                        <a:effectLst/>
                        <a:latin typeface="Arial" charset="0"/>
                      </a:endParaRPr>
                    </a:p>
                  </a:txBody>
                  <a:tcPr marT="45728" marB="45728" horzOverflow="overflow">
                    <a:lnL>
                      <a:noFill/>
                    </a:lnL>
                    <a:lnR>
                      <a:noFill/>
                    </a:lnR>
                    <a:lnT>
                      <a:noFill/>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nl-NL" sz="1100" b="1" i="0" u="none" strike="noStrike" cap="none" normalizeH="0" baseline="0" smtClean="0">
                          <a:ln>
                            <a:noFill/>
                          </a:ln>
                          <a:solidFill>
                            <a:schemeClr val="tx1"/>
                          </a:solidFill>
                          <a:effectLst/>
                          <a:latin typeface="Times New Roman" pitchFamily="18" charset="0"/>
                          <a:cs typeface="Times New Roman" pitchFamily="18" charset="0"/>
                        </a:rPr>
                        <a:t>€ 296</a:t>
                      </a:r>
                      <a:endParaRPr kumimoji="0" lang="nl-NL" sz="1800" b="1" i="0" u="none" strike="noStrike" cap="none" normalizeH="0" baseline="0" smtClean="0">
                        <a:ln>
                          <a:noFill/>
                        </a:ln>
                        <a:solidFill>
                          <a:schemeClr val="tx1"/>
                        </a:solidFill>
                        <a:effectLst/>
                        <a:latin typeface="Arial" charset="0"/>
                      </a:endParaRPr>
                    </a:p>
                  </a:txBody>
                  <a:tcPr marT="45728" marB="45728" horzOverflow="overflow">
                    <a:lnL>
                      <a:noFill/>
                    </a:lnL>
                    <a:lnR w="12700" cap="flat" cmpd="sng" algn="ctr">
                      <a:solidFill>
                        <a:schemeClr val="tx1"/>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8275" name="Rectangle 299"/>
          <p:cNvSpPr>
            <a:spLocks noChangeArrowheads="1"/>
          </p:cNvSpPr>
          <p:nvPr/>
        </p:nvSpPr>
        <p:spPr bwMode="auto">
          <a:xfrm>
            <a:off x="3657600" y="3505201"/>
            <a:ext cx="55816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marL="342900" indent="-342900"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buFontTx/>
              <a:buAutoNum type="alphaLcPeriod"/>
            </a:pPr>
            <a:r>
              <a:rPr lang="nl-NL" altLang="nl-NL" b="1"/>
              <a:t>Bereken de brutowinst van Ewout op deze dag</a:t>
            </a:r>
          </a:p>
        </p:txBody>
      </p:sp>
      <p:sp>
        <p:nvSpPr>
          <p:cNvPr id="8276" name="Rectangle 300"/>
          <p:cNvSpPr>
            <a:spLocks noChangeArrowheads="1"/>
          </p:cNvSpPr>
          <p:nvPr/>
        </p:nvSpPr>
        <p:spPr bwMode="auto">
          <a:xfrm>
            <a:off x="2514600" y="5943601"/>
            <a:ext cx="5480050" cy="36671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r>
              <a:rPr lang="nl-NL" altLang="nl-NL" b="1"/>
              <a:t>b. Bereken de nettowinst van Ewout op deze dag</a:t>
            </a:r>
          </a:p>
        </p:txBody>
      </p:sp>
      <p:sp>
        <p:nvSpPr>
          <p:cNvPr id="4418" name="Rectangle 322"/>
          <p:cNvSpPr>
            <a:spLocks noChangeArrowheads="1"/>
          </p:cNvSpPr>
          <p:nvPr/>
        </p:nvSpPr>
        <p:spPr bwMode="auto">
          <a:xfrm>
            <a:off x="2743200" y="6248400"/>
            <a:ext cx="6529388" cy="3365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nchor="ct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r>
              <a:rPr lang="nl-NL" altLang="nl-NL" sz="1600"/>
              <a:t>Nettowinst = brutowinst ─ bedrijfskosten = 296 – 48 – 35 – 40 = € 173 </a:t>
            </a:r>
          </a:p>
        </p:txBody>
      </p:sp>
      <p:sp>
        <p:nvSpPr>
          <p:cNvPr id="6" name="Titel 5"/>
          <p:cNvSpPr>
            <a:spLocks noGrp="1"/>
          </p:cNvSpPr>
          <p:nvPr>
            <p:ph type="title" idx="4294967295"/>
          </p:nvPr>
        </p:nvSpPr>
        <p:spPr>
          <a:xfrm>
            <a:off x="1828800" y="4406900"/>
            <a:ext cx="10363200" cy="1362075"/>
          </a:xfrm>
        </p:spPr>
        <p:txBody>
          <a:bodyPr>
            <a:normAutofit fontScale="90000"/>
          </a:bodyPr>
          <a:lstStyle/>
          <a:p>
            <a:r>
              <a:rPr lang="nl-NL" dirty="0" smtClean="0"/>
              <a:t/>
            </a:r>
            <a:br>
              <a:rPr lang="nl-NL" dirty="0" smtClean="0"/>
            </a:br>
            <a:r>
              <a:rPr lang="nl-NL" dirty="0"/>
              <a:t/>
            </a:r>
            <a:br>
              <a:rPr lang="nl-NL" dirty="0"/>
            </a:br>
            <a:endParaRPr lang="nl-NL" dirty="0"/>
          </a:p>
        </p:txBody>
      </p:sp>
    </p:spTree>
    <p:extLst>
      <p:ext uri="{BB962C8B-B14F-4D97-AF65-F5344CB8AC3E}">
        <p14:creationId xmlns:p14="http://schemas.microsoft.com/office/powerpoint/2010/main" val="96494602"/>
      </p:ext>
    </p:extLst>
  </p:cSld>
  <p:clrMapOvr>
    <a:masterClrMapping/>
  </p:clrMapOvr>
  <p:transition spd="med">
    <p:pull/>
  </p:transition>
  <p:timing>
    <p:tnLst>
      <p:par>
        <p:cTn id="1" dur="indefinite" restart="never" nodeType="tmRoot">
          <p:childTnLst>
            <p:seq concurrent="1" nextAc="seek">
              <p:cTn id="2" dur="indefinite" nodeType="mainSeq">
                <p:childTnLst>
                  <p:par>
                    <p:cTn id="3" fill="hold" nodeType="clickPar">
                      <p:stCondLst>
                        <p:cond delay="indefinite"/>
                      </p:stCondLst>
                      <p:childTnLst>
                        <p:par>
                          <p:cTn id="4" fill="hold" nodeType="withGroup">
                            <p:stCondLst>
                              <p:cond delay="0"/>
                            </p:stCondLst>
                            <p:childTnLst>
                              <p:par>
                                <p:cTn id="5" presetID="3" presetClass="entr" presetSubtype="10" fill="hold" nodeType="clickEffect">
                                  <p:stCondLst>
                                    <p:cond delay="0"/>
                                  </p:stCondLst>
                                  <p:childTnLst>
                                    <p:set>
                                      <p:cBhvr>
                                        <p:cTn id="6" dur="1" fill="hold">
                                          <p:stCondLst>
                                            <p:cond delay="0"/>
                                          </p:stCondLst>
                                        </p:cTn>
                                        <p:tgtEl>
                                          <p:spTgt spid="4419"/>
                                        </p:tgtEl>
                                        <p:attrNameLst>
                                          <p:attrName>style.visibility</p:attrName>
                                        </p:attrNameLst>
                                      </p:cBhvr>
                                      <p:to>
                                        <p:strVal val="visible"/>
                                      </p:to>
                                    </p:set>
                                    <p:animEffect transition="in" filter="blinds(horizontal)">
                                      <p:cBhvr>
                                        <p:cTn id="7" dur="500"/>
                                        <p:tgtEl>
                                          <p:spTgt spid="4419"/>
                                        </p:tgtEl>
                                      </p:cBhvr>
                                    </p:animEffect>
                                  </p:childTnLst>
                                </p:cTn>
                              </p:par>
                            </p:childTnLst>
                          </p:cTn>
                        </p:par>
                      </p:childTnLst>
                    </p:cTn>
                  </p:par>
                  <p:par>
                    <p:cTn id="8" fill="hold" nodeType="clickPar">
                      <p:stCondLst>
                        <p:cond delay="indefinite"/>
                      </p:stCondLst>
                      <p:childTnLst>
                        <p:par>
                          <p:cTn id="9" fill="hold" nodeType="withGroup">
                            <p:stCondLst>
                              <p:cond delay="0"/>
                            </p:stCondLst>
                            <p:childTnLst>
                              <p:par>
                                <p:cTn id="10" presetID="3" presetClass="entr" presetSubtype="10" fill="hold" grpId="0" nodeType="clickEffect">
                                  <p:stCondLst>
                                    <p:cond delay="0"/>
                                  </p:stCondLst>
                                  <p:childTnLst>
                                    <p:set>
                                      <p:cBhvr>
                                        <p:cTn id="11" dur="1" fill="hold">
                                          <p:stCondLst>
                                            <p:cond delay="0"/>
                                          </p:stCondLst>
                                        </p:cTn>
                                        <p:tgtEl>
                                          <p:spTgt spid="4418"/>
                                        </p:tgtEl>
                                        <p:attrNameLst>
                                          <p:attrName>style.visibility</p:attrName>
                                        </p:attrNameLst>
                                      </p:cBhvr>
                                      <p:to>
                                        <p:strVal val="visible"/>
                                      </p:to>
                                    </p:set>
                                    <p:animEffect transition="in" filter="blinds(horizontal)">
                                      <p:cBhvr>
                                        <p:cTn id="12" dur="500"/>
                                        <p:tgtEl>
                                          <p:spTgt spid="4418"/>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4418"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rentekosten</a:t>
            </a:r>
            <a:endParaRPr lang="nl-NL" dirty="0"/>
          </a:p>
        </p:txBody>
      </p:sp>
      <p:sp>
        <p:nvSpPr>
          <p:cNvPr id="3" name="Tijdelijke aanduiding voor inhoud 2"/>
          <p:cNvSpPr>
            <a:spLocks noGrp="1"/>
          </p:cNvSpPr>
          <p:nvPr>
            <p:ph idx="1"/>
          </p:nvPr>
        </p:nvSpPr>
        <p:spPr/>
        <p:txBody>
          <a:bodyPr/>
          <a:lstStyle/>
          <a:p>
            <a:r>
              <a:rPr lang="nl-NL" dirty="0" smtClean="0"/>
              <a:t>De meeste vaste bedrijfsmiddelen zijn aangeschaft met behulp van een lening. </a:t>
            </a:r>
          </a:p>
          <a:p>
            <a:r>
              <a:rPr lang="nl-NL" dirty="0" smtClean="0"/>
              <a:t>Gebouw </a:t>
            </a:r>
            <a:r>
              <a:rPr lang="nl-NL" dirty="0" smtClean="0">
                <a:sym typeface="Wingdings" panose="05000000000000000000" pitchFamily="2" charset="2"/>
              </a:rPr>
              <a:t> hypotheek</a:t>
            </a:r>
          </a:p>
          <a:p>
            <a:r>
              <a:rPr lang="nl-NL" dirty="0" smtClean="0">
                <a:sym typeface="Wingdings" panose="05000000000000000000" pitchFamily="2" charset="2"/>
              </a:rPr>
              <a:t>Auto  korte looptijd lening</a:t>
            </a:r>
          </a:p>
          <a:p>
            <a:r>
              <a:rPr lang="nl-NL" dirty="0" smtClean="0">
                <a:sym typeface="Wingdings" panose="05000000000000000000" pitchFamily="2" charset="2"/>
              </a:rPr>
              <a:t>Machines  lange looptijd lening</a:t>
            </a:r>
          </a:p>
          <a:p>
            <a:r>
              <a:rPr lang="nl-NL" dirty="0" smtClean="0">
                <a:sym typeface="Wingdings" panose="05000000000000000000" pitchFamily="2" charset="2"/>
              </a:rPr>
              <a:t>Op al deze leningen los je een bepaald bedrag elke periode af en betaal je rente als vergoeding om dat geldbedrag te mogen lenen. </a:t>
            </a:r>
            <a:endParaRPr lang="nl-NL" dirty="0"/>
          </a:p>
        </p:txBody>
      </p:sp>
    </p:spTree>
    <p:extLst>
      <p:ext uri="{BB962C8B-B14F-4D97-AF65-F5344CB8AC3E}">
        <p14:creationId xmlns:p14="http://schemas.microsoft.com/office/powerpoint/2010/main" val="284714874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 presetClass="entr" presetSubtype="16"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circle(in)">
                                      <p:cBhvr>
                                        <p:cTn id="7" dur="20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6" presetClass="entr" presetSubtype="16"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circle(in)">
                                      <p:cBhvr>
                                        <p:cTn id="12" dur="20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6" presetClass="entr" presetSubtype="16"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circle(in)">
                                      <p:cBhvr>
                                        <p:cTn id="17" dur="20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6" presetClass="entr" presetSubtype="16"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circle(in)">
                                      <p:cBhvr>
                                        <p:cTn id="22" dur="2000"/>
                                        <p:tgtEl>
                                          <p:spTgt spid="3">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6" presetClass="entr" presetSubtype="16" fill="hold" nodeType="click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circle(in)">
                                      <p:cBhvr>
                                        <p:cTn id="27" dur="2000"/>
                                        <p:tgtEl>
                                          <p:spTgt spid="3">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smtClean="0"/>
              <a:t>brutowinstopslag</a:t>
            </a:r>
            <a:endParaRPr lang="nl-NL" dirty="0"/>
          </a:p>
        </p:txBody>
      </p:sp>
      <p:sp>
        <p:nvSpPr>
          <p:cNvPr id="3" name="Tijdelijke aanduiding voor inhoud 2"/>
          <p:cNvSpPr>
            <a:spLocks noGrp="1"/>
          </p:cNvSpPr>
          <p:nvPr>
            <p:ph idx="1"/>
          </p:nvPr>
        </p:nvSpPr>
        <p:spPr>
          <a:xfrm>
            <a:off x="609600" y="1600201"/>
            <a:ext cx="10972800" cy="4462760"/>
          </a:xfrm>
        </p:spPr>
        <p:txBody>
          <a:bodyPr>
            <a:spAutoFit/>
          </a:bodyPr>
          <a:lstStyle/>
          <a:p>
            <a:pPr lvl="1"/>
            <a:r>
              <a:rPr lang="nl-NL" dirty="0" smtClean="0"/>
              <a:t>Alle indirecte kosten worden niet toegekend aan een product</a:t>
            </a:r>
          </a:p>
          <a:p>
            <a:pPr lvl="1"/>
            <a:r>
              <a:rPr lang="nl-NL" dirty="0" smtClean="0"/>
              <a:t>Dus deze moet op een andere manier terug verdient worden</a:t>
            </a:r>
          </a:p>
          <a:p>
            <a:pPr lvl="1"/>
            <a:r>
              <a:rPr lang="nl-NL" dirty="0" smtClean="0"/>
              <a:t>Bedrijfskosten = gezamenlijke kosten</a:t>
            </a:r>
          </a:p>
          <a:p>
            <a:pPr lvl="1"/>
            <a:r>
              <a:rPr lang="nl-NL" dirty="0" smtClean="0"/>
              <a:t>Bedrijfskosten worden </a:t>
            </a:r>
            <a:r>
              <a:rPr lang="nl-NL" dirty="0" err="1" smtClean="0"/>
              <a:t>dmv</a:t>
            </a:r>
            <a:r>
              <a:rPr lang="nl-NL" dirty="0" smtClean="0"/>
              <a:t> opslag op de inkoopprijs doorberekend aan klanten. </a:t>
            </a:r>
          </a:p>
          <a:p>
            <a:pPr lvl="1"/>
            <a:r>
              <a:rPr lang="nl-NL" dirty="0" smtClean="0"/>
              <a:t>In formule: inkoopprijs + brutowinstopslag = verkoopprijs </a:t>
            </a:r>
            <a:r>
              <a:rPr lang="nl-NL" dirty="0" err="1" smtClean="0"/>
              <a:t>excl</a:t>
            </a:r>
            <a:r>
              <a:rPr lang="nl-NL" dirty="0" smtClean="0"/>
              <a:t> BTW</a:t>
            </a:r>
          </a:p>
          <a:p>
            <a:pPr lvl="1"/>
            <a:r>
              <a:rPr lang="nl-NL" dirty="0"/>
              <a:t> </a:t>
            </a:r>
            <a:r>
              <a:rPr lang="nl-NL" dirty="0" smtClean="0"/>
              <a:t>in de brutowinstopslag moet ook meegenomen worden dat sommige artikelen minder verkopen en dus voor een lagere prijs weg gaat</a:t>
            </a:r>
            <a:endParaRPr lang="nl-NL" dirty="0"/>
          </a:p>
        </p:txBody>
      </p:sp>
    </p:spTree>
    <p:extLst>
      <p:ext uri="{BB962C8B-B14F-4D97-AF65-F5344CB8AC3E}">
        <p14:creationId xmlns:p14="http://schemas.microsoft.com/office/powerpoint/2010/main" val="3476947266"/>
      </p:ext>
    </p:extLst>
  </p:cSld>
  <p:clrMapOvr>
    <a:masterClrMapping/>
  </p:clrMapOvr>
  <mc:AlternateContent xmlns:mc="http://schemas.openxmlformats.org/markup-compatibility/2006" xmlns:p14="http://schemas.microsoft.com/office/powerpoint/2010/main">
    <mc:Choice Requires="p14">
      <p:transition spd="slow" p14:dur="2000">
        <p14:prism isContent="1"/>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nodeType="clickEffect">
                                  <p:stCondLst>
                                    <p:cond delay="0"/>
                                  </p:stCondLst>
                                  <p:childTnLst>
                                    <p:set>
                                      <p:cBhvr>
                                        <p:cTn id="41" dur="1" fill="hold">
                                          <p:stCondLst>
                                            <p:cond delay="0"/>
                                          </p:stCondLst>
                                        </p:cTn>
                                        <p:tgtEl>
                                          <p:spTgt spid="3">
                                            <p:txEl>
                                              <p:pRg st="5" end="5"/>
                                            </p:txEl>
                                          </p:spTgt>
                                        </p:tgtEl>
                                        <p:attrNameLst>
                                          <p:attrName>style.visibility</p:attrName>
                                        </p:attrNameLst>
                                      </p:cBhvr>
                                      <p:to>
                                        <p:strVal val="visible"/>
                                      </p:to>
                                    </p:set>
                                    <p:animEffect transition="in" filter="fade">
                                      <p:cBhvr>
                                        <p:cTn id="42" dur="1000"/>
                                        <p:tgtEl>
                                          <p:spTgt spid="3">
                                            <p:txEl>
                                              <p:pRg st="5" end="5"/>
                                            </p:txEl>
                                          </p:spTgt>
                                        </p:tgtEl>
                                      </p:cBhvr>
                                    </p:animEffect>
                                    <p:anim calcmode="lin" valueType="num">
                                      <p:cBhvr>
                                        <p:cTn id="43"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44"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smtClean="0"/>
              <a:t>brutowinstopslag</a:t>
            </a:r>
            <a:endParaRPr lang="nl-NL" dirty="0"/>
          </a:p>
        </p:txBody>
      </p:sp>
      <p:sp>
        <p:nvSpPr>
          <p:cNvPr id="3" name="Tijdelijke aanduiding voor inhoud 2"/>
          <p:cNvSpPr>
            <a:spLocks noGrp="1"/>
          </p:cNvSpPr>
          <p:nvPr>
            <p:ph idx="1"/>
          </p:nvPr>
        </p:nvSpPr>
        <p:spPr/>
        <p:txBody>
          <a:bodyPr/>
          <a:lstStyle/>
          <a:p>
            <a:r>
              <a:rPr lang="nl-NL" dirty="0" smtClean="0"/>
              <a:t>Voorbeeld </a:t>
            </a:r>
          </a:p>
          <a:p>
            <a:r>
              <a:rPr lang="nl-NL" dirty="0" smtClean="0"/>
              <a:t>Inkoopprijs € 35,-</a:t>
            </a:r>
          </a:p>
          <a:p>
            <a:r>
              <a:rPr lang="nl-NL" dirty="0" smtClean="0"/>
              <a:t>Brutowinstopslag 70%</a:t>
            </a:r>
          </a:p>
          <a:p>
            <a:r>
              <a:rPr lang="nl-NL" dirty="0" smtClean="0"/>
              <a:t>Wat is de verkoopprijs </a:t>
            </a:r>
            <a:r>
              <a:rPr lang="nl-NL" dirty="0" err="1" smtClean="0"/>
              <a:t>excl</a:t>
            </a:r>
            <a:r>
              <a:rPr lang="nl-NL" dirty="0" smtClean="0"/>
              <a:t> BTW?</a:t>
            </a:r>
          </a:p>
          <a:p>
            <a:pPr lvl="1"/>
            <a:r>
              <a:rPr lang="nl-NL" dirty="0" smtClean="0"/>
              <a:t>Inkoopprijs 				€ 35</a:t>
            </a:r>
          </a:p>
          <a:p>
            <a:pPr marL="400050" lvl="1" indent="0">
              <a:buNone/>
            </a:pPr>
            <a:r>
              <a:rPr lang="nl-NL" dirty="0" smtClean="0"/>
              <a:t>   brutowinstopslag €35/100 x 70 = 	€ 24,50</a:t>
            </a:r>
          </a:p>
          <a:p>
            <a:pPr marL="400050" lvl="1" indent="0">
              <a:buNone/>
            </a:pPr>
            <a:r>
              <a:rPr lang="nl-NL" dirty="0"/>
              <a:t> </a:t>
            </a:r>
            <a:r>
              <a:rPr lang="nl-NL" dirty="0" smtClean="0"/>
              <a:t>  verkoopprijs </a:t>
            </a:r>
            <a:r>
              <a:rPr lang="nl-NL" dirty="0" err="1" smtClean="0"/>
              <a:t>excl</a:t>
            </a:r>
            <a:r>
              <a:rPr lang="nl-NL" dirty="0" smtClean="0"/>
              <a:t> Btw			€ 59,50</a:t>
            </a:r>
            <a:endParaRPr lang="nl-NL" dirty="0"/>
          </a:p>
        </p:txBody>
      </p:sp>
    </p:spTree>
    <p:extLst>
      <p:ext uri="{BB962C8B-B14F-4D97-AF65-F5344CB8AC3E}">
        <p14:creationId xmlns:p14="http://schemas.microsoft.com/office/powerpoint/2010/main" val="109192455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4" end="4"/>
                                            </p:txEl>
                                          </p:spTgt>
                                        </p:tgtEl>
                                        <p:attrNameLst>
                                          <p:attrName>style.visibility</p:attrName>
                                        </p:attrNameLst>
                                      </p:cBhvr>
                                      <p:to>
                                        <p:strVal val="visible"/>
                                      </p:to>
                                    </p:set>
                                    <p:animEffect transition="in" filter="fade">
                                      <p:cBhvr>
                                        <p:cTn id="7" dur="1000"/>
                                        <p:tgtEl>
                                          <p:spTgt spid="3">
                                            <p:txEl>
                                              <p:pRg st="4" end="4"/>
                                            </p:txEl>
                                          </p:spTgt>
                                        </p:tgtEl>
                                      </p:cBhvr>
                                    </p:animEffect>
                                    <p:anim calcmode="lin" valueType="num">
                                      <p:cBhvr>
                                        <p:cTn id="8"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4" end="4"/>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3">
                                            <p:txEl>
                                              <p:pRg st="5" end="5"/>
                                            </p:txEl>
                                          </p:spTgt>
                                        </p:tgtEl>
                                        <p:attrNameLst>
                                          <p:attrName>style.visibility</p:attrName>
                                        </p:attrNameLst>
                                      </p:cBhvr>
                                      <p:to>
                                        <p:strVal val="visible"/>
                                      </p:to>
                                    </p:set>
                                    <p:animEffect transition="in" filter="fade">
                                      <p:cBhvr>
                                        <p:cTn id="12" dur="1000"/>
                                        <p:tgtEl>
                                          <p:spTgt spid="3">
                                            <p:txEl>
                                              <p:pRg st="5" end="5"/>
                                            </p:txEl>
                                          </p:spTgt>
                                        </p:tgtEl>
                                      </p:cBhvr>
                                    </p:animEffect>
                                    <p:anim calcmode="lin" valueType="num">
                                      <p:cBhvr>
                                        <p:cTn id="13"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5" end="5"/>
                                            </p:txEl>
                                          </p:spTgt>
                                        </p:tgtEl>
                                        <p:attrNameLst>
                                          <p:attrName>ppt_y</p:attrName>
                                        </p:attrNameLst>
                                      </p:cBhvr>
                                      <p:tavLst>
                                        <p:tav tm="0">
                                          <p:val>
                                            <p:strVal val="#ppt_y+.1"/>
                                          </p:val>
                                        </p:tav>
                                        <p:tav tm="100000">
                                          <p:val>
                                            <p:strVal val="#ppt_y"/>
                                          </p:val>
                                        </p:tav>
                                      </p:tavLst>
                                    </p:anim>
                                  </p:childTnLst>
                                </p:cTn>
                              </p:par>
                              <p:par>
                                <p:cTn id="15" presetID="42" presetClass="entr" presetSubtype="0" fill="hold" nodeType="withEffect">
                                  <p:stCondLst>
                                    <p:cond delay="0"/>
                                  </p:stCondLst>
                                  <p:childTnLst>
                                    <p:set>
                                      <p:cBhvr>
                                        <p:cTn id="16" dur="1" fill="hold">
                                          <p:stCondLst>
                                            <p:cond delay="0"/>
                                          </p:stCondLst>
                                        </p:cTn>
                                        <p:tgtEl>
                                          <p:spTgt spid="3">
                                            <p:txEl>
                                              <p:pRg st="6" end="6"/>
                                            </p:txEl>
                                          </p:spTgt>
                                        </p:tgtEl>
                                        <p:attrNameLst>
                                          <p:attrName>style.visibility</p:attrName>
                                        </p:attrNameLst>
                                      </p:cBhvr>
                                      <p:to>
                                        <p:strVal val="visible"/>
                                      </p:to>
                                    </p:set>
                                    <p:animEffect transition="in" filter="fade">
                                      <p:cBhvr>
                                        <p:cTn id="17" dur="1000"/>
                                        <p:tgtEl>
                                          <p:spTgt spid="3">
                                            <p:txEl>
                                              <p:pRg st="6" end="6"/>
                                            </p:txEl>
                                          </p:spTgt>
                                        </p:tgtEl>
                                      </p:cBhvr>
                                    </p:animEffect>
                                    <p:anim calcmode="lin" valueType="num">
                                      <p:cBhvr>
                                        <p:cTn id="18" dur="1000" fill="hold"/>
                                        <p:tgtEl>
                                          <p:spTgt spid="3">
                                            <p:txEl>
                                              <p:pRg st="6" end="6"/>
                                            </p:txEl>
                                          </p:spTgt>
                                        </p:tgtEl>
                                        <p:attrNameLst>
                                          <p:attrName>ppt_x</p:attrName>
                                        </p:attrNameLst>
                                      </p:cBhvr>
                                      <p:tavLst>
                                        <p:tav tm="0">
                                          <p:val>
                                            <p:strVal val="#ppt_x"/>
                                          </p:val>
                                        </p:tav>
                                        <p:tav tm="100000">
                                          <p:val>
                                            <p:strVal val="#ppt_x"/>
                                          </p:val>
                                        </p:tav>
                                      </p:tavLst>
                                    </p:anim>
                                    <p:anim calcmode="lin" valueType="num">
                                      <p:cBhvr>
                                        <p:cTn id="19" dur="1000" fill="hold"/>
                                        <p:tgtEl>
                                          <p:spTgt spid="3">
                                            <p:txEl>
                                              <p:pRg st="6" end="6"/>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smtClean="0"/>
              <a:t>Verkoopprijs berekenen</a:t>
            </a:r>
            <a:endParaRPr lang="nl-NL" dirty="0"/>
          </a:p>
        </p:txBody>
      </p:sp>
      <p:sp>
        <p:nvSpPr>
          <p:cNvPr id="3" name="Tijdelijke aanduiding voor inhoud 2"/>
          <p:cNvSpPr>
            <a:spLocks noGrp="1"/>
          </p:cNvSpPr>
          <p:nvPr>
            <p:ph idx="1"/>
          </p:nvPr>
        </p:nvSpPr>
        <p:spPr/>
        <p:txBody>
          <a:bodyPr/>
          <a:lstStyle/>
          <a:p>
            <a:pPr lvl="1"/>
            <a:r>
              <a:rPr lang="nl-NL" dirty="0" smtClean="0"/>
              <a:t>Inkoopprijs + brutowinstopslag = verkoopprijs </a:t>
            </a:r>
            <a:r>
              <a:rPr lang="nl-NL" dirty="0" err="1" smtClean="0"/>
              <a:t>excl</a:t>
            </a:r>
            <a:r>
              <a:rPr lang="nl-NL" dirty="0" smtClean="0"/>
              <a:t> BTW</a:t>
            </a:r>
          </a:p>
          <a:p>
            <a:pPr lvl="1"/>
            <a:r>
              <a:rPr lang="nl-NL" dirty="0" smtClean="0"/>
              <a:t>Verkoopprijs </a:t>
            </a:r>
            <a:r>
              <a:rPr lang="nl-NL" dirty="0" err="1" smtClean="0"/>
              <a:t>excl</a:t>
            </a:r>
            <a:r>
              <a:rPr lang="nl-NL" dirty="0" smtClean="0"/>
              <a:t> BTW + BTW = Verkoopprijs </a:t>
            </a:r>
            <a:r>
              <a:rPr lang="nl-NL" dirty="0" err="1" smtClean="0"/>
              <a:t>incl</a:t>
            </a:r>
            <a:r>
              <a:rPr lang="nl-NL" dirty="0" smtClean="0"/>
              <a:t> BTW</a:t>
            </a:r>
          </a:p>
          <a:p>
            <a:pPr lvl="1"/>
            <a:r>
              <a:rPr lang="nl-NL" dirty="0" smtClean="0"/>
              <a:t>Verkoopprijs is een voorlopige verkoopprijs</a:t>
            </a:r>
          </a:p>
          <a:p>
            <a:r>
              <a:rPr lang="nl-NL" dirty="0" smtClean="0"/>
              <a:t>Producent kan zelf prijs naar boven of naar beneden afronden.</a:t>
            </a:r>
          </a:p>
          <a:p>
            <a:r>
              <a:rPr lang="nl-NL" dirty="0" smtClean="0"/>
              <a:t>Denk aan psychologische prijs</a:t>
            </a:r>
            <a:endParaRPr lang="nl-NL" dirty="0"/>
          </a:p>
        </p:txBody>
      </p:sp>
    </p:spTree>
    <p:extLst>
      <p:ext uri="{BB962C8B-B14F-4D97-AF65-F5344CB8AC3E}">
        <p14:creationId xmlns:p14="http://schemas.microsoft.com/office/powerpoint/2010/main" val="1772311429"/>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2" presetClass="entr" presetSubtype="4"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 calcmode="lin" valueType="num">
                                      <p:cBhvr additive="base">
                                        <p:cTn id="28"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9"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par>
                    <p:cTn id="30" fill="hold">
                      <p:stCondLst>
                        <p:cond delay="indefinite"/>
                      </p:stCondLst>
                      <p:childTnLst>
                        <p:par>
                          <p:cTn id="31" fill="hold">
                            <p:stCondLst>
                              <p:cond delay="0"/>
                            </p:stCondLst>
                            <p:childTnLst>
                              <p:par>
                                <p:cTn id="32" presetID="2" presetClass="entr" presetSubtype="4" fill="hold" nodeType="clickEffect">
                                  <p:stCondLst>
                                    <p:cond delay="0"/>
                                  </p:stCondLst>
                                  <p:childTnLst>
                                    <p:set>
                                      <p:cBhvr>
                                        <p:cTn id="33" dur="1" fill="hold">
                                          <p:stCondLst>
                                            <p:cond delay="0"/>
                                          </p:stCondLst>
                                        </p:cTn>
                                        <p:tgtEl>
                                          <p:spTgt spid="3">
                                            <p:txEl>
                                              <p:pRg st="4" end="4"/>
                                            </p:txEl>
                                          </p:spTgt>
                                        </p:tgtEl>
                                        <p:attrNameLst>
                                          <p:attrName>style.visibility</p:attrName>
                                        </p:attrNameLst>
                                      </p:cBhvr>
                                      <p:to>
                                        <p:strVal val="visible"/>
                                      </p:to>
                                    </p:set>
                                    <p:anim calcmode="lin" valueType="num">
                                      <p:cBhvr additive="base">
                                        <p:cTn id="34"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35"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895643" y="454002"/>
            <a:ext cx="10972800" cy="1143000"/>
          </a:xfrm>
        </p:spPr>
        <p:txBody>
          <a:bodyPr/>
          <a:lstStyle/>
          <a:p>
            <a:pPr algn="ctr"/>
            <a:r>
              <a:rPr lang="nl-NL" dirty="0" smtClean="0"/>
              <a:t>Verkoopprijs berekenen</a:t>
            </a:r>
            <a:endParaRPr lang="nl-NL" dirty="0"/>
          </a:p>
        </p:txBody>
      </p:sp>
      <p:sp>
        <p:nvSpPr>
          <p:cNvPr id="3" name="Tijdelijke aanduiding voor inhoud 2"/>
          <p:cNvSpPr>
            <a:spLocks noGrp="1"/>
          </p:cNvSpPr>
          <p:nvPr>
            <p:ph idx="1"/>
          </p:nvPr>
        </p:nvSpPr>
        <p:spPr/>
        <p:txBody>
          <a:bodyPr>
            <a:normAutofit fontScale="25000" lnSpcReduction="20000"/>
          </a:bodyPr>
          <a:lstStyle/>
          <a:p>
            <a:r>
              <a:rPr lang="nl-NL" sz="11200" dirty="0" smtClean="0"/>
              <a:t>Voorbeeld: De heer van </a:t>
            </a:r>
            <a:r>
              <a:rPr lang="nl-NL" sz="11200" dirty="0" err="1" smtClean="0"/>
              <a:t>Blummel</a:t>
            </a:r>
            <a:r>
              <a:rPr lang="nl-NL" sz="11200" dirty="0" smtClean="0"/>
              <a:t> van hoveniersbedrijf hanteert voor de coniferen een brutowinstopslag van 65%. Vorige week kocht de heer van </a:t>
            </a:r>
            <a:r>
              <a:rPr lang="nl-NL" sz="11200" dirty="0" err="1" smtClean="0"/>
              <a:t>Blummel</a:t>
            </a:r>
            <a:r>
              <a:rPr lang="nl-NL" sz="11200" dirty="0" smtClean="0"/>
              <a:t> op de veiling van Aalsmeer 40 coniferen voor een prijs van €3,75 per stuk. Nu staat er een klant voor hem en die wil graag al deze 40 coniferen kopen. Welke prijs zou jij hem adviseren?</a:t>
            </a:r>
          </a:p>
          <a:p>
            <a:pPr lvl="2"/>
            <a:r>
              <a:rPr lang="nl-NL" sz="11200" dirty="0" smtClean="0"/>
              <a:t>Inkoopprijs 40 x €3,75=						€ 150,--</a:t>
            </a:r>
          </a:p>
          <a:p>
            <a:pPr lvl="2"/>
            <a:r>
              <a:rPr lang="nl-NL" sz="11200" dirty="0" smtClean="0"/>
              <a:t>Brutowinstopslag </a:t>
            </a:r>
            <a:r>
              <a:rPr lang="nl-NL" sz="11200" dirty="0"/>
              <a:t>€ 150 /100 * 65 =		</a:t>
            </a:r>
            <a:r>
              <a:rPr lang="nl-NL" sz="11200" dirty="0" smtClean="0"/>
              <a:t>		</a:t>
            </a:r>
            <a:r>
              <a:rPr lang="nl-NL" sz="11200" u="sng" dirty="0" smtClean="0"/>
              <a:t>€   97,50</a:t>
            </a:r>
          </a:p>
          <a:p>
            <a:pPr lvl="2"/>
            <a:r>
              <a:rPr lang="nl-NL" sz="11200" dirty="0"/>
              <a:t>Verkoopprijs </a:t>
            </a:r>
            <a:r>
              <a:rPr lang="nl-NL" sz="11200" dirty="0" err="1"/>
              <a:t>excl</a:t>
            </a:r>
            <a:r>
              <a:rPr lang="nl-NL" sz="11200" dirty="0"/>
              <a:t> BTW				</a:t>
            </a:r>
            <a:r>
              <a:rPr lang="nl-NL" sz="11200" dirty="0" smtClean="0"/>
              <a:t>		€ 247,50</a:t>
            </a:r>
          </a:p>
          <a:p>
            <a:pPr lvl="2"/>
            <a:r>
              <a:rPr lang="nl-NL" sz="11200" dirty="0"/>
              <a:t>BTW 21%= € 247,50/100*21 =			</a:t>
            </a:r>
            <a:r>
              <a:rPr lang="nl-NL" sz="11200" dirty="0" smtClean="0"/>
              <a:t>	</a:t>
            </a:r>
            <a:r>
              <a:rPr lang="nl-NL" sz="11200" u="sng" dirty="0" smtClean="0"/>
              <a:t>€   51,98</a:t>
            </a:r>
          </a:p>
          <a:p>
            <a:pPr lvl="2"/>
            <a:r>
              <a:rPr lang="nl-NL" sz="11200" dirty="0"/>
              <a:t>Verkoopprijs inclusief BTW			</a:t>
            </a:r>
            <a:r>
              <a:rPr lang="nl-NL" sz="11200" dirty="0" smtClean="0"/>
              <a:t>		€ </a:t>
            </a:r>
            <a:r>
              <a:rPr lang="nl-NL" sz="11200" dirty="0"/>
              <a:t>299,48</a:t>
            </a:r>
          </a:p>
          <a:p>
            <a:pPr lvl="2"/>
            <a:endParaRPr lang="nl-NL" sz="11200" u="sng" dirty="0" smtClean="0"/>
          </a:p>
          <a:p>
            <a:pPr lvl="2"/>
            <a:endParaRPr lang="nl-NL" dirty="0"/>
          </a:p>
          <a:p>
            <a:pPr lvl="2"/>
            <a:endParaRPr lang="nl-NL" dirty="0" smtClean="0"/>
          </a:p>
          <a:p>
            <a:pPr lvl="2"/>
            <a:endParaRPr lang="nl-NL" dirty="0" smtClean="0"/>
          </a:p>
          <a:p>
            <a:pPr marL="0" indent="0">
              <a:buNone/>
            </a:pPr>
            <a:r>
              <a:rPr lang="nl-NL" dirty="0"/>
              <a:t> </a:t>
            </a:r>
            <a:r>
              <a:rPr lang="nl-NL" dirty="0" smtClean="0"/>
              <a:t>    </a:t>
            </a:r>
            <a:endParaRPr lang="nl-NL" dirty="0"/>
          </a:p>
        </p:txBody>
      </p:sp>
    </p:spTree>
    <p:extLst>
      <p:ext uri="{BB962C8B-B14F-4D97-AF65-F5344CB8AC3E}">
        <p14:creationId xmlns:p14="http://schemas.microsoft.com/office/powerpoint/2010/main" val="4101718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par>
                    <p:cTn id="38" fill="hold">
                      <p:stCondLst>
                        <p:cond delay="indefinite"/>
                      </p:stCondLst>
                      <p:childTnLst>
                        <p:par>
                          <p:cTn id="39" fill="hold">
                            <p:stCondLst>
                              <p:cond delay="0"/>
                            </p:stCondLst>
                            <p:childTnLst>
                              <p:par>
                                <p:cTn id="40" presetID="42" presetClass="entr" presetSubtype="0" fill="hold" nodeType="clickEffect">
                                  <p:stCondLst>
                                    <p:cond delay="0"/>
                                  </p:stCondLst>
                                  <p:childTnLst>
                                    <p:set>
                                      <p:cBhvr>
                                        <p:cTn id="41" dur="1" fill="hold">
                                          <p:stCondLst>
                                            <p:cond delay="0"/>
                                          </p:stCondLst>
                                        </p:cTn>
                                        <p:tgtEl>
                                          <p:spTgt spid="3">
                                            <p:txEl>
                                              <p:pRg st="5" end="5"/>
                                            </p:txEl>
                                          </p:spTgt>
                                        </p:tgtEl>
                                        <p:attrNameLst>
                                          <p:attrName>style.visibility</p:attrName>
                                        </p:attrNameLst>
                                      </p:cBhvr>
                                      <p:to>
                                        <p:strVal val="visible"/>
                                      </p:to>
                                    </p:set>
                                    <p:animEffect transition="in" filter="fade">
                                      <p:cBhvr>
                                        <p:cTn id="42" dur="1000"/>
                                        <p:tgtEl>
                                          <p:spTgt spid="3">
                                            <p:txEl>
                                              <p:pRg st="5" end="5"/>
                                            </p:txEl>
                                          </p:spTgt>
                                        </p:tgtEl>
                                      </p:cBhvr>
                                    </p:animEffect>
                                    <p:anim calcmode="lin" valueType="num">
                                      <p:cBhvr>
                                        <p:cTn id="43"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44" dur="1000" fill="hold"/>
                                        <p:tgtEl>
                                          <p:spTgt spid="3">
                                            <p:txEl>
                                              <p:pRg st="5" end="5"/>
                                            </p:txEl>
                                          </p:spTgt>
                                        </p:tgtEl>
                                        <p:attrNameLst>
                                          <p:attrName>ppt_y</p:attrName>
                                        </p:attrNameLst>
                                      </p:cBhvr>
                                      <p:tavLst>
                                        <p:tav tm="0">
                                          <p:val>
                                            <p:strVal val="#ppt_y+.1"/>
                                          </p:val>
                                        </p:tav>
                                        <p:tav tm="100000">
                                          <p:val>
                                            <p:strVal val="#ppt_y"/>
                                          </p:val>
                                        </p:tav>
                                      </p:tavLst>
                                    </p:anim>
                                  </p:childTnLst>
                                </p:cTn>
                              </p:par>
                              <p:par>
                                <p:cTn id="45" presetID="42" presetClass="entr" presetSubtype="0" fill="hold" nodeType="withEffect">
                                  <p:stCondLst>
                                    <p:cond delay="0"/>
                                  </p:stCondLst>
                                  <p:childTnLst>
                                    <p:set>
                                      <p:cBhvr>
                                        <p:cTn id="46" dur="1" fill="hold">
                                          <p:stCondLst>
                                            <p:cond delay="0"/>
                                          </p:stCondLst>
                                        </p:cTn>
                                        <p:tgtEl>
                                          <p:spTgt spid="3">
                                            <p:txEl>
                                              <p:pRg st="10" end="10"/>
                                            </p:txEl>
                                          </p:spTgt>
                                        </p:tgtEl>
                                        <p:attrNameLst>
                                          <p:attrName>style.visibility</p:attrName>
                                        </p:attrNameLst>
                                      </p:cBhvr>
                                      <p:to>
                                        <p:strVal val="visible"/>
                                      </p:to>
                                    </p:set>
                                    <p:animEffect transition="in" filter="fade">
                                      <p:cBhvr>
                                        <p:cTn id="47" dur="1000"/>
                                        <p:tgtEl>
                                          <p:spTgt spid="3">
                                            <p:txEl>
                                              <p:pRg st="10" end="10"/>
                                            </p:txEl>
                                          </p:spTgt>
                                        </p:tgtEl>
                                      </p:cBhvr>
                                    </p:animEffect>
                                    <p:anim calcmode="lin" valueType="num">
                                      <p:cBhvr>
                                        <p:cTn id="48" dur="1000" fill="hold"/>
                                        <p:tgtEl>
                                          <p:spTgt spid="3">
                                            <p:txEl>
                                              <p:pRg st="10" end="10"/>
                                            </p:txEl>
                                          </p:spTgt>
                                        </p:tgtEl>
                                        <p:attrNameLst>
                                          <p:attrName>ppt_x</p:attrName>
                                        </p:attrNameLst>
                                      </p:cBhvr>
                                      <p:tavLst>
                                        <p:tav tm="0">
                                          <p:val>
                                            <p:strVal val="#ppt_x"/>
                                          </p:val>
                                        </p:tav>
                                        <p:tav tm="100000">
                                          <p:val>
                                            <p:strVal val="#ppt_x"/>
                                          </p:val>
                                        </p:tav>
                                      </p:tavLst>
                                    </p:anim>
                                    <p:anim calcmode="lin" valueType="num">
                                      <p:cBhvr>
                                        <p:cTn id="49" dur="1000" fill="hold"/>
                                        <p:tgtEl>
                                          <p:spTgt spid="3">
                                            <p:txEl>
                                              <p:pRg st="10" end="10"/>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smtClean="0"/>
              <a:t>Prijsberekening met omrekenfactor</a:t>
            </a:r>
            <a:endParaRPr lang="nl-NL" dirty="0"/>
          </a:p>
        </p:txBody>
      </p:sp>
      <p:sp>
        <p:nvSpPr>
          <p:cNvPr id="3" name="Tijdelijke aanduiding voor inhoud 2"/>
          <p:cNvSpPr>
            <a:spLocks noGrp="1"/>
          </p:cNvSpPr>
          <p:nvPr>
            <p:ph idx="1"/>
          </p:nvPr>
        </p:nvSpPr>
        <p:spPr/>
        <p:txBody>
          <a:bodyPr>
            <a:normAutofit fontScale="92500" lnSpcReduction="20000"/>
          </a:bodyPr>
          <a:lstStyle/>
          <a:p>
            <a:r>
              <a:rPr lang="nl-NL" dirty="0" smtClean="0"/>
              <a:t>Omrekenfactor= het opslagpercentage + BTW percentage</a:t>
            </a:r>
          </a:p>
          <a:p>
            <a:r>
              <a:rPr lang="nl-NL" dirty="0" smtClean="0"/>
              <a:t>Voorbeeld: coniferen daarvan was het opslagpercentage 65%. De BTW was 21%. </a:t>
            </a:r>
          </a:p>
          <a:p>
            <a:pPr marL="0" indent="0">
              <a:buNone/>
            </a:pPr>
            <a:r>
              <a:rPr lang="nl-NL" dirty="0"/>
              <a:t> </a:t>
            </a:r>
            <a:r>
              <a:rPr lang="nl-NL" dirty="0" smtClean="0"/>
              <a:t>  inkoopprijs artikel			100,00%</a:t>
            </a:r>
          </a:p>
          <a:p>
            <a:pPr marL="0" indent="0">
              <a:buNone/>
            </a:pPr>
            <a:r>
              <a:rPr lang="nl-NL" dirty="0"/>
              <a:t> </a:t>
            </a:r>
            <a:r>
              <a:rPr lang="nl-NL" dirty="0" smtClean="0"/>
              <a:t>  brutowinstopslag		  	  65,00%</a:t>
            </a:r>
          </a:p>
          <a:p>
            <a:pPr marL="0" indent="0">
              <a:buNone/>
            </a:pPr>
            <a:r>
              <a:rPr lang="nl-NL" dirty="0"/>
              <a:t> </a:t>
            </a:r>
            <a:r>
              <a:rPr lang="nl-NL" dirty="0" smtClean="0"/>
              <a:t>  verkoopprijs </a:t>
            </a:r>
            <a:r>
              <a:rPr lang="nl-NL" dirty="0" err="1" smtClean="0"/>
              <a:t>excl</a:t>
            </a:r>
            <a:r>
              <a:rPr lang="nl-NL" dirty="0" smtClean="0"/>
              <a:t> BTW			165,00%</a:t>
            </a:r>
          </a:p>
          <a:p>
            <a:pPr marL="0" indent="0">
              <a:buNone/>
            </a:pPr>
            <a:r>
              <a:rPr lang="nl-NL" dirty="0"/>
              <a:t> </a:t>
            </a:r>
            <a:r>
              <a:rPr lang="nl-NL" dirty="0" smtClean="0"/>
              <a:t>  BTW 21%= 165%/100 *21%	     	  34,65%</a:t>
            </a:r>
          </a:p>
          <a:p>
            <a:pPr marL="0" indent="0">
              <a:buNone/>
            </a:pPr>
            <a:r>
              <a:rPr lang="nl-NL" dirty="0"/>
              <a:t> </a:t>
            </a:r>
            <a:r>
              <a:rPr lang="nl-NL" dirty="0" smtClean="0"/>
              <a:t>  voorlopige verkoopprijs </a:t>
            </a:r>
            <a:r>
              <a:rPr lang="nl-NL" dirty="0" err="1" smtClean="0"/>
              <a:t>incl</a:t>
            </a:r>
            <a:r>
              <a:rPr lang="nl-NL" dirty="0" smtClean="0"/>
              <a:t> BTW	199,65%</a:t>
            </a:r>
          </a:p>
          <a:p>
            <a:pPr marL="0" indent="0">
              <a:buNone/>
            </a:pPr>
            <a:r>
              <a:rPr lang="nl-NL" dirty="0"/>
              <a:t> </a:t>
            </a:r>
            <a:r>
              <a:rPr lang="nl-NL" dirty="0" smtClean="0"/>
              <a:t>Conclusie de voorlopige verkoopprijs </a:t>
            </a:r>
            <a:r>
              <a:rPr lang="nl-NL" dirty="0" err="1" smtClean="0"/>
              <a:t>incl</a:t>
            </a:r>
            <a:r>
              <a:rPr lang="nl-NL" dirty="0" smtClean="0"/>
              <a:t> BTW is 199,65% van de inkoopprijs</a:t>
            </a:r>
          </a:p>
        </p:txBody>
      </p:sp>
    </p:spTree>
    <p:extLst>
      <p:ext uri="{BB962C8B-B14F-4D97-AF65-F5344CB8AC3E}">
        <p14:creationId xmlns:p14="http://schemas.microsoft.com/office/powerpoint/2010/main" val="15731911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arn(inVertic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in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arn(inVertic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42" presetClass="entr" presetSubtype="0"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1000"/>
                                        <p:tgtEl>
                                          <p:spTgt spid="3">
                                            <p:txEl>
                                              <p:pRg st="3" end="3"/>
                                            </p:txEl>
                                          </p:spTgt>
                                        </p:tgtEl>
                                      </p:cBhvr>
                                    </p:animEffect>
                                    <p:anim calcmode="lin" valueType="num">
                                      <p:cBhvr>
                                        <p:cTn id="23"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4"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25" fill="hold">
                      <p:stCondLst>
                        <p:cond delay="indefinite"/>
                      </p:stCondLst>
                      <p:childTnLst>
                        <p:par>
                          <p:cTn id="26" fill="hold">
                            <p:stCondLst>
                              <p:cond delay="0"/>
                            </p:stCondLst>
                            <p:childTnLst>
                              <p:par>
                                <p:cTn id="27" presetID="16" presetClass="entr" presetSubtype="21" fill="hold" nodeType="clickEffect">
                                  <p:stCondLst>
                                    <p:cond delay="0"/>
                                  </p:stCondLst>
                                  <p:childTnLst>
                                    <p:set>
                                      <p:cBhvr>
                                        <p:cTn id="28" dur="1" fill="hold">
                                          <p:stCondLst>
                                            <p:cond delay="0"/>
                                          </p:stCondLst>
                                        </p:cTn>
                                        <p:tgtEl>
                                          <p:spTgt spid="3">
                                            <p:txEl>
                                              <p:pRg st="4" end="4"/>
                                            </p:txEl>
                                          </p:spTgt>
                                        </p:tgtEl>
                                        <p:attrNameLst>
                                          <p:attrName>style.visibility</p:attrName>
                                        </p:attrNameLst>
                                      </p:cBhvr>
                                      <p:to>
                                        <p:strVal val="visible"/>
                                      </p:to>
                                    </p:set>
                                    <p:animEffect transition="in" filter="barn(inVertical)">
                                      <p:cBhvr>
                                        <p:cTn id="29" dur="500"/>
                                        <p:tgtEl>
                                          <p:spTgt spid="3">
                                            <p:txEl>
                                              <p:pRg st="4" end="4"/>
                                            </p:txEl>
                                          </p:spTgt>
                                        </p:tgtEl>
                                      </p:cBhvr>
                                    </p:animEffect>
                                  </p:childTnLst>
                                </p:cTn>
                              </p:par>
                            </p:childTnLst>
                          </p:cTn>
                        </p:par>
                      </p:childTnLst>
                    </p:cTn>
                  </p:par>
                  <p:par>
                    <p:cTn id="30" fill="hold">
                      <p:stCondLst>
                        <p:cond delay="indefinite"/>
                      </p:stCondLst>
                      <p:childTnLst>
                        <p:par>
                          <p:cTn id="31" fill="hold">
                            <p:stCondLst>
                              <p:cond delay="0"/>
                            </p:stCondLst>
                            <p:childTnLst>
                              <p:par>
                                <p:cTn id="32" presetID="16" presetClass="entr" presetSubtype="21" fill="hold" nodeType="clickEffect">
                                  <p:stCondLst>
                                    <p:cond delay="0"/>
                                  </p:stCondLst>
                                  <p:childTnLst>
                                    <p:set>
                                      <p:cBhvr>
                                        <p:cTn id="33" dur="1" fill="hold">
                                          <p:stCondLst>
                                            <p:cond delay="0"/>
                                          </p:stCondLst>
                                        </p:cTn>
                                        <p:tgtEl>
                                          <p:spTgt spid="3">
                                            <p:txEl>
                                              <p:pRg st="5" end="5"/>
                                            </p:txEl>
                                          </p:spTgt>
                                        </p:tgtEl>
                                        <p:attrNameLst>
                                          <p:attrName>style.visibility</p:attrName>
                                        </p:attrNameLst>
                                      </p:cBhvr>
                                      <p:to>
                                        <p:strVal val="visible"/>
                                      </p:to>
                                    </p:set>
                                    <p:animEffect transition="in" filter="barn(inVertical)">
                                      <p:cBhvr>
                                        <p:cTn id="34" dur="500"/>
                                        <p:tgtEl>
                                          <p:spTgt spid="3">
                                            <p:txEl>
                                              <p:pRg st="5" end="5"/>
                                            </p:txEl>
                                          </p:spTgt>
                                        </p:tgtEl>
                                      </p:cBhvr>
                                    </p:animEffect>
                                  </p:childTnLst>
                                </p:cTn>
                              </p:par>
                            </p:childTnLst>
                          </p:cTn>
                        </p:par>
                      </p:childTnLst>
                    </p:cTn>
                  </p:par>
                  <p:par>
                    <p:cTn id="35" fill="hold">
                      <p:stCondLst>
                        <p:cond delay="indefinite"/>
                      </p:stCondLst>
                      <p:childTnLst>
                        <p:par>
                          <p:cTn id="36" fill="hold">
                            <p:stCondLst>
                              <p:cond delay="0"/>
                            </p:stCondLst>
                            <p:childTnLst>
                              <p:par>
                                <p:cTn id="37" presetID="16" presetClass="entr" presetSubtype="21" fill="hold" nodeType="clickEffect">
                                  <p:stCondLst>
                                    <p:cond delay="0"/>
                                  </p:stCondLst>
                                  <p:childTnLst>
                                    <p:set>
                                      <p:cBhvr>
                                        <p:cTn id="38" dur="1" fill="hold">
                                          <p:stCondLst>
                                            <p:cond delay="0"/>
                                          </p:stCondLst>
                                        </p:cTn>
                                        <p:tgtEl>
                                          <p:spTgt spid="3">
                                            <p:txEl>
                                              <p:pRg st="6" end="6"/>
                                            </p:txEl>
                                          </p:spTgt>
                                        </p:tgtEl>
                                        <p:attrNameLst>
                                          <p:attrName>style.visibility</p:attrName>
                                        </p:attrNameLst>
                                      </p:cBhvr>
                                      <p:to>
                                        <p:strVal val="visible"/>
                                      </p:to>
                                    </p:set>
                                    <p:animEffect transition="in" filter="barn(inVertical)">
                                      <p:cBhvr>
                                        <p:cTn id="39" dur="500"/>
                                        <p:tgtEl>
                                          <p:spTgt spid="3">
                                            <p:txEl>
                                              <p:pRg st="6" end="6"/>
                                            </p:txEl>
                                          </p:spTgt>
                                        </p:tgtEl>
                                      </p:cBhvr>
                                    </p:animEffect>
                                  </p:childTnLst>
                                </p:cTn>
                              </p:par>
                            </p:childTnLst>
                          </p:cTn>
                        </p:par>
                      </p:childTnLst>
                    </p:cTn>
                  </p:par>
                  <p:par>
                    <p:cTn id="40" fill="hold">
                      <p:stCondLst>
                        <p:cond delay="indefinite"/>
                      </p:stCondLst>
                      <p:childTnLst>
                        <p:par>
                          <p:cTn id="41" fill="hold">
                            <p:stCondLst>
                              <p:cond delay="0"/>
                            </p:stCondLst>
                            <p:childTnLst>
                              <p:par>
                                <p:cTn id="42" presetID="16" presetClass="entr" presetSubtype="21" fill="hold" nodeType="clickEffect">
                                  <p:stCondLst>
                                    <p:cond delay="0"/>
                                  </p:stCondLst>
                                  <p:childTnLst>
                                    <p:set>
                                      <p:cBhvr>
                                        <p:cTn id="43" dur="1" fill="hold">
                                          <p:stCondLst>
                                            <p:cond delay="0"/>
                                          </p:stCondLst>
                                        </p:cTn>
                                        <p:tgtEl>
                                          <p:spTgt spid="3">
                                            <p:txEl>
                                              <p:pRg st="7" end="7"/>
                                            </p:txEl>
                                          </p:spTgt>
                                        </p:tgtEl>
                                        <p:attrNameLst>
                                          <p:attrName>style.visibility</p:attrName>
                                        </p:attrNameLst>
                                      </p:cBhvr>
                                      <p:to>
                                        <p:strVal val="visible"/>
                                      </p:to>
                                    </p:set>
                                    <p:animEffect transition="in" filter="barn(inVertical)">
                                      <p:cBhvr>
                                        <p:cTn id="44" dur="500"/>
                                        <p:tgtEl>
                                          <p:spTgt spid="3">
                                            <p:txEl>
                                              <p:pRg st="7" end="7"/>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Prijsberekening met omrekenfactor</a:t>
            </a:r>
            <a:endParaRPr lang="nl-NL" dirty="0"/>
          </a:p>
        </p:txBody>
      </p:sp>
      <p:sp>
        <p:nvSpPr>
          <p:cNvPr id="3" name="Tijdelijke aanduiding voor inhoud 2"/>
          <p:cNvSpPr>
            <a:spLocks noGrp="1"/>
          </p:cNvSpPr>
          <p:nvPr>
            <p:ph idx="1"/>
          </p:nvPr>
        </p:nvSpPr>
        <p:spPr/>
        <p:txBody>
          <a:bodyPr>
            <a:normAutofit fontScale="92500"/>
          </a:bodyPr>
          <a:lstStyle/>
          <a:p>
            <a:r>
              <a:rPr lang="nl-NL" dirty="0" smtClean="0"/>
              <a:t>Vanuit percentages kun je nu heel makkelijk een omrekenfactor bepalen.</a:t>
            </a:r>
          </a:p>
          <a:p>
            <a:r>
              <a:rPr lang="nl-NL" dirty="0" smtClean="0"/>
              <a:t>Het percentage doe je delen door 100</a:t>
            </a:r>
          </a:p>
          <a:p>
            <a:r>
              <a:rPr lang="nl-NL" dirty="0" smtClean="0"/>
              <a:t>Dus 199,65%/100 = 1,99</a:t>
            </a:r>
          </a:p>
          <a:p>
            <a:r>
              <a:rPr lang="nl-NL" dirty="0" smtClean="0"/>
              <a:t>Meestal rond je dit af naar 2</a:t>
            </a:r>
          </a:p>
          <a:p>
            <a:r>
              <a:rPr lang="nl-NL" dirty="0" smtClean="0"/>
              <a:t>Uit het voorbeeld €3,75 (coniferen per stuk) x 40 stuks = € 150,=</a:t>
            </a:r>
          </a:p>
          <a:p>
            <a:r>
              <a:rPr lang="nl-NL" dirty="0" smtClean="0"/>
              <a:t>€ 150,= x 2 (omrekenfactor) = € 300,=</a:t>
            </a:r>
          </a:p>
          <a:p>
            <a:r>
              <a:rPr lang="nl-NL" dirty="0" smtClean="0"/>
              <a:t>Dus klopt dit weer aardig met ons rekenvoorbeeld</a:t>
            </a:r>
          </a:p>
          <a:p>
            <a:endParaRPr lang="nl-NL" dirty="0"/>
          </a:p>
        </p:txBody>
      </p:sp>
    </p:spTree>
    <p:extLst>
      <p:ext uri="{BB962C8B-B14F-4D97-AF65-F5344CB8AC3E}">
        <p14:creationId xmlns:p14="http://schemas.microsoft.com/office/powerpoint/2010/main" val="1624584448"/>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par>
                    <p:cTn id="27" fill="hold">
                      <p:stCondLst>
                        <p:cond delay="indefinite"/>
                      </p:stCondLst>
                      <p:childTnLst>
                        <p:par>
                          <p:cTn id="28" fill="hold">
                            <p:stCondLst>
                              <p:cond delay="0"/>
                            </p:stCondLst>
                            <p:childTnLst>
                              <p:par>
                                <p:cTn id="29" presetID="1" presetClass="entr" presetSubtype="0" fill="hold" nodeType="clickEffect">
                                  <p:stCondLst>
                                    <p:cond delay="0"/>
                                  </p:stCondLst>
                                  <p:childTnLst>
                                    <p:set>
                                      <p:cBhvr>
                                        <p:cTn id="30"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pPr algn="ctr"/>
            <a:r>
              <a:rPr lang="nl-NL" dirty="0" smtClean="0"/>
              <a:t>adviesprijzen</a:t>
            </a:r>
            <a:endParaRPr lang="nl-NL" dirty="0"/>
          </a:p>
        </p:txBody>
      </p:sp>
      <p:sp>
        <p:nvSpPr>
          <p:cNvPr id="3" name="Tijdelijke aanduiding voor inhoud 2"/>
          <p:cNvSpPr>
            <a:spLocks noGrp="1"/>
          </p:cNvSpPr>
          <p:nvPr>
            <p:ph idx="1"/>
          </p:nvPr>
        </p:nvSpPr>
        <p:spPr/>
        <p:txBody>
          <a:bodyPr/>
          <a:lstStyle/>
          <a:p>
            <a:r>
              <a:rPr lang="nl-NL" dirty="0" smtClean="0"/>
              <a:t>Je kunt als detaillist wel zelf de prijzen bepalen maar als de fabrikant een adviesprijs geeft dan </a:t>
            </a:r>
            <a:r>
              <a:rPr lang="nl-NL" dirty="0" err="1" smtClean="0"/>
              <a:t>zul</a:t>
            </a:r>
            <a:r>
              <a:rPr lang="nl-NL" dirty="0" smtClean="0"/>
              <a:t> jij je daar als detaillist toch redelijk strak aan houden. Namelijk deze adviesprijzen wordt overal overgenomen. Dus als de concurrent een prijs vraagt volgens de adviesprijs maar jij bent duurder dan </a:t>
            </a:r>
            <a:r>
              <a:rPr lang="nl-NL" dirty="0" err="1" smtClean="0"/>
              <a:t>zul</a:t>
            </a:r>
            <a:r>
              <a:rPr lang="nl-NL" dirty="0" smtClean="0"/>
              <a:t> je veel minder verkopen. </a:t>
            </a:r>
            <a:endParaRPr lang="nl-NL" dirty="0"/>
          </a:p>
        </p:txBody>
      </p:sp>
    </p:spTree>
    <p:extLst>
      <p:ext uri="{BB962C8B-B14F-4D97-AF65-F5344CB8AC3E}">
        <p14:creationId xmlns:p14="http://schemas.microsoft.com/office/powerpoint/2010/main" val="3071150396"/>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2.4 constante en variabele kosten</a:t>
            </a:r>
            <a:endParaRPr lang="nl-NL" dirty="0"/>
          </a:p>
        </p:txBody>
      </p:sp>
      <p:sp>
        <p:nvSpPr>
          <p:cNvPr id="4" name="Ondertitel 3"/>
          <p:cNvSpPr>
            <a:spLocks noGrp="1"/>
          </p:cNvSpPr>
          <p:nvPr>
            <p:ph type="subTitle" idx="1"/>
          </p:nvPr>
        </p:nvSpPr>
        <p:spPr/>
        <p:txBody>
          <a:bodyPr/>
          <a:lstStyle/>
          <a:p>
            <a:endParaRPr lang="nl-NL" dirty="0"/>
          </a:p>
        </p:txBody>
      </p:sp>
    </p:spTree>
    <p:extLst>
      <p:ext uri="{BB962C8B-B14F-4D97-AF65-F5344CB8AC3E}">
        <p14:creationId xmlns:p14="http://schemas.microsoft.com/office/powerpoint/2010/main" val="3018490253"/>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Constante kosten</a:t>
            </a:r>
            <a:endParaRPr lang="nl-NL" dirty="0"/>
          </a:p>
        </p:txBody>
      </p:sp>
      <p:sp>
        <p:nvSpPr>
          <p:cNvPr id="3" name="Tijdelijke aanduiding voor inhoud 2"/>
          <p:cNvSpPr>
            <a:spLocks noGrp="1"/>
          </p:cNvSpPr>
          <p:nvPr>
            <p:ph idx="1"/>
          </p:nvPr>
        </p:nvSpPr>
        <p:spPr/>
        <p:txBody>
          <a:bodyPr/>
          <a:lstStyle/>
          <a:p>
            <a:r>
              <a:rPr lang="nl-NL" dirty="0" smtClean="0"/>
              <a:t>Constante kosten: kosten die je altijd hebt</a:t>
            </a:r>
          </a:p>
          <a:p>
            <a:r>
              <a:rPr lang="nl-NL" dirty="0" smtClean="0"/>
              <a:t>Voorbeelden: huisvestigingskosten, </a:t>
            </a:r>
            <a:r>
              <a:rPr lang="nl-NL" dirty="0" err="1" smtClean="0"/>
              <a:t>electra</a:t>
            </a:r>
            <a:r>
              <a:rPr lang="nl-NL" dirty="0" smtClean="0"/>
              <a:t>, afschrijvingen, loonkosten</a:t>
            </a:r>
          </a:p>
          <a:p>
            <a:r>
              <a:rPr lang="nl-NL" dirty="0" smtClean="0"/>
              <a:t>Deze moet je terugverdienen om als bedrijf te overleven</a:t>
            </a:r>
          </a:p>
          <a:p>
            <a:r>
              <a:rPr lang="nl-NL" dirty="0" smtClean="0"/>
              <a:t>De kostprijs per product moet ervoor zorgen dat we deze constante kosten terugverdienen</a:t>
            </a:r>
          </a:p>
          <a:p>
            <a:r>
              <a:rPr lang="nl-NL" dirty="0" smtClean="0"/>
              <a:t>Hoe berekenen we dit</a:t>
            </a:r>
          </a:p>
          <a:p>
            <a:endParaRPr lang="nl-NL" dirty="0" smtClean="0"/>
          </a:p>
          <a:p>
            <a:endParaRPr lang="nl-NL" dirty="0" smtClean="0"/>
          </a:p>
          <a:p>
            <a:endParaRPr lang="nl-NL" dirty="0"/>
          </a:p>
        </p:txBody>
      </p:sp>
    </p:spTree>
    <p:extLst>
      <p:ext uri="{BB962C8B-B14F-4D97-AF65-F5344CB8AC3E}">
        <p14:creationId xmlns:p14="http://schemas.microsoft.com/office/powerpoint/2010/main" val="14939049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4" end="4"/>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2.4.1 constante kosten</a:t>
            </a:r>
            <a:endParaRPr lang="nl-NL" dirty="0"/>
          </a:p>
        </p:txBody>
      </p:sp>
      <p:sp>
        <p:nvSpPr>
          <p:cNvPr id="3" name="Tijdelijke aanduiding voor inhoud 2"/>
          <p:cNvSpPr>
            <a:spLocks noGrp="1"/>
          </p:cNvSpPr>
          <p:nvPr>
            <p:ph idx="1"/>
          </p:nvPr>
        </p:nvSpPr>
        <p:spPr/>
        <p:txBody>
          <a:bodyPr/>
          <a:lstStyle/>
          <a:p>
            <a:r>
              <a:rPr lang="nl-NL" dirty="0" smtClean="0"/>
              <a:t>Technische productie: wat kan er maximaal gemaakt worden</a:t>
            </a:r>
          </a:p>
          <a:p>
            <a:r>
              <a:rPr lang="nl-NL" dirty="0" smtClean="0"/>
              <a:t>Normale productie: de productie die je gemiddeld per jaar behaald. </a:t>
            </a:r>
          </a:p>
          <a:p>
            <a:r>
              <a:rPr lang="nl-NL" dirty="0" smtClean="0"/>
              <a:t>Om nu de kostprijs per product uit te rekenen:</a:t>
            </a:r>
          </a:p>
          <a:p>
            <a:r>
              <a:rPr lang="nl-NL" dirty="0" smtClean="0"/>
              <a:t>Constante kosten / normale productie oftewel c/n</a:t>
            </a:r>
          </a:p>
          <a:p>
            <a:endParaRPr lang="nl-NL" dirty="0" smtClean="0"/>
          </a:p>
          <a:p>
            <a:endParaRPr lang="nl-NL" dirty="0"/>
          </a:p>
        </p:txBody>
      </p:sp>
    </p:spTree>
    <p:extLst>
      <p:ext uri="{BB962C8B-B14F-4D97-AF65-F5344CB8AC3E}">
        <p14:creationId xmlns:p14="http://schemas.microsoft.com/office/powerpoint/2010/main" val="2778601633"/>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rekenvoorbeeld</a:t>
            </a:r>
            <a:endParaRPr lang="nl-NL" dirty="0"/>
          </a:p>
        </p:txBody>
      </p:sp>
      <p:sp>
        <p:nvSpPr>
          <p:cNvPr id="3" name="Tijdelijke aanduiding voor inhoud 2"/>
          <p:cNvSpPr>
            <a:spLocks noGrp="1"/>
          </p:cNvSpPr>
          <p:nvPr>
            <p:ph idx="1"/>
          </p:nvPr>
        </p:nvSpPr>
        <p:spPr/>
        <p:txBody>
          <a:bodyPr>
            <a:normAutofit lnSpcReduction="10000"/>
          </a:bodyPr>
          <a:lstStyle/>
          <a:p>
            <a:r>
              <a:rPr lang="nl-NL" dirty="0" smtClean="0"/>
              <a:t>Bedrijf A heeft een gebouw met een waarde van € 500.000,-. Hiervan is 80% d.m.v. een hypotheek gefinancierd. Deze lening heeft een looptijd van 30 jaar en een rente van 4,5% per jaar. Wat betaalt Bedrijf A in totaal per jaar aan deze hypotheek. </a:t>
            </a:r>
          </a:p>
          <a:p>
            <a:r>
              <a:rPr lang="nl-NL" dirty="0" smtClean="0"/>
              <a:t>Hypotheekbedrag is € 500.000 x 80% = € 400.000,-</a:t>
            </a:r>
          </a:p>
          <a:p>
            <a:r>
              <a:rPr lang="nl-NL" dirty="0" smtClean="0"/>
              <a:t>Aflossing is € 400.000 / 30 = € 13.333,33</a:t>
            </a:r>
          </a:p>
          <a:p>
            <a:r>
              <a:rPr lang="nl-NL" dirty="0" smtClean="0"/>
              <a:t>Rente is € 400.000 / 100 x 4,5= € 18.000,-</a:t>
            </a:r>
          </a:p>
          <a:p>
            <a:r>
              <a:rPr lang="nl-NL" dirty="0" smtClean="0"/>
              <a:t>Totale kosten = € 13.333,33 + € 18.000 = € 31.333,33</a:t>
            </a:r>
            <a:br>
              <a:rPr lang="nl-NL" dirty="0" smtClean="0"/>
            </a:br>
            <a:endParaRPr lang="nl-NL" dirty="0"/>
          </a:p>
        </p:txBody>
      </p:sp>
    </p:spTree>
    <p:extLst>
      <p:ext uri="{BB962C8B-B14F-4D97-AF65-F5344CB8AC3E}">
        <p14:creationId xmlns:p14="http://schemas.microsoft.com/office/powerpoint/2010/main" val="307506308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Bezettingsverschillen</a:t>
            </a:r>
            <a:endParaRPr lang="nl-NL" dirty="0"/>
          </a:p>
        </p:txBody>
      </p:sp>
      <p:sp>
        <p:nvSpPr>
          <p:cNvPr id="3" name="Tijdelijke aanduiding voor inhoud 2"/>
          <p:cNvSpPr>
            <a:spLocks noGrp="1"/>
          </p:cNvSpPr>
          <p:nvPr>
            <p:ph idx="1"/>
          </p:nvPr>
        </p:nvSpPr>
        <p:spPr/>
        <p:txBody>
          <a:bodyPr/>
          <a:lstStyle/>
          <a:p>
            <a:r>
              <a:rPr lang="nl-NL" dirty="0" smtClean="0"/>
              <a:t>Meestal is er meer of minder geproduceerd dan verwacht. </a:t>
            </a:r>
          </a:p>
          <a:p>
            <a:r>
              <a:rPr lang="nl-NL" dirty="0" smtClean="0"/>
              <a:t>Als we meer produceren dan verwacht dan maken we winst (overbezetting), bij minder dus verlies (onderbezetting)</a:t>
            </a:r>
          </a:p>
          <a:p>
            <a:r>
              <a:rPr lang="nl-NL" dirty="0" smtClean="0"/>
              <a:t>In formule: (Werkelijke productie-normale productie) x constante kosten per artikel</a:t>
            </a:r>
            <a:endParaRPr lang="nl-NL" dirty="0"/>
          </a:p>
        </p:txBody>
      </p:sp>
    </p:spTree>
    <p:extLst>
      <p:ext uri="{BB962C8B-B14F-4D97-AF65-F5344CB8AC3E}">
        <p14:creationId xmlns:p14="http://schemas.microsoft.com/office/powerpoint/2010/main" val="687776207"/>
      </p:ext>
    </p:extLst>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Rekenvoorbeeld constante kosten</a:t>
            </a:r>
            <a:endParaRPr lang="nl-NL" dirty="0"/>
          </a:p>
        </p:txBody>
      </p:sp>
      <p:sp>
        <p:nvSpPr>
          <p:cNvPr id="3" name="Tijdelijke aanduiding voor inhoud 2"/>
          <p:cNvSpPr>
            <a:spLocks noGrp="1"/>
          </p:cNvSpPr>
          <p:nvPr>
            <p:ph idx="1"/>
          </p:nvPr>
        </p:nvSpPr>
        <p:spPr/>
        <p:txBody>
          <a:bodyPr>
            <a:normAutofit lnSpcReduction="10000"/>
          </a:bodyPr>
          <a:lstStyle/>
          <a:p>
            <a:r>
              <a:rPr lang="nl-NL" dirty="0" smtClean="0"/>
              <a:t>Hypotheekkosten € 35.000</a:t>
            </a:r>
          </a:p>
          <a:p>
            <a:r>
              <a:rPr lang="nl-NL" dirty="0" smtClean="0"/>
              <a:t>Personeelskosten € 240.000</a:t>
            </a:r>
          </a:p>
          <a:p>
            <a:r>
              <a:rPr lang="nl-NL" dirty="0" smtClean="0"/>
              <a:t>Grondstofkosten: € 60.000</a:t>
            </a:r>
          </a:p>
          <a:p>
            <a:r>
              <a:rPr lang="nl-NL" dirty="0" smtClean="0"/>
              <a:t>Electra € 15.000</a:t>
            </a:r>
          </a:p>
          <a:p>
            <a:r>
              <a:rPr lang="nl-NL" dirty="0" smtClean="0"/>
              <a:t>Normale bezetting 40.000</a:t>
            </a:r>
          </a:p>
          <a:p>
            <a:r>
              <a:rPr lang="nl-NL" dirty="0" smtClean="0"/>
              <a:t>Maximale bezetting 50.000</a:t>
            </a:r>
          </a:p>
          <a:p>
            <a:r>
              <a:rPr lang="nl-NL" dirty="0" smtClean="0"/>
              <a:t>Werkelijke bezetting 43.000</a:t>
            </a:r>
          </a:p>
          <a:p>
            <a:r>
              <a:rPr lang="nl-NL" dirty="0" smtClean="0"/>
              <a:t>Bereken de bezettingswinst?</a:t>
            </a:r>
            <a:endParaRPr lang="nl-NL" dirty="0"/>
          </a:p>
        </p:txBody>
      </p:sp>
    </p:spTree>
    <p:extLst>
      <p:ext uri="{BB962C8B-B14F-4D97-AF65-F5344CB8AC3E}">
        <p14:creationId xmlns:p14="http://schemas.microsoft.com/office/powerpoint/2010/main" val="1253119706"/>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Rekenvoorbeeld</a:t>
            </a:r>
            <a:endParaRPr lang="nl-NL" dirty="0"/>
          </a:p>
        </p:txBody>
      </p:sp>
      <p:sp>
        <p:nvSpPr>
          <p:cNvPr id="3" name="Tijdelijke aanduiding voor inhoud 2"/>
          <p:cNvSpPr>
            <a:spLocks noGrp="1"/>
          </p:cNvSpPr>
          <p:nvPr>
            <p:ph idx="1"/>
          </p:nvPr>
        </p:nvSpPr>
        <p:spPr/>
        <p:txBody>
          <a:bodyPr/>
          <a:lstStyle/>
          <a:p>
            <a:pPr marL="0" indent="0">
              <a:buNone/>
            </a:pPr>
            <a:r>
              <a:rPr lang="nl-NL" dirty="0" smtClean="0"/>
              <a:t>Constante kosten: Hypotheekkosten, loonkosten en </a:t>
            </a:r>
            <a:r>
              <a:rPr lang="nl-NL" dirty="0" err="1" smtClean="0"/>
              <a:t>electra</a:t>
            </a:r>
            <a:r>
              <a:rPr lang="nl-NL" dirty="0" smtClean="0"/>
              <a:t> dus </a:t>
            </a:r>
          </a:p>
          <a:p>
            <a:pPr marL="0" indent="0">
              <a:buNone/>
            </a:pPr>
            <a:r>
              <a:rPr lang="nl-NL" dirty="0" smtClean="0"/>
              <a:t>€ 35.000 + € 240.000 + € 15.000 = € 290.000	</a:t>
            </a:r>
          </a:p>
          <a:p>
            <a:pPr marL="0" indent="0">
              <a:buNone/>
            </a:pPr>
            <a:r>
              <a:rPr lang="nl-NL" dirty="0" smtClean="0"/>
              <a:t>Constante kosten per product: constante kosten / normale productie: € 290.000 / 40.000 = € 7,25</a:t>
            </a:r>
          </a:p>
          <a:p>
            <a:pPr marL="0" indent="0">
              <a:buNone/>
            </a:pPr>
            <a:r>
              <a:rPr lang="nl-NL" dirty="0" smtClean="0"/>
              <a:t>Bezettingswinst: (werkelijke productie – normale productie) x constante kosten per artikel= (43.000-40.000)x € 7,25 =€ 21.750</a:t>
            </a:r>
          </a:p>
          <a:p>
            <a:pPr marL="0" indent="0">
              <a:buNone/>
            </a:pPr>
            <a:endParaRPr lang="nl-NL" dirty="0" smtClean="0"/>
          </a:p>
          <a:p>
            <a:pPr marL="0" indent="0">
              <a:buNone/>
            </a:pPr>
            <a:endParaRPr lang="nl-NL" dirty="0" smtClean="0"/>
          </a:p>
        </p:txBody>
      </p:sp>
    </p:spTree>
    <p:extLst>
      <p:ext uri="{BB962C8B-B14F-4D97-AF65-F5344CB8AC3E}">
        <p14:creationId xmlns:p14="http://schemas.microsoft.com/office/powerpoint/2010/main" val="11250339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par>
                                <p:cTn id="10" presetID="42" presetClass="entr" presetSubtype="0" fill="hold" nodeType="with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fade">
                                      <p:cBhvr>
                                        <p:cTn id="12" dur="1000"/>
                                        <p:tgtEl>
                                          <p:spTgt spid="3">
                                            <p:txEl>
                                              <p:pRg st="1" end="1"/>
                                            </p:txEl>
                                          </p:spTgt>
                                        </p:tgtEl>
                                      </p:cBhvr>
                                    </p:animEffect>
                                    <p:anim calcmode="lin" valueType="num">
                                      <p:cBhvr>
                                        <p:cTn id="13"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4" dur="1000" fill="hold"/>
                                        <p:tgtEl>
                                          <p:spTgt spid="3">
                                            <p:txEl>
                                              <p:pRg st="1" end="1"/>
                                            </p:txEl>
                                          </p:spTgt>
                                        </p:tgtEl>
                                        <p:attrNameLst>
                                          <p:attrName>ppt_y</p:attrName>
                                        </p:attrNameLst>
                                      </p:cBhvr>
                                      <p:tavLst>
                                        <p:tav tm="0">
                                          <p:val>
                                            <p:strVal val="#ppt_y+.1"/>
                                          </p:val>
                                        </p:tav>
                                        <p:tav tm="100000">
                                          <p:val>
                                            <p:strVal val="#ppt_y"/>
                                          </p:val>
                                        </p:tav>
                                      </p:tavLst>
                                    </p:anim>
                                  </p:childTnLst>
                                </p:cTn>
                              </p:par>
                              <p:par>
                                <p:cTn id="15" presetID="42" presetClass="entr" presetSubtype="0" fill="hold" nodeType="with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fade">
                                      <p:cBhvr>
                                        <p:cTn id="17" dur="1000"/>
                                        <p:tgtEl>
                                          <p:spTgt spid="3">
                                            <p:txEl>
                                              <p:pRg st="2" end="2"/>
                                            </p:txEl>
                                          </p:spTgt>
                                        </p:tgtEl>
                                      </p:cBhvr>
                                    </p:animEffect>
                                    <p:anim calcmode="lin" valueType="num">
                                      <p:cBhvr>
                                        <p:cTn id="18"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19" dur="1000" fill="hold"/>
                                        <p:tgtEl>
                                          <p:spTgt spid="3">
                                            <p:txEl>
                                              <p:pRg st="2" end="2"/>
                                            </p:txEl>
                                          </p:spTgt>
                                        </p:tgtEl>
                                        <p:attrNameLst>
                                          <p:attrName>ppt_y</p:attrName>
                                        </p:attrNameLst>
                                      </p:cBhvr>
                                      <p:tavLst>
                                        <p:tav tm="0">
                                          <p:val>
                                            <p:strVal val="#ppt_y+.1"/>
                                          </p:val>
                                        </p:tav>
                                        <p:tav tm="100000">
                                          <p:val>
                                            <p:strVal val="#ppt_y"/>
                                          </p:val>
                                        </p:tav>
                                      </p:tavLst>
                                    </p:anim>
                                  </p:childTnLst>
                                </p:cTn>
                              </p:par>
                              <p:par>
                                <p:cTn id="20" presetID="42" presetClass="entr" presetSubtype="0" fill="hold" nodeType="with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fade">
                                      <p:cBhvr>
                                        <p:cTn id="22" dur="1000"/>
                                        <p:tgtEl>
                                          <p:spTgt spid="3">
                                            <p:txEl>
                                              <p:pRg st="3" end="3"/>
                                            </p:txEl>
                                          </p:spTgt>
                                        </p:tgtEl>
                                      </p:cBhvr>
                                    </p:animEffect>
                                    <p:anim calcmode="lin" valueType="num">
                                      <p:cBhvr>
                                        <p:cTn id="23"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4"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In grafiek</a:t>
            </a:r>
            <a:endParaRPr lang="nl-NL" dirty="0"/>
          </a:p>
        </p:txBody>
      </p:sp>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394031584"/>
              </p:ext>
            </p:extLst>
          </p:nvPr>
        </p:nvGraphicFramePr>
        <p:xfrm>
          <a:off x="4557713" y="1600200"/>
          <a:ext cx="7024687" cy="4525963"/>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198009776"/>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Uitbreiding capaciteit</a:t>
            </a:r>
            <a:endParaRPr lang="nl-NL" dirty="0"/>
          </a:p>
        </p:txBody>
      </p:sp>
      <p:sp>
        <p:nvSpPr>
          <p:cNvPr id="3" name="Tijdelijke aanduiding voor inhoud 2"/>
          <p:cNvSpPr>
            <a:spLocks noGrp="1"/>
          </p:cNvSpPr>
          <p:nvPr>
            <p:ph idx="1"/>
          </p:nvPr>
        </p:nvSpPr>
        <p:spPr/>
        <p:txBody>
          <a:bodyPr/>
          <a:lstStyle/>
          <a:p>
            <a:r>
              <a:rPr lang="nl-NL" dirty="0" smtClean="0"/>
              <a:t>Bij regelmatige overbezetting moet je gaan denken of je misschien je bedrijf moet gaan vergroten</a:t>
            </a:r>
          </a:p>
          <a:p>
            <a:r>
              <a:rPr lang="nl-NL" dirty="0" smtClean="0"/>
              <a:t>Bij uitbreiding stijgen de constante kosten maar stijgt dan ook de kostprijs van het product?</a:t>
            </a:r>
            <a:endParaRPr lang="nl-NL" dirty="0"/>
          </a:p>
        </p:txBody>
      </p:sp>
    </p:spTree>
    <p:extLst>
      <p:ext uri="{BB962C8B-B14F-4D97-AF65-F5344CB8AC3E}">
        <p14:creationId xmlns:p14="http://schemas.microsoft.com/office/powerpoint/2010/main" val="2182747505"/>
      </p:ext>
    </p:extLst>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Variabele kosten</a:t>
            </a:r>
            <a:endParaRPr lang="nl-NL" dirty="0"/>
          </a:p>
        </p:txBody>
      </p:sp>
      <p:sp>
        <p:nvSpPr>
          <p:cNvPr id="3" name="Tijdelijke aanduiding voor inhoud 2"/>
          <p:cNvSpPr>
            <a:spLocks noGrp="1"/>
          </p:cNvSpPr>
          <p:nvPr>
            <p:ph idx="1"/>
          </p:nvPr>
        </p:nvSpPr>
        <p:spPr/>
        <p:txBody>
          <a:bodyPr>
            <a:normAutofit lnSpcReduction="10000"/>
          </a:bodyPr>
          <a:lstStyle/>
          <a:p>
            <a:r>
              <a:rPr lang="nl-NL" dirty="0" smtClean="0"/>
              <a:t>Per product worden er kosten gemaakt door de materialen die je gebruikt in je producten. Deze nemen meestal evenredig toe. </a:t>
            </a:r>
          </a:p>
          <a:p>
            <a:r>
              <a:rPr lang="nl-NL" dirty="0" smtClean="0"/>
              <a:t>Om de kosten per artikel uit te rekenen pak je de totale variabele kosten en deze deel je door de werkelijke productie. </a:t>
            </a:r>
          </a:p>
          <a:p>
            <a:r>
              <a:rPr lang="nl-NL" dirty="0" smtClean="0"/>
              <a:t>Degressief: kosten gaan omlaag als er meer producten worden gemaakt</a:t>
            </a:r>
          </a:p>
          <a:p>
            <a:r>
              <a:rPr lang="nl-NL" dirty="0" smtClean="0"/>
              <a:t>Progressief: kosten gaan omhoog als er meer producten worden gemaakt</a:t>
            </a:r>
            <a:endParaRPr lang="nl-NL" dirty="0"/>
          </a:p>
        </p:txBody>
      </p:sp>
    </p:spTree>
    <p:extLst>
      <p:ext uri="{BB962C8B-B14F-4D97-AF65-F5344CB8AC3E}">
        <p14:creationId xmlns:p14="http://schemas.microsoft.com/office/powerpoint/2010/main" val="2936182408"/>
      </p:ext>
    </p:extLst>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rekenvoorbeeld</a:t>
            </a:r>
            <a:endParaRPr lang="nl-NL" dirty="0"/>
          </a:p>
        </p:txBody>
      </p:sp>
      <p:sp>
        <p:nvSpPr>
          <p:cNvPr id="3" name="Tijdelijke aanduiding voor inhoud 2"/>
          <p:cNvSpPr>
            <a:spLocks noGrp="1"/>
          </p:cNvSpPr>
          <p:nvPr>
            <p:ph idx="1"/>
          </p:nvPr>
        </p:nvSpPr>
        <p:spPr/>
        <p:txBody>
          <a:bodyPr/>
          <a:lstStyle/>
          <a:p>
            <a:pPr marL="0" indent="0">
              <a:buNone/>
            </a:pPr>
            <a:r>
              <a:rPr lang="nl-NL" dirty="0" smtClean="0"/>
              <a:t>Variabele kosten € 400.000 bij een productie van 50.000 producten. Wat zijn de variabele kosten?</a:t>
            </a:r>
          </a:p>
          <a:p>
            <a:pPr marL="0" indent="0">
              <a:buNone/>
            </a:pPr>
            <a:r>
              <a:rPr lang="nl-NL" dirty="0" smtClean="0"/>
              <a:t>V/W = € 400.000 / 50.000 = € 8,-</a:t>
            </a:r>
          </a:p>
          <a:p>
            <a:pPr marL="0" indent="0">
              <a:buNone/>
            </a:pPr>
            <a:r>
              <a:rPr lang="nl-NL" dirty="0" smtClean="0"/>
              <a:t>Jaar laten maakt dit bedrijf 60.000 producten met € 500.000 variabele kosten. Wat zijn nu de variabele kosten? Zijn deze variabele kosten proportioneel, degressief of progressief? </a:t>
            </a:r>
          </a:p>
          <a:p>
            <a:pPr marL="0" indent="0">
              <a:buNone/>
            </a:pPr>
            <a:r>
              <a:rPr lang="nl-NL" dirty="0" smtClean="0"/>
              <a:t>V/W = € 500.000 / 60.000= € 8,33 dus progressief</a:t>
            </a:r>
            <a:endParaRPr lang="nl-NL" dirty="0"/>
          </a:p>
        </p:txBody>
      </p:sp>
    </p:spTree>
    <p:extLst>
      <p:ext uri="{BB962C8B-B14F-4D97-AF65-F5344CB8AC3E}">
        <p14:creationId xmlns:p14="http://schemas.microsoft.com/office/powerpoint/2010/main" val="65902021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42" presetClass="entr" presetSubtype="0"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Effect transition="in" filter="fade">
                                      <p:cBhvr>
                                        <p:cTn id="13" dur="1000"/>
                                        <p:tgtEl>
                                          <p:spTgt spid="3">
                                            <p:txEl>
                                              <p:pRg st="1" end="1"/>
                                            </p:txEl>
                                          </p:spTgt>
                                        </p:tgtEl>
                                      </p:cBhvr>
                                    </p:animEffect>
                                    <p:anim calcmode="lin" valueType="num">
                                      <p:cBhvr>
                                        <p:cTn id="14"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5"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6" fill="hold">
                      <p:stCondLst>
                        <p:cond delay="indefinite"/>
                      </p:stCondLst>
                      <p:childTnLst>
                        <p:par>
                          <p:cTn id="17" fill="hold">
                            <p:stCondLst>
                              <p:cond delay="0"/>
                            </p:stCondLst>
                            <p:childTnLst>
                              <p:par>
                                <p:cTn id="18" presetID="42" presetClass="entr" presetSubtype="0" fill="hold" nodeType="clickEffect">
                                  <p:stCondLst>
                                    <p:cond delay="0"/>
                                  </p:stCondLst>
                                  <p:childTnLst>
                                    <p:set>
                                      <p:cBhvr>
                                        <p:cTn id="19" dur="1" fill="hold">
                                          <p:stCondLst>
                                            <p:cond delay="0"/>
                                          </p:stCondLst>
                                        </p:cTn>
                                        <p:tgtEl>
                                          <p:spTgt spid="3">
                                            <p:txEl>
                                              <p:pRg st="2" end="2"/>
                                            </p:txEl>
                                          </p:spTgt>
                                        </p:tgtEl>
                                        <p:attrNameLst>
                                          <p:attrName>style.visibility</p:attrName>
                                        </p:attrNameLst>
                                      </p:cBhvr>
                                      <p:to>
                                        <p:strVal val="visible"/>
                                      </p:to>
                                    </p:set>
                                    <p:animEffect transition="in" filter="fade">
                                      <p:cBhvr>
                                        <p:cTn id="20" dur="1000"/>
                                        <p:tgtEl>
                                          <p:spTgt spid="3">
                                            <p:txEl>
                                              <p:pRg st="2" end="2"/>
                                            </p:txEl>
                                          </p:spTgt>
                                        </p:tgtEl>
                                      </p:cBhvr>
                                    </p:animEffect>
                                    <p:anim calcmode="lin" valueType="num">
                                      <p:cBhvr>
                                        <p:cTn id="21"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2"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3" fill="hold">
                      <p:stCondLst>
                        <p:cond delay="indefinite"/>
                      </p:stCondLst>
                      <p:childTnLst>
                        <p:par>
                          <p:cTn id="24" fill="hold">
                            <p:stCondLst>
                              <p:cond delay="0"/>
                            </p:stCondLst>
                            <p:childTnLst>
                              <p:par>
                                <p:cTn id="25" presetID="42" presetClass="entr" presetSubtype="0" fill="hold" nodeType="clickEffect">
                                  <p:stCondLst>
                                    <p:cond delay="0"/>
                                  </p:stCondLst>
                                  <p:childTnLst>
                                    <p:set>
                                      <p:cBhvr>
                                        <p:cTn id="26" dur="1" fill="hold">
                                          <p:stCondLst>
                                            <p:cond delay="0"/>
                                          </p:stCondLst>
                                        </p:cTn>
                                        <p:tgtEl>
                                          <p:spTgt spid="3">
                                            <p:txEl>
                                              <p:pRg st="3" end="3"/>
                                            </p:txEl>
                                          </p:spTgt>
                                        </p:tgtEl>
                                        <p:attrNameLst>
                                          <p:attrName>style.visibility</p:attrName>
                                        </p:attrNameLst>
                                      </p:cBhvr>
                                      <p:to>
                                        <p:strVal val="visible"/>
                                      </p:to>
                                    </p:set>
                                    <p:animEffect transition="in" filter="fade">
                                      <p:cBhvr>
                                        <p:cTn id="27" dur="1000"/>
                                        <p:tgtEl>
                                          <p:spTgt spid="3">
                                            <p:txEl>
                                              <p:pRg st="3" end="3"/>
                                            </p:txEl>
                                          </p:spTgt>
                                        </p:tgtEl>
                                      </p:cBhvr>
                                    </p:animEffect>
                                    <p:anim calcmode="lin" valueType="num">
                                      <p:cBhvr>
                                        <p:cTn id="28"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9"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Kostprijs berekenen</a:t>
            </a:r>
            <a:endParaRPr lang="nl-NL" dirty="0"/>
          </a:p>
        </p:txBody>
      </p:sp>
      <p:sp>
        <p:nvSpPr>
          <p:cNvPr id="3" name="Tijdelijke aanduiding voor inhoud 2"/>
          <p:cNvSpPr>
            <a:spLocks noGrp="1"/>
          </p:cNvSpPr>
          <p:nvPr>
            <p:ph idx="1"/>
          </p:nvPr>
        </p:nvSpPr>
        <p:spPr/>
        <p:txBody>
          <a:bodyPr>
            <a:normAutofit fontScale="92500" lnSpcReduction="20000"/>
          </a:bodyPr>
          <a:lstStyle/>
          <a:p>
            <a:r>
              <a:rPr lang="nl-NL" dirty="0" smtClean="0"/>
              <a:t>Om de kostprijs te berekenen gebruik je de formule=</a:t>
            </a:r>
          </a:p>
          <a:p>
            <a:r>
              <a:rPr lang="nl-NL" dirty="0" smtClean="0"/>
              <a:t>(C/N) + (V/W)</a:t>
            </a:r>
          </a:p>
          <a:p>
            <a:r>
              <a:rPr lang="nl-NL" dirty="0" smtClean="0"/>
              <a:t>Van een bedrijf hebben we de volgende gegevens:</a:t>
            </a:r>
          </a:p>
          <a:p>
            <a:pPr>
              <a:buFontTx/>
              <a:buChar char="-"/>
            </a:pPr>
            <a:r>
              <a:rPr lang="nl-NL" dirty="0" smtClean="0"/>
              <a:t>Constante kosten € 240.000</a:t>
            </a:r>
          </a:p>
          <a:p>
            <a:pPr>
              <a:buFontTx/>
              <a:buChar char="-"/>
            </a:pPr>
            <a:r>
              <a:rPr lang="nl-NL" dirty="0" smtClean="0"/>
              <a:t>Technische capaciteit: 40.000 artikelen</a:t>
            </a:r>
          </a:p>
          <a:p>
            <a:pPr>
              <a:buFontTx/>
              <a:buChar char="-"/>
            </a:pPr>
            <a:r>
              <a:rPr lang="nl-NL" dirty="0" smtClean="0"/>
              <a:t>Normale bezetting: 30.000</a:t>
            </a:r>
          </a:p>
          <a:p>
            <a:pPr>
              <a:buFontTx/>
              <a:buChar char="-"/>
            </a:pPr>
            <a:r>
              <a:rPr lang="nl-NL" dirty="0" smtClean="0"/>
              <a:t>Werkelijke bezetting: 32.000</a:t>
            </a:r>
          </a:p>
          <a:p>
            <a:pPr>
              <a:buFontTx/>
              <a:buChar char="-"/>
            </a:pPr>
            <a:r>
              <a:rPr lang="nl-NL" dirty="0" smtClean="0"/>
              <a:t>variabele kosten: € 350.000</a:t>
            </a:r>
          </a:p>
          <a:p>
            <a:pPr>
              <a:buFontTx/>
              <a:buChar char="-"/>
            </a:pPr>
            <a:r>
              <a:rPr lang="nl-NL" dirty="0" smtClean="0"/>
              <a:t>Wat is de kostprijs? </a:t>
            </a:r>
            <a:endParaRPr lang="nl-NL" dirty="0"/>
          </a:p>
        </p:txBody>
      </p:sp>
    </p:spTree>
    <p:extLst>
      <p:ext uri="{BB962C8B-B14F-4D97-AF65-F5344CB8AC3E}">
        <p14:creationId xmlns:p14="http://schemas.microsoft.com/office/powerpoint/2010/main" val="360142557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par>
                                <p:cTn id="24" presetID="42" presetClass="entr" presetSubtype="0" fill="hold" nodeType="withEffect">
                                  <p:stCondLst>
                                    <p:cond delay="0"/>
                                  </p:stCondLst>
                                  <p:childTnLst>
                                    <p:set>
                                      <p:cBhvr>
                                        <p:cTn id="25" dur="1" fill="hold">
                                          <p:stCondLst>
                                            <p:cond delay="0"/>
                                          </p:stCondLst>
                                        </p:cTn>
                                        <p:tgtEl>
                                          <p:spTgt spid="3">
                                            <p:txEl>
                                              <p:pRg st="3" end="3"/>
                                            </p:txEl>
                                          </p:spTgt>
                                        </p:tgtEl>
                                        <p:attrNameLst>
                                          <p:attrName>style.visibility</p:attrName>
                                        </p:attrNameLst>
                                      </p:cBhvr>
                                      <p:to>
                                        <p:strVal val="visible"/>
                                      </p:to>
                                    </p:set>
                                    <p:animEffect transition="in" filter="fade">
                                      <p:cBhvr>
                                        <p:cTn id="26" dur="1000"/>
                                        <p:tgtEl>
                                          <p:spTgt spid="3">
                                            <p:txEl>
                                              <p:pRg st="3" end="3"/>
                                            </p:txEl>
                                          </p:spTgt>
                                        </p:tgtEl>
                                      </p:cBhvr>
                                    </p:animEffect>
                                    <p:anim calcmode="lin" valueType="num">
                                      <p:cBhvr>
                                        <p:cTn id="27"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28" dur="1000" fill="hold"/>
                                        <p:tgtEl>
                                          <p:spTgt spid="3">
                                            <p:txEl>
                                              <p:pRg st="3" end="3"/>
                                            </p:txEl>
                                          </p:spTgt>
                                        </p:tgtEl>
                                        <p:attrNameLst>
                                          <p:attrName>ppt_y</p:attrName>
                                        </p:attrNameLst>
                                      </p:cBhvr>
                                      <p:tavLst>
                                        <p:tav tm="0">
                                          <p:val>
                                            <p:strVal val="#ppt_y+.1"/>
                                          </p:val>
                                        </p:tav>
                                        <p:tav tm="100000">
                                          <p:val>
                                            <p:strVal val="#ppt_y"/>
                                          </p:val>
                                        </p:tav>
                                      </p:tavLst>
                                    </p:anim>
                                  </p:childTnLst>
                                </p:cTn>
                              </p:par>
                              <p:par>
                                <p:cTn id="29" presetID="42" presetClass="entr" presetSubtype="0" fill="hold" nodeType="withEffect">
                                  <p:stCondLst>
                                    <p:cond delay="0"/>
                                  </p:stCondLst>
                                  <p:childTnLst>
                                    <p:set>
                                      <p:cBhvr>
                                        <p:cTn id="30" dur="1" fill="hold">
                                          <p:stCondLst>
                                            <p:cond delay="0"/>
                                          </p:stCondLst>
                                        </p:cTn>
                                        <p:tgtEl>
                                          <p:spTgt spid="3">
                                            <p:txEl>
                                              <p:pRg st="4" end="4"/>
                                            </p:txEl>
                                          </p:spTgt>
                                        </p:tgtEl>
                                        <p:attrNameLst>
                                          <p:attrName>style.visibility</p:attrName>
                                        </p:attrNameLst>
                                      </p:cBhvr>
                                      <p:to>
                                        <p:strVal val="visible"/>
                                      </p:to>
                                    </p:set>
                                    <p:animEffect transition="in" filter="fade">
                                      <p:cBhvr>
                                        <p:cTn id="31" dur="1000"/>
                                        <p:tgtEl>
                                          <p:spTgt spid="3">
                                            <p:txEl>
                                              <p:pRg st="4" end="4"/>
                                            </p:txEl>
                                          </p:spTgt>
                                        </p:tgtEl>
                                      </p:cBhvr>
                                    </p:animEffect>
                                    <p:anim calcmode="lin" valueType="num">
                                      <p:cBhvr>
                                        <p:cTn id="32"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3" dur="1000" fill="hold"/>
                                        <p:tgtEl>
                                          <p:spTgt spid="3">
                                            <p:txEl>
                                              <p:pRg st="4" end="4"/>
                                            </p:txEl>
                                          </p:spTgt>
                                        </p:tgtEl>
                                        <p:attrNameLst>
                                          <p:attrName>ppt_y</p:attrName>
                                        </p:attrNameLst>
                                      </p:cBhvr>
                                      <p:tavLst>
                                        <p:tav tm="0">
                                          <p:val>
                                            <p:strVal val="#ppt_y+.1"/>
                                          </p:val>
                                        </p:tav>
                                        <p:tav tm="100000">
                                          <p:val>
                                            <p:strVal val="#ppt_y"/>
                                          </p:val>
                                        </p:tav>
                                      </p:tavLst>
                                    </p:anim>
                                  </p:childTnLst>
                                </p:cTn>
                              </p:par>
                              <p:par>
                                <p:cTn id="34" presetID="42" presetClass="entr" presetSubtype="0" fill="hold" nodeType="withEffect">
                                  <p:stCondLst>
                                    <p:cond delay="0"/>
                                  </p:stCondLst>
                                  <p:childTnLst>
                                    <p:set>
                                      <p:cBhvr>
                                        <p:cTn id="35" dur="1" fill="hold">
                                          <p:stCondLst>
                                            <p:cond delay="0"/>
                                          </p:stCondLst>
                                        </p:cTn>
                                        <p:tgtEl>
                                          <p:spTgt spid="3">
                                            <p:txEl>
                                              <p:pRg st="5" end="5"/>
                                            </p:txEl>
                                          </p:spTgt>
                                        </p:tgtEl>
                                        <p:attrNameLst>
                                          <p:attrName>style.visibility</p:attrName>
                                        </p:attrNameLst>
                                      </p:cBhvr>
                                      <p:to>
                                        <p:strVal val="visible"/>
                                      </p:to>
                                    </p:set>
                                    <p:animEffect transition="in" filter="fade">
                                      <p:cBhvr>
                                        <p:cTn id="36" dur="1000"/>
                                        <p:tgtEl>
                                          <p:spTgt spid="3">
                                            <p:txEl>
                                              <p:pRg st="5" end="5"/>
                                            </p:txEl>
                                          </p:spTgt>
                                        </p:tgtEl>
                                      </p:cBhvr>
                                    </p:animEffect>
                                    <p:anim calcmode="lin" valueType="num">
                                      <p:cBhvr>
                                        <p:cTn id="37"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38" dur="1000" fill="hold"/>
                                        <p:tgtEl>
                                          <p:spTgt spid="3">
                                            <p:txEl>
                                              <p:pRg st="5" end="5"/>
                                            </p:txEl>
                                          </p:spTgt>
                                        </p:tgtEl>
                                        <p:attrNameLst>
                                          <p:attrName>ppt_y</p:attrName>
                                        </p:attrNameLst>
                                      </p:cBhvr>
                                      <p:tavLst>
                                        <p:tav tm="0">
                                          <p:val>
                                            <p:strVal val="#ppt_y+.1"/>
                                          </p:val>
                                        </p:tav>
                                        <p:tav tm="100000">
                                          <p:val>
                                            <p:strVal val="#ppt_y"/>
                                          </p:val>
                                        </p:tav>
                                      </p:tavLst>
                                    </p:anim>
                                  </p:childTnLst>
                                </p:cTn>
                              </p:par>
                              <p:par>
                                <p:cTn id="39" presetID="42" presetClass="entr" presetSubtype="0" fill="hold" nodeType="withEffect">
                                  <p:stCondLst>
                                    <p:cond delay="0"/>
                                  </p:stCondLst>
                                  <p:childTnLst>
                                    <p:set>
                                      <p:cBhvr>
                                        <p:cTn id="40" dur="1" fill="hold">
                                          <p:stCondLst>
                                            <p:cond delay="0"/>
                                          </p:stCondLst>
                                        </p:cTn>
                                        <p:tgtEl>
                                          <p:spTgt spid="3">
                                            <p:txEl>
                                              <p:pRg st="6" end="6"/>
                                            </p:txEl>
                                          </p:spTgt>
                                        </p:tgtEl>
                                        <p:attrNameLst>
                                          <p:attrName>style.visibility</p:attrName>
                                        </p:attrNameLst>
                                      </p:cBhvr>
                                      <p:to>
                                        <p:strVal val="visible"/>
                                      </p:to>
                                    </p:set>
                                    <p:animEffect transition="in" filter="fade">
                                      <p:cBhvr>
                                        <p:cTn id="41" dur="1000"/>
                                        <p:tgtEl>
                                          <p:spTgt spid="3">
                                            <p:txEl>
                                              <p:pRg st="6" end="6"/>
                                            </p:txEl>
                                          </p:spTgt>
                                        </p:tgtEl>
                                      </p:cBhvr>
                                    </p:animEffect>
                                    <p:anim calcmode="lin" valueType="num">
                                      <p:cBhvr>
                                        <p:cTn id="42" dur="1000" fill="hold"/>
                                        <p:tgtEl>
                                          <p:spTgt spid="3">
                                            <p:txEl>
                                              <p:pRg st="6" end="6"/>
                                            </p:txEl>
                                          </p:spTgt>
                                        </p:tgtEl>
                                        <p:attrNameLst>
                                          <p:attrName>ppt_x</p:attrName>
                                        </p:attrNameLst>
                                      </p:cBhvr>
                                      <p:tavLst>
                                        <p:tav tm="0">
                                          <p:val>
                                            <p:strVal val="#ppt_x"/>
                                          </p:val>
                                        </p:tav>
                                        <p:tav tm="100000">
                                          <p:val>
                                            <p:strVal val="#ppt_x"/>
                                          </p:val>
                                        </p:tav>
                                      </p:tavLst>
                                    </p:anim>
                                    <p:anim calcmode="lin" valueType="num">
                                      <p:cBhvr>
                                        <p:cTn id="43" dur="1000" fill="hold"/>
                                        <p:tgtEl>
                                          <p:spTgt spid="3">
                                            <p:txEl>
                                              <p:pRg st="6" end="6"/>
                                            </p:txEl>
                                          </p:spTgt>
                                        </p:tgtEl>
                                        <p:attrNameLst>
                                          <p:attrName>ppt_y</p:attrName>
                                        </p:attrNameLst>
                                      </p:cBhvr>
                                      <p:tavLst>
                                        <p:tav tm="0">
                                          <p:val>
                                            <p:strVal val="#ppt_y+.1"/>
                                          </p:val>
                                        </p:tav>
                                        <p:tav tm="100000">
                                          <p:val>
                                            <p:strVal val="#ppt_y"/>
                                          </p:val>
                                        </p:tav>
                                      </p:tavLst>
                                    </p:anim>
                                  </p:childTnLst>
                                </p:cTn>
                              </p:par>
                              <p:par>
                                <p:cTn id="44" presetID="42" presetClass="entr" presetSubtype="0" fill="hold" nodeType="withEffect">
                                  <p:stCondLst>
                                    <p:cond delay="0"/>
                                  </p:stCondLst>
                                  <p:childTnLst>
                                    <p:set>
                                      <p:cBhvr>
                                        <p:cTn id="45" dur="1" fill="hold">
                                          <p:stCondLst>
                                            <p:cond delay="0"/>
                                          </p:stCondLst>
                                        </p:cTn>
                                        <p:tgtEl>
                                          <p:spTgt spid="3">
                                            <p:txEl>
                                              <p:pRg st="7" end="7"/>
                                            </p:txEl>
                                          </p:spTgt>
                                        </p:tgtEl>
                                        <p:attrNameLst>
                                          <p:attrName>style.visibility</p:attrName>
                                        </p:attrNameLst>
                                      </p:cBhvr>
                                      <p:to>
                                        <p:strVal val="visible"/>
                                      </p:to>
                                    </p:set>
                                    <p:animEffect transition="in" filter="fade">
                                      <p:cBhvr>
                                        <p:cTn id="46" dur="1000"/>
                                        <p:tgtEl>
                                          <p:spTgt spid="3">
                                            <p:txEl>
                                              <p:pRg st="7" end="7"/>
                                            </p:txEl>
                                          </p:spTgt>
                                        </p:tgtEl>
                                      </p:cBhvr>
                                    </p:animEffect>
                                    <p:anim calcmode="lin" valueType="num">
                                      <p:cBhvr>
                                        <p:cTn id="47" dur="1000" fill="hold"/>
                                        <p:tgtEl>
                                          <p:spTgt spid="3">
                                            <p:txEl>
                                              <p:pRg st="7" end="7"/>
                                            </p:txEl>
                                          </p:spTgt>
                                        </p:tgtEl>
                                        <p:attrNameLst>
                                          <p:attrName>ppt_x</p:attrName>
                                        </p:attrNameLst>
                                      </p:cBhvr>
                                      <p:tavLst>
                                        <p:tav tm="0">
                                          <p:val>
                                            <p:strVal val="#ppt_x"/>
                                          </p:val>
                                        </p:tav>
                                        <p:tav tm="100000">
                                          <p:val>
                                            <p:strVal val="#ppt_x"/>
                                          </p:val>
                                        </p:tav>
                                      </p:tavLst>
                                    </p:anim>
                                    <p:anim calcmode="lin" valueType="num">
                                      <p:cBhvr>
                                        <p:cTn id="48" dur="1000" fill="hold"/>
                                        <p:tgtEl>
                                          <p:spTgt spid="3">
                                            <p:txEl>
                                              <p:pRg st="7" end="7"/>
                                            </p:txEl>
                                          </p:spTgt>
                                        </p:tgtEl>
                                        <p:attrNameLst>
                                          <p:attrName>ppt_y</p:attrName>
                                        </p:attrNameLst>
                                      </p:cBhvr>
                                      <p:tavLst>
                                        <p:tav tm="0">
                                          <p:val>
                                            <p:strVal val="#ppt_y+.1"/>
                                          </p:val>
                                        </p:tav>
                                        <p:tav tm="100000">
                                          <p:val>
                                            <p:strVal val="#ppt_y"/>
                                          </p:val>
                                        </p:tav>
                                      </p:tavLst>
                                    </p:anim>
                                  </p:childTnLst>
                                </p:cTn>
                              </p:par>
                              <p:par>
                                <p:cTn id="49" presetID="42" presetClass="entr" presetSubtype="0" fill="hold" nodeType="withEffect">
                                  <p:stCondLst>
                                    <p:cond delay="0"/>
                                  </p:stCondLst>
                                  <p:childTnLst>
                                    <p:set>
                                      <p:cBhvr>
                                        <p:cTn id="50" dur="1" fill="hold">
                                          <p:stCondLst>
                                            <p:cond delay="0"/>
                                          </p:stCondLst>
                                        </p:cTn>
                                        <p:tgtEl>
                                          <p:spTgt spid="3">
                                            <p:txEl>
                                              <p:pRg st="8" end="8"/>
                                            </p:txEl>
                                          </p:spTgt>
                                        </p:tgtEl>
                                        <p:attrNameLst>
                                          <p:attrName>style.visibility</p:attrName>
                                        </p:attrNameLst>
                                      </p:cBhvr>
                                      <p:to>
                                        <p:strVal val="visible"/>
                                      </p:to>
                                    </p:set>
                                    <p:animEffect transition="in" filter="fade">
                                      <p:cBhvr>
                                        <p:cTn id="51" dur="1000"/>
                                        <p:tgtEl>
                                          <p:spTgt spid="3">
                                            <p:txEl>
                                              <p:pRg st="8" end="8"/>
                                            </p:txEl>
                                          </p:spTgt>
                                        </p:tgtEl>
                                      </p:cBhvr>
                                    </p:animEffect>
                                    <p:anim calcmode="lin" valueType="num">
                                      <p:cBhvr>
                                        <p:cTn id="52" dur="1000" fill="hold"/>
                                        <p:tgtEl>
                                          <p:spTgt spid="3">
                                            <p:txEl>
                                              <p:pRg st="8" end="8"/>
                                            </p:txEl>
                                          </p:spTgt>
                                        </p:tgtEl>
                                        <p:attrNameLst>
                                          <p:attrName>ppt_x</p:attrName>
                                        </p:attrNameLst>
                                      </p:cBhvr>
                                      <p:tavLst>
                                        <p:tav tm="0">
                                          <p:val>
                                            <p:strVal val="#ppt_x"/>
                                          </p:val>
                                        </p:tav>
                                        <p:tav tm="100000">
                                          <p:val>
                                            <p:strVal val="#ppt_x"/>
                                          </p:val>
                                        </p:tav>
                                      </p:tavLst>
                                    </p:anim>
                                    <p:anim calcmode="lin" valueType="num">
                                      <p:cBhvr>
                                        <p:cTn id="53" dur="1000" fill="hold"/>
                                        <p:tgtEl>
                                          <p:spTgt spid="3">
                                            <p:txEl>
                                              <p:pRg st="8" end="8"/>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Kostprijs berekenen</a:t>
            </a:r>
            <a:endParaRPr lang="nl-NL" dirty="0"/>
          </a:p>
        </p:txBody>
      </p:sp>
      <p:sp>
        <p:nvSpPr>
          <p:cNvPr id="3" name="Tijdelijke aanduiding voor inhoud 2"/>
          <p:cNvSpPr>
            <a:spLocks noGrp="1"/>
          </p:cNvSpPr>
          <p:nvPr>
            <p:ph idx="1"/>
          </p:nvPr>
        </p:nvSpPr>
        <p:spPr/>
        <p:txBody>
          <a:bodyPr/>
          <a:lstStyle/>
          <a:p>
            <a:r>
              <a:rPr lang="nl-NL" dirty="0" smtClean="0"/>
              <a:t>C/N + V/W = kostprijs per product</a:t>
            </a:r>
          </a:p>
          <a:p>
            <a:r>
              <a:rPr lang="nl-NL" dirty="0" smtClean="0"/>
              <a:t>(240.000 / 30.000) + (350.000 / 32.000) = € 8 +€ 10,94= € 18,94</a:t>
            </a:r>
            <a:endParaRPr lang="nl-NL" dirty="0"/>
          </a:p>
        </p:txBody>
      </p:sp>
    </p:spTree>
    <p:extLst>
      <p:ext uri="{BB962C8B-B14F-4D97-AF65-F5344CB8AC3E}">
        <p14:creationId xmlns:p14="http://schemas.microsoft.com/office/powerpoint/2010/main" val="379007213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Differentiële kostprijs</a:t>
            </a:r>
            <a:endParaRPr lang="nl-NL" dirty="0"/>
          </a:p>
        </p:txBody>
      </p:sp>
      <p:sp>
        <p:nvSpPr>
          <p:cNvPr id="3" name="Tijdelijke aanduiding voor inhoud 2"/>
          <p:cNvSpPr>
            <a:spLocks noGrp="1"/>
          </p:cNvSpPr>
          <p:nvPr>
            <p:ph idx="1"/>
          </p:nvPr>
        </p:nvSpPr>
        <p:spPr/>
        <p:txBody>
          <a:bodyPr/>
          <a:lstStyle/>
          <a:p>
            <a:r>
              <a:rPr lang="nl-NL" dirty="0" smtClean="0"/>
              <a:t>Wanneer een ondernemer uit zijn constante kosten is gekomen dan kan hij er voor kiezen om zijn prijzen anders te berekenen. Bijvoorbeeld om een nieuwe klant binnen te slepen of een offerte binnen te krijgen. </a:t>
            </a:r>
          </a:p>
          <a:p>
            <a:r>
              <a:rPr lang="nl-NL" dirty="0" smtClean="0"/>
              <a:t>Nu kan hij kiezen om alleen de variabele kosten terug te verdienen met een winstopslag. </a:t>
            </a:r>
            <a:endParaRPr lang="nl-NL" dirty="0"/>
          </a:p>
        </p:txBody>
      </p:sp>
    </p:spTree>
    <p:extLst>
      <p:ext uri="{BB962C8B-B14F-4D97-AF65-F5344CB8AC3E}">
        <p14:creationId xmlns:p14="http://schemas.microsoft.com/office/powerpoint/2010/main" val="413388062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nl-NL" dirty="0" smtClean="0"/>
              <a:t>Kosten voor onderhoud, energie en verzekeringen </a:t>
            </a:r>
            <a:endParaRPr lang="nl-NL" dirty="0"/>
          </a:p>
        </p:txBody>
      </p:sp>
      <p:sp>
        <p:nvSpPr>
          <p:cNvPr id="3" name="Tijdelijke aanduiding voor inhoud 2"/>
          <p:cNvSpPr>
            <a:spLocks noGrp="1"/>
          </p:cNvSpPr>
          <p:nvPr>
            <p:ph idx="1"/>
          </p:nvPr>
        </p:nvSpPr>
        <p:spPr/>
        <p:txBody>
          <a:bodyPr>
            <a:normAutofit fontScale="92500" lnSpcReduction="20000"/>
          </a:bodyPr>
          <a:lstStyle/>
          <a:p>
            <a:r>
              <a:rPr lang="nl-NL" dirty="0" smtClean="0"/>
              <a:t>Onderhoudskosten worden meestal vastgelegd in een onderhoudscontract. Dit betekent dat je deze kosten redelijk vast staan. Als er geen rare dingen gebeuren weet je per maand wat je kosten zijn.</a:t>
            </a:r>
          </a:p>
          <a:p>
            <a:r>
              <a:rPr lang="nl-NL" dirty="0" smtClean="0"/>
              <a:t>Energiekosten ligt aan het verbruik. Meestal kun je van te voren al goed zien wat de kosten zijn. Je weet wat een machine verbruikt, je weet hoeveel uur je die machine aan hebt staan en je weet ook wat de energieprijs doet per jaar. Dit zorgt ervoor dat je deze kosten goed kunt begroten.</a:t>
            </a:r>
          </a:p>
          <a:p>
            <a:r>
              <a:rPr lang="nl-NL" dirty="0" smtClean="0"/>
              <a:t>Verzekeringspremie word vastgesteld op het moment dat je een machine koopt en deze zijn dus ook vast. </a:t>
            </a:r>
            <a:endParaRPr lang="nl-NL" dirty="0"/>
          </a:p>
        </p:txBody>
      </p:sp>
    </p:spTree>
    <p:extLst>
      <p:ext uri="{BB962C8B-B14F-4D97-AF65-F5344CB8AC3E}">
        <p14:creationId xmlns:p14="http://schemas.microsoft.com/office/powerpoint/2010/main" val="318215580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6"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wipe(down)">
                                      <p:cBhvr>
                                        <p:cTn id="7" dur="580">
                                          <p:stCondLst>
                                            <p:cond delay="0"/>
                                          </p:stCondLst>
                                        </p:cTn>
                                        <p:tgtEl>
                                          <p:spTgt spid="3">
                                            <p:txEl>
                                              <p:pRg st="0" end="0"/>
                                            </p:txEl>
                                          </p:spTgt>
                                        </p:tgtEl>
                                      </p:cBhvr>
                                    </p:animEffect>
                                    <p:anim calcmode="lin" valueType="num">
                                      <p:cBhvr>
                                        <p:cTn id="8" dur="1822" tmFilter="0,0; 0.14,0.36; 0.43,0.73; 0.71,0.91; 1.0,1.0">
                                          <p:stCondLst>
                                            <p:cond delay="0"/>
                                          </p:stCondLst>
                                        </p:cTn>
                                        <p:tgtEl>
                                          <p:spTgt spid="3">
                                            <p:txEl>
                                              <p:pRg st="0" end="0"/>
                                            </p:txEl>
                                          </p:spTgt>
                                        </p:tgtEl>
                                        <p:attrNameLst>
                                          <p:attrName>ppt_x</p:attrName>
                                        </p:attrNameLst>
                                      </p:cBhvr>
                                      <p:tavLst>
                                        <p:tav tm="0">
                                          <p:val>
                                            <p:strVal val="#ppt_x-0.25"/>
                                          </p:val>
                                        </p:tav>
                                        <p:tav tm="100000">
                                          <p:val>
                                            <p:strVal val="#ppt_x"/>
                                          </p:val>
                                        </p:tav>
                                      </p:tavLst>
                                    </p:anim>
                                    <p:anim calcmode="lin" valueType="num">
                                      <p:cBhvr>
                                        <p:cTn id="9" dur="664" tmFilter="0.0,0.0; 0.25,0.07; 0.50,0.2; 0.75,0.467; 1.0,1.0">
                                          <p:stCondLst>
                                            <p:cond delay="0"/>
                                          </p:stCondLst>
                                        </p:cTn>
                                        <p:tgtEl>
                                          <p:spTgt spid="3">
                                            <p:txEl>
                                              <p:pRg st="0" end="0"/>
                                            </p:txEl>
                                          </p:spTgt>
                                        </p:tgtEl>
                                        <p:attrNameLst>
                                          <p:attrName>ppt_y</p:attrName>
                                        </p:attrNameLst>
                                      </p:cBhvr>
                                      <p:tavLst>
                                        <p:tav tm="0" fmla="#ppt_y-sin(pi*$)/3">
                                          <p:val>
                                            <p:fltVal val="0.5"/>
                                          </p:val>
                                        </p:tav>
                                        <p:tav tm="100000">
                                          <p:val>
                                            <p:fltVal val="1"/>
                                          </p:val>
                                        </p:tav>
                                      </p:tavLst>
                                    </p:anim>
                                    <p:anim calcmode="lin" valueType="num">
                                      <p:cBhvr>
                                        <p:cTn id="10" dur="664" tmFilter="0, 0; 0.125,0.2665; 0.25,0.4; 0.375,0.465; 0.5,0.5;  0.625,0.535; 0.75,0.6; 0.875,0.7335; 1,1">
                                          <p:stCondLst>
                                            <p:cond delay="664"/>
                                          </p:stCondLst>
                                        </p:cTn>
                                        <p:tgtEl>
                                          <p:spTgt spid="3">
                                            <p:txEl>
                                              <p:pRg st="0" end="0"/>
                                            </p:txEl>
                                          </p:spTgt>
                                        </p:tgtEl>
                                        <p:attrNameLst>
                                          <p:attrName>ppt_y</p:attrName>
                                        </p:attrNameLst>
                                      </p:cBhvr>
                                      <p:tavLst>
                                        <p:tav tm="0" fmla="#ppt_y-sin(pi*$)/9">
                                          <p:val>
                                            <p:fltVal val="0"/>
                                          </p:val>
                                        </p:tav>
                                        <p:tav tm="100000">
                                          <p:val>
                                            <p:fltVal val="1"/>
                                          </p:val>
                                        </p:tav>
                                      </p:tavLst>
                                    </p:anim>
                                    <p:anim calcmode="lin" valueType="num">
                                      <p:cBhvr>
                                        <p:cTn id="11" dur="332" tmFilter="0, 0; 0.125,0.2665; 0.25,0.4; 0.375,0.465; 0.5,0.5;  0.625,0.535; 0.75,0.6; 0.875,0.7335; 1,1">
                                          <p:stCondLst>
                                            <p:cond delay="1324"/>
                                          </p:stCondLst>
                                        </p:cTn>
                                        <p:tgtEl>
                                          <p:spTgt spid="3">
                                            <p:txEl>
                                              <p:pRg st="0" end="0"/>
                                            </p:txEl>
                                          </p:spTgt>
                                        </p:tgtEl>
                                        <p:attrNameLst>
                                          <p:attrName>ppt_y</p:attrName>
                                        </p:attrNameLst>
                                      </p:cBhvr>
                                      <p:tavLst>
                                        <p:tav tm="0" fmla="#ppt_y-sin(pi*$)/27">
                                          <p:val>
                                            <p:fltVal val="0"/>
                                          </p:val>
                                        </p:tav>
                                        <p:tav tm="100000">
                                          <p:val>
                                            <p:fltVal val="1"/>
                                          </p:val>
                                        </p:tav>
                                      </p:tavLst>
                                    </p:anim>
                                    <p:anim calcmode="lin" valueType="num">
                                      <p:cBhvr>
                                        <p:cTn id="12" dur="164" tmFilter="0, 0; 0.125,0.2665; 0.25,0.4; 0.375,0.465; 0.5,0.5;  0.625,0.535; 0.75,0.6; 0.875,0.7335; 1,1">
                                          <p:stCondLst>
                                            <p:cond delay="1656"/>
                                          </p:stCondLst>
                                        </p:cTn>
                                        <p:tgtEl>
                                          <p:spTgt spid="3">
                                            <p:txEl>
                                              <p:pRg st="0" end="0"/>
                                            </p:txEl>
                                          </p:spTgt>
                                        </p:tgtEl>
                                        <p:attrNameLst>
                                          <p:attrName>ppt_y</p:attrName>
                                        </p:attrNameLst>
                                      </p:cBhvr>
                                      <p:tavLst>
                                        <p:tav tm="0" fmla="#ppt_y-sin(pi*$)/81">
                                          <p:val>
                                            <p:fltVal val="0"/>
                                          </p:val>
                                        </p:tav>
                                        <p:tav tm="100000">
                                          <p:val>
                                            <p:fltVal val="1"/>
                                          </p:val>
                                        </p:tav>
                                      </p:tavLst>
                                    </p:anim>
                                    <p:animScale>
                                      <p:cBhvr>
                                        <p:cTn id="13" dur="26">
                                          <p:stCondLst>
                                            <p:cond delay="650"/>
                                          </p:stCondLst>
                                        </p:cTn>
                                        <p:tgtEl>
                                          <p:spTgt spid="3">
                                            <p:txEl>
                                              <p:pRg st="0" end="0"/>
                                            </p:txEl>
                                          </p:spTgt>
                                        </p:tgtEl>
                                      </p:cBhvr>
                                      <p:to x="100000" y="60000"/>
                                    </p:animScale>
                                    <p:animScale>
                                      <p:cBhvr>
                                        <p:cTn id="14" dur="166" decel="50000">
                                          <p:stCondLst>
                                            <p:cond delay="676"/>
                                          </p:stCondLst>
                                        </p:cTn>
                                        <p:tgtEl>
                                          <p:spTgt spid="3">
                                            <p:txEl>
                                              <p:pRg st="0" end="0"/>
                                            </p:txEl>
                                          </p:spTgt>
                                        </p:tgtEl>
                                      </p:cBhvr>
                                      <p:to x="100000" y="100000"/>
                                    </p:animScale>
                                    <p:animScale>
                                      <p:cBhvr>
                                        <p:cTn id="15" dur="26">
                                          <p:stCondLst>
                                            <p:cond delay="1312"/>
                                          </p:stCondLst>
                                        </p:cTn>
                                        <p:tgtEl>
                                          <p:spTgt spid="3">
                                            <p:txEl>
                                              <p:pRg st="0" end="0"/>
                                            </p:txEl>
                                          </p:spTgt>
                                        </p:tgtEl>
                                      </p:cBhvr>
                                      <p:to x="100000" y="80000"/>
                                    </p:animScale>
                                    <p:animScale>
                                      <p:cBhvr>
                                        <p:cTn id="16" dur="166" decel="50000">
                                          <p:stCondLst>
                                            <p:cond delay="1338"/>
                                          </p:stCondLst>
                                        </p:cTn>
                                        <p:tgtEl>
                                          <p:spTgt spid="3">
                                            <p:txEl>
                                              <p:pRg st="0" end="0"/>
                                            </p:txEl>
                                          </p:spTgt>
                                        </p:tgtEl>
                                      </p:cBhvr>
                                      <p:to x="100000" y="100000"/>
                                    </p:animScale>
                                    <p:animScale>
                                      <p:cBhvr>
                                        <p:cTn id="17" dur="26">
                                          <p:stCondLst>
                                            <p:cond delay="1642"/>
                                          </p:stCondLst>
                                        </p:cTn>
                                        <p:tgtEl>
                                          <p:spTgt spid="3">
                                            <p:txEl>
                                              <p:pRg st="0" end="0"/>
                                            </p:txEl>
                                          </p:spTgt>
                                        </p:tgtEl>
                                      </p:cBhvr>
                                      <p:to x="100000" y="90000"/>
                                    </p:animScale>
                                    <p:animScale>
                                      <p:cBhvr>
                                        <p:cTn id="18" dur="166" decel="50000">
                                          <p:stCondLst>
                                            <p:cond delay="1668"/>
                                          </p:stCondLst>
                                        </p:cTn>
                                        <p:tgtEl>
                                          <p:spTgt spid="3">
                                            <p:txEl>
                                              <p:pRg st="0" end="0"/>
                                            </p:txEl>
                                          </p:spTgt>
                                        </p:tgtEl>
                                      </p:cBhvr>
                                      <p:to x="100000" y="100000"/>
                                    </p:animScale>
                                    <p:animScale>
                                      <p:cBhvr>
                                        <p:cTn id="19" dur="26">
                                          <p:stCondLst>
                                            <p:cond delay="1808"/>
                                          </p:stCondLst>
                                        </p:cTn>
                                        <p:tgtEl>
                                          <p:spTgt spid="3">
                                            <p:txEl>
                                              <p:pRg st="0" end="0"/>
                                            </p:txEl>
                                          </p:spTgt>
                                        </p:tgtEl>
                                      </p:cBhvr>
                                      <p:to x="100000" y="95000"/>
                                    </p:animScale>
                                    <p:animScale>
                                      <p:cBhvr>
                                        <p:cTn id="20" dur="166" decel="50000">
                                          <p:stCondLst>
                                            <p:cond delay="1834"/>
                                          </p:stCondLst>
                                        </p:cTn>
                                        <p:tgtEl>
                                          <p:spTgt spid="3">
                                            <p:txEl>
                                              <p:pRg st="0" end="0"/>
                                            </p:txEl>
                                          </p:spTgt>
                                        </p:tgtEl>
                                      </p:cBhvr>
                                      <p:to x="100000" y="100000"/>
                                    </p:animScale>
                                  </p:childTnLst>
                                </p:cTn>
                              </p:par>
                            </p:childTnLst>
                          </p:cTn>
                        </p:par>
                      </p:childTnLst>
                    </p:cTn>
                  </p:par>
                  <p:par>
                    <p:cTn id="21" fill="hold">
                      <p:stCondLst>
                        <p:cond delay="indefinite"/>
                      </p:stCondLst>
                      <p:childTnLst>
                        <p:par>
                          <p:cTn id="22" fill="hold">
                            <p:stCondLst>
                              <p:cond delay="0"/>
                            </p:stCondLst>
                            <p:childTnLst>
                              <p:par>
                                <p:cTn id="23" presetID="26" presetClass="entr" presetSubtype="0" fill="hold" nodeType="clickEffect">
                                  <p:stCondLst>
                                    <p:cond delay="0"/>
                                  </p:stCondLst>
                                  <p:childTnLst>
                                    <p:set>
                                      <p:cBhvr>
                                        <p:cTn id="24" dur="1" fill="hold">
                                          <p:stCondLst>
                                            <p:cond delay="0"/>
                                          </p:stCondLst>
                                        </p:cTn>
                                        <p:tgtEl>
                                          <p:spTgt spid="3">
                                            <p:txEl>
                                              <p:pRg st="1" end="1"/>
                                            </p:txEl>
                                          </p:spTgt>
                                        </p:tgtEl>
                                        <p:attrNameLst>
                                          <p:attrName>style.visibility</p:attrName>
                                        </p:attrNameLst>
                                      </p:cBhvr>
                                      <p:to>
                                        <p:strVal val="visible"/>
                                      </p:to>
                                    </p:set>
                                    <p:animEffect transition="in" filter="wipe(down)">
                                      <p:cBhvr>
                                        <p:cTn id="25" dur="580">
                                          <p:stCondLst>
                                            <p:cond delay="0"/>
                                          </p:stCondLst>
                                        </p:cTn>
                                        <p:tgtEl>
                                          <p:spTgt spid="3">
                                            <p:txEl>
                                              <p:pRg st="1" end="1"/>
                                            </p:txEl>
                                          </p:spTgt>
                                        </p:tgtEl>
                                      </p:cBhvr>
                                    </p:animEffect>
                                    <p:anim calcmode="lin" valueType="num">
                                      <p:cBhvr>
                                        <p:cTn id="26" dur="1822" tmFilter="0,0; 0.14,0.36; 0.43,0.73; 0.71,0.91; 1.0,1.0">
                                          <p:stCondLst>
                                            <p:cond delay="0"/>
                                          </p:stCondLst>
                                        </p:cTn>
                                        <p:tgtEl>
                                          <p:spTgt spid="3">
                                            <p:txEl>
                                              <p:pRg st="1" end="1"/>
                                            </p:txEl>
                                          </p:spTgt>
                                        </p:tgtEl>
                                        <p:attrNameLst>
                                          <p:attrName>ppt_x</p:attrName>
                                        </p:attrNameLst>
                                      </p:cBhvr>
                                      <p:tavLst>
                                        <p:tav tm="0">
                                          <p:val>
                                            <p:strVal val="#ppt_x-0.25"/>
                                          </p:val>
                                        </p:tav>
                                        <p:tav tm="100000">
                                          <p:val>
                                            <p:strVal val="#ppt_x"/>
                                          </p:val>
                                        </p:tav>
                                      </p:tavLst>
                                    </p:anim>
                                    <p:anim calcmode="lin" valueType="num">
                                      <p:cBhvr>
                                        <p:cTn id="27" dur="664" tmFilter="0.0,0.0; 0.25,0.07; 0.50,0.2; 0.75,0.467; 1.0,1.0">
                                          <p:stCondLst>
                                            <p:cond delay="0"/>
                                          </p:stCondLst>
                                        </p:cTn>
                                        <p:tgtEl>
                                          <p:spTgt spid="3">
                                            <p:txEl>
                                              <p:pRg st="1" end="1"/>
                                            </p:txEl>
                                          </p:spTgt>
                                        </p:tgtEl>
                                        <p:attrNameLst>
                                          <p:attrName>ppt_y</p:attrName>
                                        </p:attrNameLst>
                                      </p:cBhvr>
                                      <p:tavLst>
                                        <p:tav tm="0" fmla="#ppt_y-sin(pi*$)/3">
                                          <p:val>
                                            <p:fltVal val="0.5"/>
                                          </p:val>
                                        </p:tav>
                                        <p:tav tm="100000">
                                          <p:val>
                                            <p:fltVal val="1"/>
                                          </p:val>
                                        </p:tav>
                                      </p:tavLst>
                                    </p:anim>
                                    <p:anim calcmode="lin" valueType="num">
                                      <p:cBhvr>
                                        <p:cTn id="28" dur="664" tmFilter="0, 0; 0.125,0.2665; 0.25,0.4; 0.375,0.465; 0.5,0.5;  0.625,0.535; 0.75,0.6; 0.875,0.7335; 1,1">
                                          <p:stCondLst>
                                            <p:cond delay="664"/>
                                          </p:stCondLst>
                                        </p:cTn>
                                        <p:tgtEl>
                                          <p:spTgt spid="3">
                                            <p:txEl>
                                              <p:pRg st="1" end="1"/>
                                            </p:txEl>
                                          </p:spTgt>
                                        </p:tgtEl>
                                        <p:attrNameLst>
                                          <p:attrName>ppt_y</p:attrName>
                                        </p:attrNameLst>
                                      </p:cBhvr>
                                      <p:tavLst>
                                        <p:tav tm="0" fmla="#ppt_y-sin(pi*$)/9">
                                          <p:val>
                                            <p:fltVal val="0"/>
                                          </p:val>
                                        </p:tav>
                                        <p:tav tm="100000">
                                          <p:val>
                                            <p:fltVal val="1"/>
                                          </p:val>
                                        </p:tav>
                                      </p:tavLst>
                                    </p:anim>
                                    <p:anim calcmode="lin" valueType="num">
                                      <p:cBhvr>
                                        <p:cTn id="29" dur="332" tmFilter="0, 0; 0.125,0.2665; 0.25,0.4; 0.375,0.465; 0.5,0.5;  0.625,0.535; 0.75,0.6; 0.875,0.7335; 1,1">
                                          <p:stCondLst>
                                            <p:cond delay="1324"/>
                                          </p:stCondLst>
                                        </p:cTn>
                                        <p:tgtEl>
                                          <p:spTgt spid="3">
                                            <p:txEl>
                                              <p:pRg st="1" end="1"/>
                                            </p:txEl>
                                          </p:spTgt>
                                        </p:tgtEl>
                                        <p:attrNameLst>
                                          <p:attrName>ppt_y</p:attrName>
                                        </p:attrNameLst>
                                      </p:cBhvr>
                                      <p:tavLst>
                                        <p:tav tm="0" fmla="#ppt_y-sin(pi*$)/27">
                                          <p:val>
                                            <p:fltVal val="0"/>
                                          </p:val>
                                        </p:tav>
                                        <p:tav tm="100000">
                                          <p:val>
                                            <p:fltVal val="1"/>
                                          </p:val>
                                        </p:tav>
                                      </p:tavLst>
                                    </p:anim>
                                    <p:anim calcmode="lin" valueType="num">
                                      <p:cBhvr>
                                        <p:cTn id="30" dur="164" tmFilter="0, 0; 0.125,0.2665; 0.25,0.4; 0.375,0.465; 0.5,0.5;  0.625,0.535; 0.75,0.6; 0.875,0.7335; 1,1">
                                          <p:stCondLst>
                                            <p:cond delay="1656"/>
                                          </p:stCondLst>
                                        </p:cTn>
                                        <p:tgtEl>
                                          <p:spTgt spid="3">
                                            <p:txEl>
                                              <p:pRg st="1" end="1"/>
                                            </p:txEl>
                                          </p:spTgt>
                                        </p:tgtEl>
                                        <p:attrNameLst>
                                          <p:attrName>ppt_y</p:attrName>
                                        </p:attrNameLst>
                                      </p:cBhvr>
                                      <p:tavLst>
                                        <p:tav tm="0" fmla="#ppt_y-sin(pi*$)/81">
                                          <p:val>
                                            <p:fltVal val="0"/>
                                          </p:val>
                                        </p:tav>
                                        <p:tav tm="100000">
                                          <p:val>
                                            <p:fltVal val="1"/>
                                          </p:val>
                                        </p:tav>
                                      </p:tavLst>
                                    </p:anim>
                                    <p:animScale>
                                      <p:cBhvr>
                                        <p:cTn id="31" dur="26">
                                          <p:stCondLst>
                                            <p:cond delay="650"/>
                                          </p:stCondLst>
                                        </p:cTn>
                                        <p:tgtEl>
                                          <p:spTgt spid="3">
                                            <p:txEl>
                                              <p:pRg st="1" end="1"/>
                                            </p:txEl>
                                          </p:spTgt>
                                        </p:tgtEl>
                                      </p:cBhvr>
                                      <p:to x="100000" y="60000"/>
                                    </p:animScale>
                                    <p:animScale>
                                      <p:cBhvr>
                                        <p:cTn id="32" dur="166" decel="50000">
                                          <p:stCondLst>
                                            <p:cond delay="676"/>
                                          </p:stCondLst>
                                        </p:cTn>
                                        <p:tgtEl>
                                          <p:spTgt spid="3">
                                            <p:txEl>
                                              <p:pRg st="1" end="1"/>
                                            </p:txEl>
                                          </p:spTgt>
                                        </p:tgtEl>
                                      </p:cBhvr>
                                      <p:to x="100000" y="100000"/>
                                    </p:animScale>
                                    <p:animScale>
                                      <p:cBhvr>
                                        <p:cTn id="33" dur="26">
                                          <p:stCondLst>
                                            <p:cond delay="1312"/>
                                          </p:stCondLst>
                                        </p:cTn>
                                        <p:tgtEl>
                                          <p:spTgt spid="3">
                                            <p:txEl>
                                              <p:pRg st="1" end="1"/>
                                            </p:txEl>
                                          </p:spTgt>
                                        </p:tgtEl>
                                      </p:cBhvr>
                                      <p:to x="100000" y="80000"/>
                                    </p:animScale>
                                    <p:animScale>
                                      <p:cBhvr>
                                        <p:cTn id="34" dur="166" decel="50000">
                                          <p:stCondLst>
                                            <p:cond delay="1338"/>
                                          </p:stCondLst>
                                        </p:cTn>
                                        <p:tgtEl>
                                          <p:spTgt spid="3">
                                            <p:txEl>
                                              <p:pRg st="1" end="1"/>
                                            </p:txEl>
                                          </p:spTgt>
                                        </p:tgtEl>
                                      </p:cBhvr>
                                      <p:to x="100000" y="100000"/>
                                    </p:animScale>
                                    <p:animScale>
                                      <p:cBhvr>
                                        <p:cTn id="35" dur="26">
                                          <p:stCondLst>
                                            <p:cond delay="1642"/>
                                          </p:stCondLst>
                                        </p:cTn>
                                        <p:tgtEl>
                                          <p:spTgt spid="3">
                                            <p:txEl>
                                              <p:pRg st="1" end="1"/>
                                            </p:txEl>
                                          </p:spTgt>
                                        </p:tgtEl>
                                      </p:cBhvr>
                                      <p:to x="100000" y="90000"/>
                                    </p:animScale>
                                    <p:animScale>
                                      <p:cBhvr>
                                        <p:cTn id="36" dur="166" decel="50000">
                                          <p:stCondLst>
                                            <p:cond delay="1668"/>
                                          </p:stCondLst>
                                        </p:cTn>
                                        <p:tgtEl>
                                          <p:spTgt spid="3">
                                            <p:txEl>
                                              <p:pRg st="1" end="1"/>
                                            </p:txEl>
                                          </p:spTgt>
                                        </p:tgtEl>
                                      </p:cBhvr>
                                      <p:to x="100000" y="100000"/>
                                    </p:animScale>
                                    <p:animScale>
                                      <p:cBhvr>
                                        <p:cTn id="37" dur="26">
                                          <p:stCondLst>
                                            <p:cond delay="1808"/>
                                          </p:stCondLst>
                                        </p:cTn>
                                        <p:tgtEl>
                                          <p:spTgt spid="3">
                                            <p:txEl>
                                              <p:pRg st="1" end="1"/>
                                            </p:txEl>
                                          </p:spTgt>
                                        </p:tgtEl>
                                      </p:cBhvr>
                                      <p:to x="100000" y="95000"/>
                                    </p:animScale>
                                    <p:animScale>
                                      <p:cBhvr>
                                        <p:cTn id="38" dur="166" decel="50000">
                                          <p:stCondLst>
                                            <p:cond delay="1834"/>
                                          </p:stCondLst>
                                        </p:cTn>
                                        <p:tgtEl>
                                          <p:spTgt spid="3">
                                            <p:txEl>
                                              <p:pRg st="1" end="1"/>
                                            </p:txEl>
                                          </p:spTgt>
                                        </p:tgtEl>
                                      </p:cBhvr>
                                      <p:to x="100000" y="100000"/>
                                    </p:animScale>
                                  </p:childTnLst>
                                </p:cTn>
                              </p:par>
                            </p:childTnLst>
                          </p:cTn>
                        </p:par>
                      </p:childTnLst>
                    </p:cTn>
                  </p:par>
                  <p:par>
                    <p:cTn id="39" fill="hold">
                      <p:stCondLst>
                        <p:cond delay="indefinite"/>
                      </p:stCondLst>
                      <p:childTnLst>
                        <p:par>
                          <p:cTn id="40" fill="hold">
                            <p:stCondLst>
                              <p:cond delay="0"/>
                            </p:stCondLst>
                            <p:childTnLst>
                              <p:par>
                                <p:cTn id="41" presetID="45" presetClass="entr" presetSubtype="0" fill="hold" nodeType="clickEffect">
                                  <p:stCondLst>
                                    <p:cond delay="0"/>
                                  </p:stCondLst>
                                  <p:childTnLst>
                                    <p:set>
                                      <p:cBhvr>
                                        <p:cTn id="42" dur="1" fill="hold">
                                          <p:stCondLst>
                                            <p:cond delay="0"/>
                                          </p:stCondLst>
                                        </p:cTn>
                                        <p:tgtEl>
                                          <p:spTgt spid="3">
                                            <p:txEl>
                                              <p:pRg st="2" end="2"/>
                                            </p:txEl>
                                          </p:spTgt>
                                        </p:tgtEl>
                                        <p:attrNameLst>
                                          <p:attrName>style.visibility</p:attrName>
                                        </p:attrNameLst>
                                      </p:cBhvr>
                                      <p:to>
                                        <p:strVal val="visible"/>
                                      </p:to>
                                    </p:set>
                                    <p:animEffect transition="in" filter="fade">
                                      <p:cBhvr>
                                        <p:cTn id="43" dur="2000"/>
                                        <p:tgtEl>
                                          <p:spTgt spid="3">
                                            <p:txEl>
                                              <p:pRg st="2" end="2"/>
                                            </p:txEl>
                                          </p:spTgt>
                                        </p:tgtEl>
                                      </p:cBhvr>
                                    </p:animEffect>
                                    <p:anim calcmode="lin" valueType="num">
                                      <p:cBhvr>
                                        <p:cTn id="44" dur="2000" fill="hold"/>
                                        <p:tgtEl>
                                          <p:spTgt spid="3">
                                            <p:txEl>
                                              <p:pRg st="2" end="2"/>
                                            </p:txEl>
                                          </p:spTgt>
                                        </p:tgtEl>
                                        <p:attrNameLst>
                                          <p:attrName>ppt_w</p:attrName>
                                        </p:attrNameLst>
                                      </p:cBhvr>
                                      <p:tavLst>
                                        <p:tav tm="0" fmla="#ppt_w*sin(2.5*pi*$)">
                                          <p:val>
                                            <p:fltVal val="0"/>
                                          </p:val>
                                        </p:tav>
                                        <p:tav tm="100000">
                                          <p:val>
                                            <p:fltVal val="1"/>
                                          </p:val>
                                        </p:tav>
                                      </p:tavLst>
                                    </p:anim>
                                    <p:anim calcmode="lin" valueType="num">
                                      <p:cBhvr>
                                        <p:cTn id="45" dur="2000" fill="hold"/>
                                        <p:tgtEl>
                                          <p:spTgt spid="3">
                                            <p:txEl>
                                              <p:pRg st="2" end="2"/>
                                            </p:txEl>
                                          </p:spTgt>
                                        </p:tgtEl>
                                        <p:attrNameLst>
                                          <p:attrName>ppt_h</p:attrName>
                                        </p:attrNameLst>
                                      </p:cBhvr>
                                      <p:tavLst>
                                        <p:tav tm="0">
                                          <p:val>
                                            <p:strVal val="#ppt_h"/>
                                          </p:val>
                                        </p:tav>
                                        <p:tav tm="100000">
                                          <p:val>
                                            <p:strVal val="#ppt_h"/>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 het bedrijfsminimum</a:t>
            </a:r>
            <a:endParaRPr lang="nl-NL" dirty="0"/>
          </a:p>
        </p:txBody>
      </p:sp>
      <p:sp>
        <p:nvSpPr>
          <p:cNvPr id="3" name="Tijdelijke aanduiding voor inhoud 2"/>
          <p:cNvSpPr>
            <a:spLocks noGrp="1"/>
          </p:cNvSpPr>
          <p:nvPr>
            <p:ph idx="1"/>
          </p:nvPr>
        </p:nvSpPr>
        <p:spPr/>
        <p:txBody>
          <a:bodyPr>
            <a:normAutofit lnSpcReduction="10000"/>
          </a:bodyPr>
          <a:lstStyle/>
          <a:p>
            <a:r>
              <a:rPr lang="nl-NL" dirty="0" smtClean="0"/>
              <a:t>Ook wel break-evenpoint genoemd. Hierbij reken je uit wat het bedrijf moet produceren om uit de kosten te komen. </a:t>
            </a:r>
          </a:p>
          <a:p>
            <a:r>
              <a:rPr lang="nl-NL" dirty="0" smtClean="0"/>
              <a:t>Voorbeeldbedrijf heeft een slecht jaar. Normaal gesproken </a:t>
            </a:r>
          </a:p>
          <a:p>
            <a:pPr>
              <a:buFontTx/>
              <a:buChar char="-"/>
            </a:pPr>
            <a:r>
              <a:rPr lang="nl-NL" dirty="0"/>
              <a:t>Constante kosten € 240.000</a:t>
            </a:r>
          </a:p>
          <a:p>
            <a:pPr>
              <a:buFontTx/>
              <a:buChar char="-"/>
            </a:pPr>
            <a:r>
              <a:rPr lang="nl-NL" dirty="0"/>
              <a:t>Technische capaciteit: 40.000 artikelen</a:t>
            </a:r>
          </a:p>
          <a:p>
            <a:pPr>
              <a:buFontTx/>
              <a:buChar char="-"/>
            </a:pPr>
            <a:r>
              <a:rPr lang="nl-NL" dirty="0"/>
              <a:t>Normale bezetting: </a:t>
            </a:r>
            <a:r>
              <a:rPr lang="nl-NL" dirty="0" smtClean="0"/>
              <a:t>30.000</a:t>
            </a:r>
            <a:endParaRPr lang="nl-NL" dirty="0"/>
          </a:p>
          <a:p>
            <a:pPr>
              <a:buFontTx/>
              <a:buChar char="-"/>
            </a:pPr>
            <a:r>
              <a:rPr lang="nl-NL" dirty="0"/>
              <a:t>variabele </a:t>
            </a:r>
            <a:r>
              <a:rPr lang="nl-NL" dirty="0" smtClean="0"/>
              <a:t>kosten</a:t>
            </a:r>
            <a:r>
              <a:rPr lang="nl-NL" dirty="0"/>
              <a:t> </a:t>
            </a:r>
            <a:r>
              <a:rPr lang="nl-NL" dirty="0" smtClean="0"/>
              <a:t>per artikel: € 10,50</a:t>
            </a:r>
          </a:p>
          <a:p>
            <a:pPr>
              <a:buFontTx/>
              <a:buChar char="-"/>
            </a:pPr>
            <a:r>
              <a:rPr lang="nl-NL" dirty="0" smtClean="0"/>
              <a:t>Verkoopprijs: € 25</a:t>
            </a:r>
          </a:p>
          <a:p>
            <a:pPr>
              <a:buFontTx/>
              <a:buChar char="-"/>
            </a:pPr>
            <a:endParaRPr lang="nl-NL" dirty="0" smtClean="0"/>
          </a:p>
          <a:p>
            <a:pPr>
              <a:buFontTx/>
              <a:buChar char="-"/>
            </a:pPr>
            <a:endParaRPr lang="nl-NL" dirty="0"/>
          </a:p>
          <a:p>
            <a:endParaRPr lang="nl-NL" dirty="0"/>
          </a:p>
        </p:txBody>
      </p:sp>
    </p:spTree>
    <p:extLst>
      <p:ext uri="{BB962C8B-B14F-4D97-AF65-F5344CB8AC3E}">
        <p14:creationId xmlns:p14="http://schemas.microsoft.com/office/powerpoint/2010/main" val="1925656685"/>
      </p:ext>
    </p:extLst>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bedrijfsminimum</a:t>
            </a:r>
            <a:endParaRPr lang="nl-NL" dirty="0"/>
          </a:p>
        </p:txBody>
      </p:sp>
      <p:sp>
        <p:nvSpPr>
          <p:cNvPr id="3" name="Tijdelijke aanduiding voor inhoud 2"/>
          <p:cNvSpPr>
            <a:spLocks noGrp="1"/>
          </p:cNvSpPr>
          <p:nvPr>
            <p:ph idx="1"/>
          </p:nvPr>
        </p:nvSpPr>
        <p:spPr/>
        <p:txBody>
          <a:bodyPr/>
          <a:lstStyle/>
          <a:p>
            <a:r>
              <a:rPr lang="nl-NL" dirty="0" smtClean="0"/>
              <a:t>Opbrengst 30.000 x € 25,- =				€ 750.000,-</a:t>
            </a:r>
          </a:p>
          <a:p>
            <a:r>
              <a:rPr lang="nl-NL" dirty="0" smtClean="0"/>
              <a:t>Constante kosten				€ 240.000</a:t>
            </a:r>
          </a:p>
          <a:p>
            <a:r>
              <a:rPr lang="nl-NL" dirty="0" smtClean="0"/>
              <a:t>Inkoopkosten 30.000 x € 10,50=	</a:t>
            </a:r>
            <a:r>
              <a:rPr lang="nl-NL" u="sng" dirty="0" smtClean="0"/>
              <a:t>€ 315.000</a:t>
            </a:r>
          </a:p>
          <a:p>
            <a:r>
              <a:rPr lang="nl-NL" dirty="0" smtClean="0"/>
              <a:t>Totale kosten							€</a:t>
            </a:r>
            <a:r>
              <a:rPr lang="nl-NL" u="sng" dirty="0" smtClean="0"/>
              <a:t>555.000,-</a:t>
            </a:r>
          </a:p>
          <a:p>
            <a:endParaRPr lang="nl-NL" u="sng" dirty="0"/>
          </a:p>
          <a:p>
            <a:r>
              <a:rPr lang="nl-NL" dirty="0" smtClean="0"/>
              <a:t>Winst								€ 195.000</a:t>
            </a:r>
            <a:endParaRPr lang="nl-NL" dirty="0"/>
          </a:p>
        </p:txBody>
      </p:sp>
    </p:spTree>
    <p:extLst>
      <p:ext uri="{BB962C8B-B14F-4D97-AF65-F5344CB8AC3E}">
        <p14:creationId xmlns:p14="http://schemas.microsoft.com/office/powerpoint/2010/main" val="100335525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3">
                                            <p:txEl>
                                              <p:pRg st="5" end="5"/>
                                            </p:txEl>
                                          </p:spTgt>
                                        </p:tgtEl>
                                        <p:attrNameLst>
                                          <p:attrName>style.visibility</p:attrName>
                                        </p:attrNameLst>
                                      </p:cBhvr>
                                      <p:to>
                                        <p:strVal val="visible"/>
                                      </p:to>
                                    </p:set>
                                    <p:animEffect transition="in" filter="fade">
                                      <p:cBhvr>
                                        <p:cTn id="35" dur="1000"/>
                                        <p:tgtEl>
                                          <p:spTgt spid="3">
                                            <p:txEl>
                                              <p:pRg st="5" end="5"/>
                                            </p:txEl>
                                          </p:spTgt>
                                        </p:tgtEl>
                                      </p:cBhvr>
                                    </p:animEffect>
                                    <p:anim calcmode="lin" valueType="num">
                                      <p:cBhvr>
                                        <p:cTn id="36"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Bedrijfsminimum</a:t>
            </a:r>
            <a:endParaRPr lang="nl-NL" dirty="0"/>
          </a:p>
        </p:txBody>
      </p:sp>
      <p:sp>
        <p:nvSpPr>
          <p:cNvPr id="3" name="Tijdelijke aanduiding voor inhoud 2"/>
          <p:cNvSpPr>
            <a:spLocks noGrp="1"/>
          </p:cNvSpPr>
          <p:nvPr>
            <p:ph idx="1"/>
          </p:nvPr>
        </p:nvSpPr>
        <p:spPr/>
        <p:txBody>
          <a:bodyPr/>
          <a:lstStyle/>
          <a:p>
            <a:r>
              <a:rPr lang="nl-NL" dirty="0" smtClean="0"/>
              <a:t>normale omstandigheden:</a:t>
            </a:r>
          </a:p>
          <a:p>
            <a:pPr>
              <a:buFontTx/>
              <a:buChar char="-"/>
            </a:pPr>
            <a:r>
              <a:rPr lang="nl-NL" dirty="0"/>
              <a:t>Constante kosten € 240.000</a:t>
            </a:r>
          </a:p>
          <a:p>
            <a:pPr>
              <a:buFontTx/>
              <a:buChar char="-"/>
            </a:pPr>
            <a:r>
              <a:rPr lang="nl-NL" dirty="0"/>
              <a:t>Technische capaciteit: 40.000 artikelen</a:t>
            </a:r>
          </a:p>
          <a:p>
            <a:pPr>
              <a:buFontTx/>
              <a:buChar char="-"/>
            </a:pPr>
            <a:r>
              <a:rPr lang="nl-NL" dirty="0"/>
              <a:t>Normale bezetting: 30.000</a:t>
            </a:r>
          </a:p>
          <a:p>
            <a:pPr>
              <a:buFontTx/>
              <a:buChar char="-"/>
            </a:pPr>
            <a:r>
              <a:rPr lang="nl-NL" dirty="0"/>
              <a:t>variabele kosten per artikel: € 10,50</a:t>
            </a:r>
          </a:p>
          <a:p>
            <a:pPr>
              <a:buFontTx/>
              <a:buChar char="-"/>
            </a:pPr>
            <a:r>
              <a:rPr lang="nl-NL" dirty="0"/>
              <a:t>Verkoopprijs: € 25</a:t>
            </a:r>
          </a:p>
          <a:p>
            <a:r>
              <a:rPr lang="nl-NL" dirty="0" smtClean="0"/>
              <a:t>Verkoop 15.000 stuks</a:t>
            </a:r>
            <a:endParaRPr lang="nl-NL" dirty="0"/>
          </a:p>
        </p:txBody>
      </p:sp>
    </p:spTree>
    <p:extLst>
      <p:ext uri="{BB962C8B-B14F-4D97-AF65-F5344CB8AC3E}">
        <p14:creationId xmlns:p14="http://schemas.microsoft.com/office/powerpoint/2010/main" val="3484942056"/>
      </p:ext>
    </p:extLst>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Bedrijfsminimum</a:t>
            </a:r>
            <a:endParaRPr lang="nl-NL" dirty="0"/>
          </a:p>
        </p:txBody>
      </p:sp>
      <p:sp>
        <p:nvSpPr>
          <p:cNvPr id="3" name="Tijdelijke aanduiding voor inhoud 2"/>
          <p:cNvSpPr>
            <a:spLocks noGrp="1"/>
          </p:cNvSpPr>
          <p:nvPr>
            <p:ph idx="1"/>
          </p:nvPr>
        </p:nvSpPr>
        <p:spPr/>
        <p:txBody>
          <a:bodyPr>
            <a:normAutofit lnSpcReduction="10000"/>
          </a:bodyPr>
          <a:lstStyle/>
          <a:p>
            <a:r>
              <a:rPr lang="nl-NL" dirty="0"/>
              <a:t>Opbrengst </a:t>
            </a:r>
            <a:r>
              <a:rPr lang="nl-NL" dirty="0" smtClean="0"/>
              <a:t>15.000 </a:t>
            </a:r>
            <a:r>
              <a:rPr lang="nl-NL" dirty="0"/>
              <a:t>x € 25,- =				€ </a:t>
            </a:r>
            <a:r>
              <a:rPr lang="nl-NL" dirty="0" smtClean="0"/>
              <a:t>375.000</a:t>
            </a:r>
            <a:r>
              <a:rPr lang="nl-NL" dirty="0"/>
              <a:t>,-</a:t>
            </a:r>
          </a:p>
          <a:p>
            <a:r>
              <a:rPr lang="nl-NL" dirty="0"/>
              <a:t>Constante kosten				€ 240.000</a:t>
            </a:r>
          </a:p>
          <a:p>
            <a:r>
              <a:rPr lang="nl-NL" dirty="0"/>
              <a:t>Inkoopkosten </a:t>
            </a:r>
            <a:r>
              <a:rPr lang="nl-NL" dirty="0" smtClean="0"/>
              <a:t>15.000 </a:t>
            </a:r>
            <a:r>
              <a:rPr lang="nl-NL" dirty="0"/>
              <a:t>x € 10,50=	</a:t>
            </a:r>
            <a:r>
              <a:rPr lang="nl-NL" u="sng" dirty="0"/>
              <a:t>€ </a:t>
            </a:r>
            <a:r>
              <a:rPr lang="nl-NL" u="sng" dirty="0" smtClean="0"/>
              <a:t>157.500</a:t>
            </a:r>
            <a:endParaRPr lang="nl-NL" u="sng" dirty="0"/>
          </a:p>
          <a:p>
            <a:r>
              <a:rPr lang="nl-NL" dirty="0"/>
              <a:t>Totale kosten							</a:t>
            </a:r>
            <a:r>
              <a:rPr lang="nl-NL" dirty="0" smtClean="0"/>
              <a:t>€ </a:t>
            </a:r>
            <a:r>
              <a:rPr lang="nl-NL" u="sng" dirty="0" smtClean="0"/>
              <a:t>397.500</a:t>
            </a:r>
            <a:r>
              <a:rPr lang="nl-NL" u="sng" dirty="0"/>
              <a:t>,-</a:t>
            </a:r>
          </a:p>
          <a:p>
            <a:endParaRPr lang="nl-NL" u="sng" dirty="0"/>
          </a:p>
          <a:p>
            <a:r>
              <a:rPr lang="nl-NL" dirty="0"/>
              <a:t>Winst								</a:t>
            </a:r>
            <a:r>
              <a:rPr lang="nl-NL" dirty="0" smtClean="0"/>
              <a:t>-€ 22.500</a:t>
            </a:r>
          </a:p>
          <a:p>
            <a:r>
              <a:rPr lang="nl-NL" dirty="0" smtClean="0"/>
              <a:t>Bedrijf maakt nu dus verlies. Hoe weet je nu wanneer jij als bedrijf geen verlies gaat draaien. </a:t>
            </a:r>
            <a:endParaRPr lang="nl-NL" dirty="0"/>
          </a:p>
          <a:p>
            <a:endParaRPr lang="nl-NL" dirty="0"/>
          </a:p>
        </p:txBody>
      </p:sp>
    </p:spTree>
    <p:extLst>
      <p:ext uri="{BB962C8B-B14F-4D97-AF65-F5344CB8AC3E}">
        <p14:creationId xmlns:p14="http://schemas.microsoft.com/office/powerpoint/2010/main" val="308139409"/>
      </p:ext>
    </p:extLst>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Bedrijfsminimum</a:t>
            </a:r>
            <a:endParaRPr lang="nl-NL" dirty="0"/>
          </a:p>
        </p:txBody>
      </p:sp>
      <p:sp>
        <p:nvSpPr>
          <p:cNvPr id="3" name="Tijdelijke aanduiding voor inhoud 2"/>
          <p:cNvSpPr>
            <a:spLocks noGrp="1"/>
          </p:cNvSpPr>
          <p:nvPr>
            <p:ph idx="1"/>
          </p:nvPr>
        </p:nvSpPr>
        <p:spPr/>
        <p:txBody>
          <a:bodyPr/>
          <a:lstStyle/>
          <a:p>
            <a:r>
              <a:rPr lang="nl-NL" dirty="0" smtClean="0"/>
              <a:t>Winst per artikel= € 25,- - € 10,50 = € 14,50</a:t>
            </a:r>
          </a:p>
          <a:p>
            <a:r>
              <a:rPr lang="nl-NL" dirty="0" smtClean="0"/>
              <a:t>Constante kosten die terug verdient moeten worden:                 € 240.000</a:t>
            </a:r>
          </a:p>
          <a:p>
            <a:r>
              <a:rPr lang="nl-NL" dirty="0" smtClean="0"/>
              <a:t>Hoeveel producten moet je dus verkopen:</a:t>
            </a:r>
          </a:p>
          <a:p>
            <a:r>
              <a:rPr lang="nl-NL" dirty="0" smtClean="0"/>
              <a:t>Constante kosten / winst per artikel</a:t>
            </a:r>
          </a:p>
          <a:p>
            <a:r>
              <a:rPr lang="nl-NL" dirty="0" smtClean="0"/>
              <a:t>€ 240.000 / € 14,50 = 16.552</a:t>
            </a:r>
          </a:p>
          <a:p>
            <a:r>
              <a:rPr lang="nl-NL" dirty="0" smtClean="0"/>
              <a:t>Dus om geen verlies te lijden moet je 16.552 artikelen verkopen</a:t>
            </a:r>
          </a:p>
          <a:p>
            <a:endParaRPr lang="nl-NL" dirty="0"/>
          </a:p>
        </p:txBody>
      </p:sp>
    </p:spTree>
    <p:extLst>
      <p:ext uri="{BB962C8B-B14F-4D97-AF65-F5344CB8AC3E}">
        <p14:creationId xmlns:p14="http://schemas.microsoft.com/office/powerpoint/2010/main" val="208802444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par>
                    <p:cTn id="31" fill="hold">
                      <p:stCondLst>
                        <p:cond delay="indefinite"/>
                      </p:stCondLst>
                      <p:childTnLst>
                        <p:par>
                          <p:cTn id="32" fill="hold">
                            <p:stCondLst>
                              <p:cond delay="0"/>
                            </p:stCondLst>
                            <p:childTnLst>
                              <p:par>
                                <p:cTn id="33" presetID="42" presetClass="entr" presetSubtype="0" fill="hold" nodeType="clickEffect">
                                  <p:stCondLst>
                                    <p:cond delay="0"/>
                                  </p:stCondLst>
                                  <p:childTnLst>
                                    <p:set>
                                      <p:cBhvr>
                                        <p:cTn id="34" dur="1" fill="hold">
                                          <p:stCondLst>
                                            <p:cond delay="0"/>
                                          </p:stCondLst>
                                        </p:cTn>
                                        <p:tgtEl>
                                          <p:spTgt spid="3">
                                            <p:txEl>
                                              <p:pRg st="4" end="4"/>
                                            </p:txEl>
                                          </p:spTgt>
                                        </p:tgtEl>
                                        <p:attrNameLst>
                                          <p:attrName>style.visibility</p:attrName>
                                        </p:attrNameLst>
                                      </p:cBhvr>
                                      <p:to>
                                        <p:strVal val="visible"/>
                                      </p:to>
                                    </p:set>
                                    <p:animEffect transition="in" filter="fade">
                                      <p:cBhvr>
                                        <p:cTn id="35" dur="1000"/>
                                        <p:tgtEl>
                                          <p:spTgt spid="3">
                                            <p:txEl>
                                              <p:pRg st="4" end="4"/>
                                            </p:txEl>
                                          </p:spTgt>
                                        </p:tgtEl>
                                      </p:cBhvr>
                                    </p:animEffect>
                                    <p:anim calcmode="lin" valueType="num">
                                      <p:cBhvr>
                                        <p:cTn id="36" dur="1000" fill="hold"/>
                                        <p:tgtEl>
                                          <p:spTgt spid="3">
                                            <p:txEl>
                                              <p:pRg st="4" end="4"/>
                                            </p:txEl>
                                          </p:spTgt>
                                        </p:tgtEl>
                                        <p:attrNameLst>
                                          <p:attrName>ppt_x</p:attrName>
                                        </p:attrNameLst>
                                      </p:cBhvr>
                                      <p:tavLst>
                                        <p:tav tm="0">
                                          <p:val>
                                            <p:strVal val="#ppt_x"/>
                                          </p:val>
                                        </p:tav>
                                        <p:tav tm="100000">
                                          <p:val>
                                            <p:strVal val="#ppt_x"/>
                                          </p:val>
                                        </p:tav>
                                      </p:tavLst>
                                    </p:anim>
                                    <p:anim calcmode="lin" valueType="num">
                                      <p:cBhvr>
                                        <p:cTn id="37" dur="1000" fill="hold"/>
                                        <p:tgtEl>
                                          <p:spTgt spid="3">
                                            <p:txEl>
                                              <p:pRg st="4" end="4"/>
                                            </p:txEl>
                                          </p:spTgt>
                                        </p:tgtEl>
                                        <p:attrNameLst>
                                          <p:attrName>ppt_y</p:attrName>
                                        </p:attrNameLst>
                                      </p:cBhvr>
                                      <p:tavLst>
                                        <p:tav tm="0">
                                          <p:val>
                                            <p:strVal val="#ppt_y+.1"/>
                                          </p:val>
                                        </p:tav>
                                        <p:tav tm="100000">
                                          <p:val>
                                            <p:strVal val="#ppt_y"/>
                                          </p:val>
                                        </p:tav>
                                      </p:tavLst>
                                    </p:anim>
                                  </p:childTnLst>
                                </p:cTn>
                              </p:par>
                              <p:par>
                                <p:cTn id="38" presetID="42" presetClass="entr" presetSubtype="0" fill="hold" nodeType="withEffect">
                                  <p:stCondLst>
                                    <p:cond delay="0"/>
                                  </p:stCondLst>
                                  <p:childTnLst>
                                    <p:set>
                                      <p:cBhvr>
                                        <p:cTn id="39" dur="1" fill="hold">
                                          <p:stCondLst>
                                            <p:cond delay="0"/>
                                          </p:stCondLst>
                                        </p:cTn>
                                        <p:tgtEl>
                                          <p:spTgt spid="3">
                                            <p:txEl>
                                              <p:pRg st="5" end="5"/>
                                            </p:txEl>
                                          </p:spTgt>
                                        </p:tgtEl>
                                        <p:attrNameLst>
                                          <p:attrName>style.visibility</p:attrName>
                                        </p:attrNameLst>
                                      </p:cBhvr>
                                      <p:to>
                                        <p:strVal val="visible"/>
                                      </p:to>
                                    </p:set>
                                    <p:animEffect transition="in" filter="fade">
                                      <p:cBhvr>
                                        <p:cTn id="40" dur="1000"/>
                                        <p:tgtEl>
                                          <p:spTgt spid="3">
                                            <p:txEl>
                                              <p:pRg st="5" end="5"/>
                                            </p:txEl>
                                          </p:spTgt>
                                        </p:tgtEl>
                                      </p:cBhvr>
                                    </p:animEffect>
                                    <p:anim calcmode="lin" valueType="num">
                                      <p:cBhvr>
                                        <p:cTn id="41" dur="1000" fill="hold"/>
                                        <p:tgtEl>
                                          <p:spTgt spid="3">
                                            <p:txEl>
                                              <p:pRg st="5" end="5"/>
                                            </p:txEl>
                                          </p:spTgt>
                                        </p:tgtEl>
                                        <p:attrNameLst>
                                          <p:attrName>ppt_x</p:attrName>
                                        </p:attrNameLst>
                                      </p:cBhvr>
                                      <p:tavLst>
                                        <p:tav tm="0">
                                          <p:val>
                                            <p:strVal val="#ppt_x"/>
                                          </p:val>
                                        </p:tav>
                                        <p:tav tm="100000">
                                          <p:val>
                                            <p:strVal val="#ppt_x"/>
                                          </p:val>
                                        </p:tav>
                                      </p:tavLst>
                                    </p:anim>
                                    <p:anim calcmode="lin" valueType="num">
                                      <p:cBhvr>
                                        <p:cTn id="42" dur="1000" fill="hold"/>
                                        <p:tgtEl>
                                          <p:spTgt spid="3">
                                            <p:txEl>
                                              <p:pRg st="5" end="5"/>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Break-evenpoint detailhandel</a:t>
            </a:r>
            <a:endParaRPr lang="nl-NL" dirty="0"/>
          </a:p>
        </p:txBody>
      </p:sp>
      <p:graphicFrame>
        <p:nvGraphicFramePr>
          <p:cNvPr id="6" name="Tijdelijke aanduiding voor inhoud 5"/>
          <p:cNvGraphicFramePr>
            <a:graphicFrameLocks noGrp="1"/>
          </p:cNvGraphicFramePr>
          <p:nvPr>
            <p:ph idx="1"/>
            <p:extLst>
              <p:ext uri="{D42A27DB-BD31-4B8C-83A1-F6EECF244321}">
                <p14:modId xmlns:p14="http://schemas.microsoft.com/office/powerpoint/2010/main" val="2673591631"/>
              </p:ext>
            </p:extLst>
          </p:nvPr>
        </p:nvGraphicFramePr>
        <p:xfrm>
          <a:off x="1688123" y="2518118"/>
          <a:ext cx="7835705" cy="2029912"/>
        </p:xfrm>
        <a:graphic>
          <a:graphicData uri="http://schemas.openxmlformats.org/drawingml/2006/table">
            <a:tbl>
              <a:tblPr/>
              <a:tblGrid>
                <a:gridCol w="4305134"/>
                <a:gridCol w="3530571"/>
              </a:tblGrid>
              <a:tr h="790508">
                <a:tc>
                  <a:txBody>
                    <a:bodyPr/>
                    <a:lstStyle/>
                    <a:p>
                      <a:pPr algn="r" fontAlgn="b"/>
                      <a:r>
                        <a:rPr lang="nl-NL" sz="2200" b="0" i="0" u="none" strike="noStrike">
                          <a:solidFill>
                            <a:srgbClr val="000000"/>
                          </a:solidFill>
                          <a:effectLst/>
                          <a:latin typeface="Arial" panose="020B0604020202020204" pitchFamily="34" charset="0"/>
                        </a:rPr>
                        <a:t>Omzet detailhandel</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00"/>
                    </a:solidFill>
                  </a:tcPr>
                </a:tc>
                <a:tc>
                  <a:txBody>
                    <a:bodyPr/>
                    <a:lstStyle/>
                    <a:p>
                      <a:pPr algn="l" fontAlgn="b"/>
                      <a:r>
                        <a:rPr lang="nl-NL" sz="2400" b="0" i="0" u="none" strike="noStrike">
                          <a:solidFill>
                            <a:srgbClr val="000000"/>
                          </a:solidFill>
                          <a:effectLst/>
                          <a:latin typeface="Arial" panose="020B0604020202020204" pitchFamily="34" charset="0"/>
                        </a:rPr>
                        <a:t>100%</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00"/>
                    </a:solidFill>
                  </a:tcPr>
                </a:tc>
              </a:tr>
              <a:tr h="592881">
                <a:tc>
                  <a:txBody>
                    <a:bodyPr/>
                    <a:lstStyle/>
                    <a:p>
                      <a:pPr algn="l" fontAlgn="b"/>
                      <a:r>
                        <a:rPr lang="nl-NL" sz="1600" b="0" i="0" u="none" strike="noStrike">
                          <a:solidFill>
                            <a:srgbClr val="000000"/>
                          </a:solidFill>
                          <a:effectLst/>
                          <a:latin typeface="Arial" panose="020B0604020202020204" pitchFamily="34" charset="0"/>
                        </a:rPr>
                        <a:t>Variabele kosten:</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FF0000"/>
                    </a:solidFill>
                  </a:tcPr>
                </a:tc>
                <a:tc>
                  <a:txBody>
                    <a:bodyPr/>
                    <a:lstStyle/>
                    <a:p>
                      <a:pPr algn="l" fontAlgn="b"/>
                      <a:r>
                        <a:rPr lang="nl-NL" sz="2400" b="0" i="0" u="none" strike="noStrike">
                          <a:solidFill>
                            <a:srgbClr val="000000"/>
                          </a:solidFill>
                          <a:effectLst/>
                          <a:latin typeface="Arial" panose="020B0604020202020204" pitchFamily="34" charset="0"/>
                        </a:rPr>
                        <a:t>Constante kosten</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B0F0"/>
                    </a:solidFill>
                  </a:tcPr>
                </a:tc>
              </a:tr>
              <a:tr h="646523">
                <a:tc>
                  <a:txBody>
                    <a:bodyPr/>
                    <a:lstStyle/>
                    <a:p>
                      <a:pPr algn="l" fontAlgn="b"/>
                      <a:r>
                        <a:rPr lang="nl-NL" sz="1600" b="0" i="0" u="none" strike="noStrike">
                          <a:solidFill>
                            <a:srgbClr val="000000"/>
                          </a:solidFill>
                          <a:effectLst/>
                          <a:latin typeface="Arial" panose="020B0604020202020204" pitchFamily="34" charset="0"/>
                        </a:rPr>
                        <a:t>Inkoopw…% + overige var.k….%</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FF0000"/>
                    </a:solidFill>
                  </a:tcPr>
                </a:tc>
                <a:tc>
                  <a:txBody>
                    <a:bodyPr/>
                    <a:lstStyle/>
                    <a:p>
                      <a:pPr algn="l" fontAlgn="b"/>
                      <a:r>
                        <a:rPr lang="nl-NL" sz="2800" b="0" i="0" u="none" strike="noStrike" dirty="0">
                          <a:solidFill>
                            <a:srgbClr val="000000"/>
                          </a:solidFill>
                          <a:effectLst/>
                          <a:latin typeface="Arial" panose="020B0604020202020204" pitchFamily="34" charset="0"/>
                        </a:rPr>
                        <a:t>    + winst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B0F0"/>
                    </a:solidFill>
                  </a:tcPr>
                </a:tc>
              </a:tr>
            </a:tbl>
          </a:graphicData>
        </a:graphic>
      </p:graphicFrame>
    </p:spTree>
    <p:extLst>
      <p:ext uri="{BB962C8B-B14F-4D97-AF65-F5344CB8AC3E}">
        <p14:creationId xmlns:p14="http://schemas.microsoft.com/office/powerpoint/2010/main" val="1854235045"/>
      </p:ext>
    </p:extLst>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Break-evenpoint detailhandel</a:t>
            </a:r>
            <a:endParaRPr lang="nl-NL" dirty="0"/>
          </a:p>
        </p:txBody>
      </p:sp>
      <p:sp>
        <p:nvSpPr>
          <p:cNvPr id="3" name="Tijdelijke aanduiding voor inhoud 2"/>
          <p:cNvSpPr>
            <a:spLocks noGrp="1"/>
          </p:cNvSpPr>
          <p:nvPr>
            <p:ph idx="1"/>
          </p:nvPr>
        </p:nvSpPr>
        <p:spPr/>
        <p:txBody>
          <a:bodyPr>
            <a:normAutofit lnSpcReduction="10000"/>
          </a:bodyPr>
          <a:lstStyle/>
          <a:p>
            <a:r>
              <a:rPr lang="nl-NL" dirty="0" smtClean="0"/>
              <a:t>In een winkelbedrijf bedragen de constante exploitatiekosten  € 240.000. De inkoopwaarde is gemiddeld 65% van de omzet; de overige variabele kosten bedragen 5% van de omzet. Totale variabele kosten zijn dus:</a:t>
            </a:r>
          </a:p>
          <a:p>
            <a:r>
              <a:rPr lang="nl-NL" dirty="0" smtClean="0"/>
              <a:t>70% van de omzet</a:t>
            </a:r>
          </a:p>
          <a:p>
            <a:r>
              <a:rPr lang="nl-NL" dirty="0" smtClean="0"/>
              <a:t>Er resteert dan voor dekking van de constante kosten: 100%-70% = 30%</a:t>
            </a:r>
          </a:p>
          <a:p>
            <a:r>
              <a:rPr lang="nl-NL" dirty="0" smtClean="0"/>
              <a:t>Die € 240.000 is gelijk aan 30% dus 100% is dan € 240.000 /30 x 100 = € 800.000</a:t>
            </a:r>
          </a:p>
          <a:p>
            <a:endParaRPr lang="nl-NL" dirty="0"/>
          </a:p>
        </p:txBody>
      </p:sp>
    </p:spTree>
    <p:extLst>
      <p:ext uri="{BB962C8B-B14F-4D97-AF65-F5344CB8AC3E}">
        <p14:creationId xmlns:p14="http://schemas.microsoft.com/office/powerpoint/2010/main" val="154468043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par>
                    <p:cTn id="24" fill="hold">
                      <p:stCondLst>
                        <p:cond delay="indefinite"/>
                      </p:stCondLst>
                      <p:childTnLst>
                        <p:par>
                          <p:cTn id="25" fill="hold">
                            <p:stCondLst>
                              <p:cond delay="0"/>
                            </p:stCondLst>
                            <p:childTnLst>
                              <p:par>
                                <p:cTn id="26" presetID="42" presetClass="entr" presetSubtype="0" fill="hold" nodeType="clickEffect">
                                  <p:stCondLst>
                                    <p:cond delay="0"/>
                                  </p:stCondLst>
                                  <p:childTnLst>
                                    <p:set>
                                      <p:cBhvr>
                                        <p:cTn id="27" dur="1" fill="hold">
                                          <p:stCondLst>
                                            <p:cond delay="0"/>
                                          </p:stCondLst>
                                        </p:cTn>
                                        <p:tgtEl>
                                          <p:spTgt spid="3">
                                            <p:txEl>
                                              <p:pRg st="3" end="3"/>
                                            </p:txEl>
                                          </p:spTgt>
                                        </p:tgtEl>
                                        <p:attrNameLst>
                                          <p:attrName>style.visibility</p:attrName>
                                        </p:attrNameLst>
                                      </p:cBhvr>
                                      <p:to>
                                        <p:strVal val="visible"/>
                                      </p:to>
                                    </p:set>
                                    <p:animEffect transition="in" filter="fade">
                                      <p:cBhvr>
                                        <p:cTn id="28" dur="1000"/>
                                        <p:tgtEl>
                                          <p:spTgt spid="3">
                                            <p:txEl>
                                              <p:pRg st="3" end="3"/>
                                            </p:txEl>
                                          </p:spTgt>
                                        </p:tgtEl>
                                      </p:cBhvr>
                                    </p:animEffect>
                                    <p:anim calcmode="lin" valueType="num">
                                      <p:cBhvr>
                                        <p:cTn id="29" dur="1000" fill="hold"/>
                                        <p:tgtEl>
                                          <p:spTgt spid="3">
                                            <p:txEl>
                                              <p:pRg st="3" end="3"/>
                                            </p:txEl>
                                          </p:spTgt>
                                        </p:tgtEl>
                                        <p:attrNameLst>
                                          <p:attrName>ppt_x</p:attrName>
                                        </p:attrNameLst>
                                      </p:cBhvr>
                                      <p:tavLst>
                                        <p:tav tm="0">
                                          <p:val>
                                            <p:strVal val="#ppt_x"/>
                                          </p:val>
                                        </p:tav>
                                        <p:tav tm="100000">
                                          <p:val>
                                            <p:strVal val="#ppt_x"/>
                                          </p:val>
                                        </p:tav>
                                      </p:tavLst>
                                    </p:anim>
                                    <p:anim calcmode="lin" valueType="num">
                                      <p:cBhvr>
                                        <p:cTn id="30" dur="1000" fill="hold"/>
                                        <p:tgtEl>
                                          <p:spTgt spid="3">
                                            <p:txEl>
                                              <p:pRg st="3" end="3"/>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Break-evenpoint detailhandel</a:t>
            </a:r>
            <a:endParaRPr lang="nl-NL" dirty="0"/>
          </a:p>
        </p:txBody>
      </p:sp>
      <p:graphicFrame>
        <p:nvGraphicFramePr>
          <p:cNvPr id="4" name="Tijdelijke aanduiding voor inhoud 3"/>
          <p:cNvGraphicFramePr>
            <a:graphicFrameLocks noGrp="1"/>
          </p:cNvGraphicFramePr>
          <p:nvPr>
            <p:ph idx="1"/>
            <p:extLst>
              <p:ext uri="{D42A27DB-BD31-4B8C-83A1-F6EECF244321}">
                <p14:modId xmlns:p14="http://schemas.microsoft.com/office/powerpoint/2010/main" val="2901787831"/>
              </p:ext>
            </p:extLst>
          </p:nvPr>
        </p:nvGraphicFramePr>
        <p:xfrm>
          <a:off x="2574388" y="2405577"/>
          <a:ext cx="7765366" cy="3389851"/>
        </p:xfrm>
        <a:graphic>
          <a:graphicData uri="http://schemas.openxmlformats.org/drawingml/2006/table">
            <a:tbl>
              <a:tblPr/>
              <a:tblGrid>
                <a:gridCol w="4329673"/>
                <a:gridCol w="3435693"/>
              </a:tblGrid>
              <a:tr h="827983">
                <a:tc>
                  <a:txBody>
                    <a:bodyPr/>
                    <a:lstStyle/>
                    <a:p>
                      <a:pPr algn="r" fontAlgn="b"/>
                      <a:r>
                        <a:rPr lang="nl-NL" sz="4000" b="0" i="0" u="none" strike="noStrike" dirty="0">
                          <a:solidFill>
                            <a:srgbClr val="000000"/>
                          </a:solidFill>
                          <a:effectLst/>
                          <a:latin typeface="Arial" panose="020B0604020202020204" pitchFamily="34" charset="0"/>
                        </a:rPr>
                        <a:t>Omzet detailhandel</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00"/>
                    </a:solidFill>
                  </a:tcPr>
                </a:tc>
                <a:tc>
                  <a:txBody>
                    <a:bodyPr/>
                    <a:lstStyle/>
                    <a:p>
                      <a:pPr algn="l" fontAlgn="b"/>
                      <a:r>
                        <a:rPr lang="nl-NL" sz="4000" b="0" i="0" u="none" strike="noStrike" dirty="0">
                          <a:solidFill>
                            <a:srgbClr val="000000"/>
                          </a:solidFill>
                          <a:effectLst/>
                          <a:latin typeface="Arial" panose="020B0604020202020204" pitchFamily="34" charset="0"/>
                        </a:rPr>
                        <a:t>100%</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00"/>
                    </a:solidFill>
                  </a:tcPr>
                </a:tc>
              </a:tr>
              <a:tr h="771799">
                <a:tc>
                  <a:txBody>
                    <a:bodyPr/>
                    <a:lstStyle/>
                    <a:p>
                      <a:pPr algn="l" fontAlgn="b"/>
                      <a:r>
                        <a:rPr lang="nl-NL" sz="3600" b="0" i="0" u="none" strike="noStrike" dirty="0">
                          <a:solidFill>
                            <a:srgbClr val="000000"/>
                          </a:solidFill>
                          <a:effectLst/>
                          <a:latin typeface="Arial" panose="020B0604020202020204" pitchFamily="34" charset="0"/>
                        </a:rPr>
                        <a:t>Variabele kosten</a:t>
                      </a:r>
                      <a:r>
                        <a:rPr lang="nl-NL" sz="1600" b="0" i="0" u="none" strike="noStrike" dirty="0">
                          <a:solidFill>
                            <a:srgbClr val="000000"/>
                          </a:solidFill>
                          <a:effectLst/>
                          <a:latin typeface="Arial" panose="020B0604020202020204" pitchFamily="34" charset="0"/>
                        </a:rPr>
                        <a: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FF0000"/>
                    </a:solidFill>
                  </a:tcPr>
                </a:tc>
                <a:tc>
                  <a:txBody>
                    <a:bodyPr/>
                    <a:lstStyle/>
                    <a:p>
                      <a:pPr algn="l" fontAlgn="b"/>
                      <a:r>
                        <a:rPr lang="nl-NL" sz="2800" b="0" i="0" u="none" strike="noStrike" dirty="0">
                          <a:solidFill>
                            <a:srgbClr val="000000"/>
                          </a:solidFill>
                          <a:effectLst/>
                          <a:latin typeface="Arial" panose="020B0604020202020204" pitchFamily="34" charset="0"/>
                        </a:rPr>
                        <a:t>Constante kosten (240.000)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B0F0"/>
                    </a:solidFill>
                  </a:tcPr>
                </a:tc>
              </a:tr>
              <a:tr h="620988">
                <a:tc>
                  <a:txBody>
                    <a:bodyPr/>
                    <a:lstStyle/>
                    <a:p>
                      <a:pPr algn="l" fontAlgn="b"/>
                      <a:r>
                        <a:rPr lang="nl-NL" sz="2000" b="0" i="0" u="none" strike="noStrike" dirty="0" err="1">
                          <a:solidFill>
                            <a:srgbClr val="000000"/>
                          </a:solidFill>
                          <a:effectLst/>
                          <a:latin typeface="Arial" panose="020B0604020202020204" pitchFamily="34" charset="0"/>
                        </a:rPr>
                        <a:t>Inkoopw</a:t>
                      </a:r>
                      <a:r>
                        <a:rPr lang="nl-NL" sz="2000" b="0" i="0" u="none" strike="noStrike" dirty="0">
                          <a:solidFill>
                            <a:srgbClr val="000000"/>
                          </a:solidFill>
                          <a:effectLst/>
                          <a:latin typeface="Arial" panose="020B0604020202020204" pitchFamily="34" charset="0"/>
                        </a:rPr>
                        <a:t> 65% + overige </a:t>
                      </a:r>
                      <a:r>
                        <a:rPr lang="nl-NL" sz="2000" b="0" i="0" u="none" strike="noStrike" dirty="0" err="1">
                          <a:solidFill>
                            <a:srgbClr val="000000"/>
                          </a:solidFill>
                          <a:effectLst/>
                          <a:latin typeface="Arial" panose="020B0604020202020204" pitchFamily="34" charset="0"/>
                        </a:rPr>
                        <a:t>var.k</a:t>
                      </a:r>
                      <a:r>
                        <a:rPr lang="nl-NL" sz="2000" b="0" i="0" u="none" strike="noStrike" dirty="0">
                          <a:solidFill>
                            <a:srgbClr val="000000"/>
                          </a:solidFill>
                          <a:effectLst/>
                          <a:latin typeface="Arial" panose="020B0604020202020204" pitchFamily="34" charset="0"/>
                        </a:rPr>
                        <a:t> 5 %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FF0000"/>
                    </a:solidFill>
                  </a:tcPr>
                </a:tc>
                <a:tc>
                  <a:txBody>
                    <a:bodyPr/>
                    <a:lstStyle/>
                    <a:p>
                      <a:pPr algn="l" fontAlgn="b"/>
                      <a:r>
                        <a:rPr lang="nl-NL" sz="2800" b="0" i="0" u="none" strike="noStrike" dirty="0">
                          <a:solidFill>
                            <a:srgbClr val="000000"/>
                          </a:solidFill>
                          <a:effectLst/>
                          <a:latin typeface="Arial" panose="020B0604020202020204" pitchFamily="34" charset="0"/>
                        </a:rPr>
                        <a:t>(= 100% - 70%)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B0F0"/>
                    </a:solidFill>
                  </a:tcPr>
                </a:tc>
              </a:tr>
              <a:tr h="677173">
                <a:tc>
                  <a:txBody>
                    <a:bodyPr/>
                    <a:lstStyle/>
                    <a:p>
                      <a:pPr algn="ctr" fontAlgn="b"/>
                      <a:r>
                        <a:rPr lang="nl-NL" sz="4000" b="0" i="0" u="none" strike="noStrike" dirty="0">
                          <a:solidFill>
                            <a:srgbClr val="000000"/>
                          </a:solidFill>
                          <a:effectLst/>
                          <a:latin typeface="Arial" panose="020B0604020202020204" pitchFamily="34" charset="0"/>
                        </a:rPr>
                        <a:t>70%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FF0000"/>
                    </a:solidFill>
                  </a:tcPr>
                </a:tc>
                <a:tc>
                  <a:txBody>
                    <a:bodyPr/>
                    <a:lstStyle/>
                    <a:p>
                      <a:pPr algn="l" fontAlgn="b"/>
                      <a:r>
                        <a:rPr lang="nl-NL" sz="2800" b="0" i="0" u="none" strike="noStrike" dirty="0">
                          <a:solidFill>
                            <a:srgbClr val="000000"/>
                          </a:solidFill>
                          <a:effectLst/>
                          <a:latin typeface="Arial" panose="020B0604020202020204" pitchFamily="34" charset="0"/>
                        </a:rPr>
                        <a:t>    </a:t>
                      </a:r>
                      <a:r>
                        <a:rPr lang="nl-NL" sz="4000" b="0" i="0" u="none" strike="noStrike" dirty="0">
                          <a:solidFill>
                            <a:srgbClr val="000000"/>
                          </a:solidFill>
                          <a:effectLst/>
                          <a:latin typeface="Arial" panose="020B0604020202020204" pitchFamily="34" charset="0"/>
                        </a:rPr>
                        <a:t>+ winst</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B0F0"/>
                    </a:solidFill>
                  </a:tcPr>
                </a:tc>
              </a:tr>
            </a:tbl>
          </a:graphicData>
        </a:graphic>
      </p:graphicFrame>
    </p:spTree>
    <p:extLst>
      <p:ext uri="{BB962C8B-B14F-4D97-AF65-F5344CB8AC3E}">
        <p14:creationId xmlns:p14="http://schemas.microsoft.com/office/powerpoint/2010/main" val="1962631809"/>
      </p:ext>
    </p:extLst>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Break-evenpoint detailhandel</a:t>
            </a:r>
            <a:endParaRPr lang="nl-NL" dirty="0"/>
          </a:p>
        </p:txBody>
      </p:sp>
      <p:sp>
        <p:nvSpPr>
          <p:cNvPr id="3" name="Tijdelijke aanduiding voor inhoud 2"/>
          <p:cNvSpPr>
            <a:spLocks noGrp="1"/>
          </p:cNvSpPr>
          <p:nvPr>
            <p:ph idx="1"/>
          </p:nvPr>
        </p:nvSpPr>
        <p:spPr/>
        <p:txBody>
          <a:bodyPr/>
          <a:lstStyle/>
          <a:p>
            <a:r>
              <a:rPr lang="nl-NL" dirty="0" smtClean="0"/>
              <a:t>Controle</a:t>
            </a:r>
          </a:p>
          <a:p>
            <a:r>
              <a:rPr lang="nl-NL" dirty="0" smtClean="0"/>
              <a:t>Bedrijfsminimum						€ 800.000</a:t>
            </a:r>
          </a:p>
          <a:p>
            <a:r>
              <a:rPr lang="nl-NL" dirty="0" smtClean="0"/>
              <a:t>Inkoopwaarde 65% </a:t>
            </a:r>
            <a:r>
              <a:rPr lang="nl-NL" dirty="0" err="1" smtClean="0"/>
              <a:t>v.omzet</a:t>
            </a:r>
            <a:r>
              <a:rPr lang="nl-NL" dirty="0" smtClean="0"/>
              <a:t> €800.000= 	€ 520.000</a:t>
            </a:r>
          </a:p>
          <a:p>
            <a:r>
              <a:rPr lang="nl-NL" dirty="0" smtClean="0"/>
              <a:t>Ov. Var. Kosten 5% v. omzet € 800.000= 	€   40.000</a:t>
            </a:r>
          </a:p>
          <a:p>
            <a:r>
              <a:rPr lang="nl-NL" dirty="0" smtClean="0"/>
              <a:t>Constante kosten 					</a:t>
            </a:r>
            <a:r>
              <a:rPr lang="nl-NL" u="sng" dirty="0" smtClean="0"/>
              <a:t>€ 240.000</a:t>
            </a:r>
          </a:p>
          <a:p>
            <a:r>
              <a:rPr lang="nl-NL" dirty="0" smtClean="0"/>
              <a:t>Totale kosten							</a:t>
            </a:r>
            <a:r>
              <a:rPr lang="nl-NL" u="sng" dirty="0" smtClean="0"/>
              <a:t>€ 800.000</a:t>
            </a:r>
            <a:endParaRPr lang="nl-NL" u="sng" dirty="0"/>
          </a:p>
          <a:p>
            <a:r>
              <a:rPr lang="nl-NL" dirty="0" smtClean="0"/>
              <a:t>Winst								€ 0</a:t>
            </a:r>
            <a:endParaRPr lang="nl-NL" dirty="0"/>
          </a:p>
        </p:txBody>
      </p:sp>
    </p:spTree>
    <p:extLst>
      <p:ext uri="{BB962C8B-B14F-4D97-AF65-F5344CB8AC3E}">
        <p14:creationId xmlns:p14="http://schemas.microsoft.com/office/powerpoint/2010/main" val="1216220528"/>
      </p:ext>
    </p:extLst>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Break-evenpoint detailhandel</a:t>
            </a:r>
            <a:endParaRPr lang="nl-NL" dirty="0"/>
          </a:p>
        </p:txBody>
      </p:sp>
      <p:sp>
        <p:nvSpPr>
          <p:cNvPr id="3" name="Tijdelijke aanduiding voor inhoud 2"/>
          <p:cNvSpPr>
            <a:spLocks noGrp="1"/>
          </p:cNvSpPr>
          <p:nvPr>
            <p:ph idx="1"/>
          </p:nvPr>
        </p:nvSpPr>
        <p:spPr/>
        <p:txBody>
          <a:bodyPr/>
          <a:lstStyle/>
          <a:p>
            <a:r>
              <a:rPr lang="nl-NL" dirty="0" smtClean="0"/>
              <a:t>Stel je nu voor dat hij wil weten hoeveel artikelen hij moet verkopen om €60.000 winst te maken. </a:t>
            </a:r>
          </a:p>
          <a:p>
            <a:endParaRPr lang="nl-NL" dirty="0"/>
          </a:p>
        </p:txBody>
      </p:sp>
      <p:graphicFrame>
        <p:nvGraphicFramePr>
          <p:cNvPr id="4" name="Tabel 3"/>
          <p:cNvGraphicFramePr>
            <a:graphicFrameLocks noGrp="1"/>
          </p:cNvGraphicFramePr>
          <p:nvPr>
            <p:extLst>
              <p:ext uri="{D42A27DB-BD31-4B8C-83A1-F6EECF244321}">
                <p14:modId xmlns:p14="http://schemas.microsoft.com/office/powerpoint/2010/main" val="3890222397"/>
              </p:ext>
            </p:extLst>
          </p:nvPr>
        </p:nvGraphicFramePr>
        <p:xfrm>
          <a:off x="2419643" y="2929731"/>
          <a:ext cx="7469945" cy="2472263"/>
        </p:xfrm>
        <a:graphic>
          <a:graphicData uri="http://schemas.openxmlformats.org/drawingml/2006/table">
            <a:tbl>
              <a:tblPr/>
              <a:tblGrid>
                <a:gridCol w="4164958"/>
                <a:gridCol w="3304987"/>
              </a:tblGrid>
              <a:tr h="745138">
                <a:tc>
                  <a:txBody>
                    <a:bodyPr/>
                    <a:lstStyle/>
                    <a:p>
                      <a:pPr algn="r" fontAlgn="b"/>
                      <a:r>
                        <a:rPr lang="nl-NL" sz="2200" b="0" i="0" u="none" strike="noStrike" dirty="0">
                          <a:solidFill>
                            <a:srgbClr val="000000"/>
                          </a:solidFill>
                          <a:effectLst/>
                          <a:latin typeface="Arial" panose="020B0604020202020204" pitchFamily="34" charset="0"/>
                        </a:rPr>
                        <a:t>Omzet detailhandel</a:t>
                      </a:r>
                    </a:p>
                  </a:txBody>
                  <a:tcPr marL="9525" marR="9525" marT="9525" marB="0" anchor="b">
                    <a:lnL w="12700" cap="flat" cmpd="sng" algn="ctr">
                      <a:solidFill>
                        <a:srgbClr val="000000"/>
                      </a:solidFill>
                      <a:prstDash val="solid"/>
                      <a:round/>
                      <a:headEnd type="none" w="med" len="med"/>
                      <a:tailEnd type="none" w="med" len="med"/>
                    </a:lnL>
                    <a:lnR>
                      <a:noFill/>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00"/>
                    </a:solidFill>
                  </a:tcPr>
                </a:tc>
                <a:tc>
                  <a:txBody>
                    <a:bodyPr/>
                    <a:lstStyle/>
                    <a:p>
                      <a:pPr algn="l" fontAlgn="b"/>
                      <a:r>
                        <a:rPr lang="nl-NL" sz="2400" b="0" i="0" u="none" strike="noStrike">
                          <a:solidFill>
                            <a:srgbClr val="000000"/>
                          </a:solidFill>
                          <a:effectLst/>
                          <a:latin typeface="Arial" panose="020B0604020202020204" pitchFamily="34" charset="0"/>
                        </a:rPr>
                        <a:t>100%</a:t>
                      </a:r>
                    </a:p>
                  </a:txBody>
                  <a:tcPr marL="9525" marR="9525" marT="9525" marB="0" anchor="b">
                    <a:lnL>
                      <a:noFill/>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rgbClr val="FFFF00"/>
                    </a:solidFill>
                  </a:tcPr>
                </a:tc>
              </a:tr>
              <a:tr h="558854">
                <a:tc>
                  <a:txBody>
                    <a:bodyPr/>
                    <a:lstStyle/>
                    <a:p>
                      <a:pPr algn="l" fontAlgn="b"/>
                      <a:r>
                        <a:rPr lang="nl-NL" sz="1600" b="0" i="0" u="none" strike="noStrike">
                          <a:solidFill>
                            <a:srgbClr val="000000"/>
                          </a:solidFill>
                          <a:effectLst/>
                          <a:latin typeface="Arial" panose="020B0604020202020204" pitchFamily="34" charset="0"/>
                        </a:rPr>
                        <a:t>Variabele kosten:</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FF0000"/>
                    </a:solidFill>
                  </a:tcPr>
                </a:tc>
                <a:tc>
                  <a:txBody>
                    <a:bodyPr/>
                    <a:lstStyle/>
                    <a:p>
                      <a:pPr algn="l" fontAlgn="b"/>
                      <a:r>
                        <a:rPr lang="nl-NL" sz="1600" b="0" i="0" u="none" strike="noStrike">
                          <a:solidFill>
                            <a:srgbClr val="000000"/>
                          </a:solidFill>
                          <a:effectLst/>
                          <a:latin typeface="Arial" panose="020B0604020202020204" pitchFamily="34" charset="0"/>
                        </a:rPr>
                        <a:t>Constante kosten (240.000)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a:noFill/>
                    </a:lnB>
                    <a:solidFill>
                      <a:srgbClr val="00B0F0"/>
                    </a:solidFill>
                  </a:tcPr>
                </a:tc>
              </a:tr>
              <a:tr h="558854">
                <a:tc>
                  <a:txBody>
                    <a:bodyPr/>
                    <a:lstStyle/>
                    <a:p>
                      <a:pPr algn="l" fontAlgn="b"/>
                      <a:r>
                        <a:rPr lang="nl-NL" sz="1600" b="0" i="0" u="none" strike="noStrike">
                          <a:solidFill>
                            <a:srgbClr val="000000"/>
                          </a:solidFill>
                          <a:effectLst/>
                          <a:latin typeface="Arial" panose="020B0604020202020204" pitchFamily="34" charset="0"/>
                        </a:rPr>
                        <a:t>Inkoopw 65% + overige var.k 5 %</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FF0000"/>
                    </a:solidFill>
                  </a:tcPr>
                </a:tc>
                <a:tc>
                  <a:txBody>
                    <a:bodyPr/>
                    <a:lstStyle/>
                    <a:p>
                      <a:pPr algn="l" fontAlgn="b"/>
                      <a:r>
                        <a:rPr lang="nl-NL" sz="1600" b="0" i="0" u="none" strike="noStrike">
                          <a:solidFill>
                            <a:srgbClr val="000000"/>
                          </a:solidFill>
                          <a:effectLst/>
                          <a:latin typeface="Arial" panose="020B0604020202020204" pitchFamily="34" charset="0"/>
                        </a:rPr>
                        <a:t>(= 100% - 70%)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a:noFill/>
                    </a:lnB>
                    <a:solidFill>
                      <a:srgbClr val="00B0F0"/>
                    </a:solidFill>
                  </a:tcPr>
                </a:tc>
              </a:tr>
              <a:tr h="609417">
                <a:tc>
                  <a:txBody>
                    <a:bodyPr/>
                    <a:lstStyle/>
                    <a:p>
                      <a:pPr algn="ctr" fontAlgn="b"/>
                      <a:r>
                        <a:rPr lang="nl-NL" sz="2400" b="0" i="0" u="none" strike="noStrike">
                          <a:solidFill>
                            <a:srgbClr val="000000"/>
                          </a:solidFill>
                          <a:effectLst/>
                          <a:latin typeface="Arial" panose="020B0604020202020204" pitchFamily="34" charset="0"/>
                        </a:rPr>
                        <a:t>70%</a:t>
                      </a: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FF0000"/>
                    </a:solidFill>
                  </a:tcPr>
                </a:tc>
                <a:tc>
                  <a:txBody>
                    <a:bodyPr/>
                    <a:lstStyle/>
                    <a:p>
                      <a:pPr algn="l" fontAlgn="b"/>
                      <a:r>
                        <a:rPr lang="nl-NL" sz="2800" b="0" i="0" u="none" strike="noStrike" dirty="0">
                          <a:solidFill>
                            <a:srgbClr val="000000"/>
                          </a:solidFill>
                          <a:effectLst/>
                          <a:latin typeface="Arial" panose="020B0604020202020204" pitchFamily="34" charset="0"/>
                        </a:rPr>
                        <a:t> </a:t>
                      </a:r>
                      <a:r>
                        <a:rPr lang="nl-NL" sz="2400" b="0" i="0" u="none" strike="noStrike" dirty="0">
                          <a:solidFill>
                            <a:srgbClr val="000000"/>
                          </a:solidFill>
                          <a:effectLst/>
                          <a:latin typeface="Arial" panose="020B0604020202020204" pitchFamily="34" charset="0"/>
                        </a:rPr>
                        <a:t>+ winst € </a:t>
                      </a:r>
                      <a:r>
                        <a:rPr lang="nl-NL" sz="2400" b="0" i="0" u="none" strike="noStrike" dirty="0" smtClean="0">
                          <a:solidFill>
                            <a:srgbClr val="000000"/>
                          </a:solidFill>
                          <a:effectLst/>
                          <a:latin typeface="Arial" panose="020B0604020202020204" pitchFamily="34" charset="0"/>
                        </a:rPr>
                        <a:t>60.000</a:t>
                      </a:r>
                      <a:endParaRPr lang="nl-NL" sz="2800" b="0" i="0" u="none" strike="noStrike" dirty="0">
                        <a:solidFill>
                          <a:srgbClr val="000000"/>
                        </a:solidFill>
                        <a:effectLst/>
                        <a:latin typeface="Arial" panose="020B0604020202020204" pitchFamily="34" charset="0"/>
                      </a:endParaRPr>
                    </a:p>
                  </a:txBody>
                  <a:tcPr marL="9525" marR="9525" marT="9525" marB="0" anchor="b">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a:noFill/>
                    </a:lnT>
                    <a:lnB w="12700" cap="flat" cmpd="sng" algn="ctr">
                      <a:solidFill>
                        <a:srgbClr val="000000"/>
                      </a:solidFill>
                      <a:prstDash val="solid"/>
                      <a:round/>
                      <a:headEnd type="none" w="med" len="med"/>
                      <a:tailEnd type="none" w="med" len="med"/>
                    </a:lnB>
                    <a:solidFill>
                      <a:srgbClr val="00B0F0"/>
                    </a:solidFill>
                  </a:tcPr>
                </a:tc>
              </a:tr>
            </a:tbl>
          </a:graphicData>
        </a:graphic>
      </p:graphicFrame>
    </p:spTree>
    <p:extLst>
      <p:ext uri="{BB962C8B-B14F-4D97-AF65-F5344CB8AC3E}">
        <p14:creationId xmlns:p14="http://schemas.microsoft.com/office/powerpoint/2010/main" val="69561821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afschrijvingen</a:t>
            </a:r>
            <a:endParaRPr lang="nl-NL" dirty="0"/>
          </a:p>
        </p:txBody>
      </p:sp>
      <p:sp>
        <p:nvSpPr>
          <p:cNvPr id="3" name="Tijdelijke aanduiding voor inhoud 2"/>
          <p:cNvSpPr>
            <a:spLocks noGrp="1"/>
          </p:cNvSpPr>
          <p:nvPr>
            <p:ph idx="1"/>
          </p:nvPr>
        </p:nvSpPr>
        <p:spPr/>
        <p:txBody>
          <a:bodyPr/>
          <a:lstStyle/>
          <a:p>
            <a:r>
              <a:rPr lang="nl-NL" dirty="0" smtClean="0"/>
              <a:t>Levensduur van vaste activa:</a:t>
            </a:r>
          </a:p>
          <a:p>
            <a:r>
              <a:rPr lang="nl-NL" dirty="0" smtClean="0"/>
              <a:t>Economische levensduur</a:t>
            </a:r>
          </a:p>
          <a:p>
            <a:r>
              <a:rPr lang="nl-NL" dirty="0" smtClean="0"/>
              <a:t>Technische levensduur</a:t>
            </a:r>
            <a:endParaRPr lang="nl-NL" dirty="0"/>
          </a:p>
        </p:txBody>
      </p:sp>
    </p:spTree>
    <p:extLst>
      <p:ext uri="{BB962C8B-B14F-4D97-AF65-F5344CB8AC3E}">
        <p14:creationId xmlns:p14="http://schemas.microsoft.com/office/powerpoint/2010/main" val="69048461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 calcmode="lin" valueType="num">
                                      <p:cBhvr additive="base">
                                        <p:cTn id="13"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calcmode="lin" valueType="num">
                                      <p:cBhvr additive="base">
                                        <p:cTn id="19"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Break-evenpoint detailhandel</a:t>
            </a:r>
            <a:endParaRPr lang="nl-NL" dirty="0"/>
          </a:p>
        </p:txBody>
      </p:sp>
      <p:sp>
        <p:nvSpPr>
          <p:cNvPr id="3" name="Tijdelijke aanduiding voor inhoud 2"/>
          <p:cNvSpPr>
            <a:spLocks noGrp="1"/>
          </p:cNvSpPr>
          <p:nvPr>
            <p:ph idx="1"/>
          </p:nvPr>
        </p:nvSpPr>
        <p:spPr/>
        <p:txBody>
          <a:bodyPr/>
          <a:lstStyle/>
          <a:p>
            <a:r>
              <a:rPr lang="nl-NL" dirty="0" smtClean="0"/>
              <a:t>Constante kosten + winst = € 300.000</a:t>
            </a:r>
          </a:p>
          <a:p>
            <a:r>
              <a:rPr lang="nl-NL" dirty="0" smtClean="0"/>
              <a:t>30% van het totaal is € 300.000</a:t>
            </a:r>
          </a:p>
          <a:p>
            <a:r>
              <a:rPr lang="nl-NL" dirty="0" smtClean="0"/>
              <a:t>€ 300.000 / 30 x 100 = € 1.000.000</a:t>
            </a:r>
            <a:endParaRPr lang="nl-NL" dirty="0"/>
          </a:p>
        </p:txBody>
      </p:sp>
    </p:spTree>
    <p:extLst>
      <p:ext uri="{BB962C8B-B14F-4D97-AF65-F5344CB8AC3E}">
        <p14:creationId xmlns:p14="http://schemas.microsoft.com/office/powerpoint/2010/main" val="298224398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42" presetClass="entr" presetSubtype="0"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fade">
                                      <p:cBhvr>
                                        <p:cTn id="7" dur="1000"/>
                                        <p:tgtEl>
                                          <p:spTgt spid="3">
                                            <p:txEl>
                                              <p:pRg st="0" end="0"/>
                                            </p:txEl>
                                          </p:spTgt>
                                        </p:tgtEl>
                                      </p:cBhvr>
                                    </p:animEffect>
                                    <p:anim calcmode="lin" valueType="num">
                                      <p:cBhvr>
                                        <p:cTn id="8" dur="1000" fill="hold"/>
                                        <p:tgtEl>
                                          <p:spTgt spid="3">
                                            <p:txEl>
                                              <p:pRg st="0" end="0"/>
                                            </p:txEl>
                                          </p:spTgt>
                                        </p:tgtEl>
                                        <p:attrNameLst>
                                          <p:attrName>ppt_x</p:attrName>
                                        </p:attrNameLst>
                                      </p:cBhvr>
                                      <p:tavLst>
                                        <p:tav tm="0">
                                          <p:val>
                                            <p:strVal val="#ppt_x"/>
                                          </p:val>
                                        </p:tav>
                                        <p:tav tm="100000">
                                          <p:val>
                                            <p:strVal val="#ppt_x"/>
                                          </p:val>
                                        </p:tav>
                                      </p:tavLst>
                                    </p:anim>
                                    <p:anim calcmode="lin" valueType="num">
                                      <p:cBhvr>
                                        <p:cTn id="9" dur="1000" fill="hold"/>
                                        <p:tgtEl>
                                          <p:spTgt spid="3">
                                            <p:txEl>
                                              <p:pRg st="0" end="0"/>
                                            </p:txEl>
                                          </p:spTgt>
                                        </p:tgtEl>
                                        <p:attrNameLst>
                                          <p:attrName>ppt_y</p:attrName>
                                        </p:attrNameLst>
                                      </p:cBhvr>
                                      <p:tavLst>
                                        <p:tav tm="0">
                                          <p:val>
                                            <p:strVal val="#ppt_y+.1"/>
                                          </p:val>
                                        </p:tav>
                                        <p:tav tm="100000">
                                          <p:val>
                                            <p:strVal val="#ppt_y"/>
                                          </p:val>
                                        </p:tav>
                                      </p:tavLst>
                                    </p:anim>
                                  </p:childTnLst>
                                </p:cTn>
                              </p:par>
                            </p:childTnLst>
                          </p:cTn>
                        </p:par>
                      </p:childTnLst>
                    </p:cTn>
                  </p:par>
                  <p:par>
                    <p:cTn id="10" fill="hold">
                      <p:stCondLst>
                        <p:cond delay="indefinite"/>
                      </p:stCondLst>
                      <p:childTnLst>
                        <p:par>
                          <p:cTn id="11" fill="hold">
                            <p:stCondLst>
                              <p:cond delay="0"/>
                            </p:stCondLst>
                            <p:childTnLst>
                              <p:par>
                                <p:cTn id="12" presetID="42" presetClass="entr" presetSubtype="0" fill="hold" nodeType="clickEffect">
                                  <p:stCondLst>
                                    <p:cond delay="0"/>
                                  </p:stCondLst>
                                  <p:childTnLst>
                                    <p:set>
                                      <p:cBhvr>
                                        <p:cTn id="13" dur="1" fill="hold">
                                          <p:stCondLst>
                                            <p:cond delay="0"/>
                                          </p:stCondLst>
                                        </p:cTn>
                                        <p:tgtEl>
                                          <p:spTgt spid="3">
                                            <p:txEl>
                                              <p:pRg st="1" end="1"/>
                                            </p:txEl>
                                          </p:spTgt>
                                        </p:tgtEl>
                                        <p:attrNameLst>
                                          <p:attrName>style.visibility</p:attrName>
                                        </p:attrNameLst>
                                      </p:cBhvr>
                                      <p:to>
                                        <p:strVal val="visible"/>
                                      </p:to>
                                    </p:set>
                                    <p:animEffect transition="in" filter="fade">
                                      <p:cBhvr>
                                        <p:cTn id="14" dur="1000"/>
                                        <p:tgtEl>
                                          <p:spTgt spid="3">
                                            <p:txEl>
                                              <p:pRg st="1" end="1"/>
                                            </p:txEl>
                                          </p:spTgt>
                                        </p:tgtEl>
                                      </p:cBhvr>
                                    </p:animEffect>
                                    <p:anim calcmode="lin" valueType="num">
                                      <p:cBhvr>
                                        <p:cTn id="15" dur="1000" fill="hold"/>
                                        <p:tgtEl>
                                          <p:spTgt spid="3">
                                            <p:txEl>
                                              <p:pRg st="1" end="1"/>
                                            </p:txEl>
                                          </p:spTgt>
                                        </p:tgtEl>
                                        <p:attrNameLst>
                                          <p:attrName>ppt_x</p:attrName>
                                        </p:attrNameLst>
                                      </p:cBhvr>
                                      <p:tavLst>
                                        <p:tav tm="0">
                                          <p:val>
                                            <p:strVal val="#ppt_x"/>
                                          </p:val>
                                        </p:tav>
                                        <p:tav tm="100000">
                                          <p:val>
                                            <p:strVal val="#ppt_x"/>
                                          </p:val>
                                        </p:tav>
                                      </p:tavLst>
                                    </p:anim>
                                    <p:anim calcmode="lin" valueType="num">
                                      <p:cBhvr>
                                        <p:cTn id="16" dur="1000" fill="hold"/>
                                        <p:tgtEl>
                                          <p:spTgt spid="3">
                                            <p:txEl>
                                              <p:pRg st="1" end="1"/>
                                            </p:txEl>
                                          </p:spTgt>
                                        </p:tgtEl>
                                        <p:attrNameLst>
                                          <p:attrName>ppt_y</p:attrName>
                                        </p:attrNameLst>
                                      </p:cBhvr>
                                      <p:tavLst>
                                        <p:tav tm="0">
                                          <p:val>
                                            <p:strVal val="#ppt_y+.1"/>
                                          </p:val>
                                        </p:tav>
                                        <p:tav tm="100000">
                                          <p:val>
                                            <p:strVal val="#ppt_y"/>
                                          </p:val>
                                        </p:tav>
                                      </p:tavLst>
                                    </p:anim>
                                  </p:childTnLst>
                                </p:cTn>
                              </p:par>
                            </p:childTnLst>
                          </p:cTn>
                        </p:par>
                      </p:childTnLst>
                    </p:cTn>
                  </p:par>
                  <p:par>
                    <p:cTn id="17" fill="hold">
                      <p:stCondLst>
                        <p:cond delay="indefinite"/>
                      </p:stCondLst>
                      <p:childTnLst>
                        <p:par>
                          <p:cTn id="18" fill="hold">
                            <p:stCondLst>
                              <p:cond delay="0"/>
                            </p:stCondLst>
                            <p:childTnLst>
                              <p:par>
                                <p:cTn id="19" presetID="42" presetClass="entr" presetSubtype="0" fill="hold" nodeType="click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Effect transition="in" filter="fade">
                                      <p:cBhvr>
                                        <p:cTn id="21" dur="1000"/>
                                        <p:tgtEl>
                                          <p:spTgt spid="3">
                                            <p:txEl>
                                              <p:pRg st="2" end="2"/>
                                            </p:txEl>
                                          </p:spTgt>
                                        </p:tgtEl>
                                      </p:cBhvr>
                                    </p:animEffect>
                                    <p:anim calcmode="lin" valueType="num">
                                      <p:cBhvr>
                                        <p:cTn id="22" dur="1000" fill="hold"/>
                                        <p:tgtEl>
                                          <p:spTgt spid="3">
                                            <p:txEl>
                                              <p:pRg st="2" end="2"/>
                                            </p:txEl>
                                          </p:spTgt>
                                        </p:tgtEl>
                                        <p:attrNameLst>
                                          <p:attrName>ppt_x</p:attrName>
                                        </p:attrNameLst>
                                      </p:cBhvr>
                                      <p:tavLst>
                                        <p:tav tm="0">
                                          <p:val>
                                            <p:strVal val="#ppt_x"/>
                                          </p:val>
                                        </p:tav>
                                        <p:tav tm="100000">
                                          <p:val>
                                            <p:strVal val="#ppt_x"/>
                                          </p:val>
                                        </p:tav>
                                      </p:tavLst>
                                    </p:anim>
                                    <p:anim calcmode="lin" valueType="num">
                                      <p:cBhvr>
                                        <p:cTn id="23" dur="1000" fill="hold"/>
                                        <p:tgtEl>
                                          <p:spTgt spid="3">
                                            <p:txEl>
                                              <p:pRg st="2" end="2"/>
                                            </p:txEl>
                                          </p:spTgt>
                                        </p:tgtEl>
                                        <p:attrNameLst>
                                          <p:attrName>ppt_y</p:attrName>
                                        </p:attrNameLst>
                                      </p:cBhvr>
                                      <p:tavLst>
                                        <p:tav tm="0">
                                          <p:val>
                                            <p:strVal val="#ppt_y+.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rekenvoorbeeld</a:t>
            </a:r>
            <a:endParaRPr lang="nl-NL" dirty="0"/>
          </a:p>
        </p:txBody>
      </p:sp>
      <p:sp>
        <p:nvSpPr>
          <p:cNvPr id="3" name="Tijdelijke aanduiding voor inhoud 2"/>
          <p:cNvSpPr>
            <a:spLocks noGrp="1"/>
          </p:cNvSpPr>
          <p:nvPr>
            <p:ph idx="1"/>
          </p:nvPr>
        </p:nvSpPr>
        <p:spPr/>
        <p:txBody>
          <a:bodyPr>
            <a:normAutofit lnSpcReduction="10000"/>
          </a:bodyPr>
          <a:lstStyle/>
          <a:p>
            <a:r>
              <a:rPr lang="nl-NL" dirty="0"/>
              <a:t>Simpel rekenvoorbeeld: je koopt een machine voor €10.000. De man die hem verkoopt verzekert je dat hij zeker 10 jaar mee gaat. Je neust wat rond in vakbladen en je ziet dat ze druk bezig zijn met een nieuwe ontwikkeling van dit soort machines en verwacht dat er over 4 jaar een snellere en betere machine verkrijgbaar is. </a:t>
            </a:r>
            <a:endParaRPr lang="nl-NL" dirty="0" smtClean="0"/>
          </a:p>
          <a:p>
            <a:r>
              <a:rPr lang="nl-NL" dirty="0"/>
              <a:t>Wat is de technische levensduur</a:t>
            </a:r>
            <a:r>
              <a:rPr lang="nl-NL" dirty="0" smtClean="0"/>
              <a:t>?</a:t>
            </a:r>
          </a:p>
          <a:p>
            <a:r>
              <a:rPr lang="nl-NL" dirty="0" smtClean="0"/>
              <a:t>Wat is de economische levensduur?</a:t>
            </a:r>
          </a:p>
          <a:p>
            <a:r>
              <a:rPr lang="nl-NL" dirty="0"/>
              <a:t>Hoeveel moet je deze machine per jaar afschrijven?</a:t>
            </a:r>
          </a:p>
          <a:p>
            <a:endParaRPr lang="nl-NL" dirty="0"/>
          </a:p>
        </p:txBody>
      </p:sp>
    </p:spTree>
    <p:extLst>
      <p:ext uri="{BB962C8B-B14F-4D97-AF65-F5344CB8AC3E}">
        <p14:creationId xmlns:p14="http://schemas.microsoft.com/office/powerpoint/2010/main" val="18111480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10" presetClass="entr" presetSubtype="0" fill="hold" nodeType="clickEffect">
                                  <p:stCondLst>
                                    <p:cond delay="0"/>
                                  </p:stCondLst>
                                  <p:childTnLst>
                                    <p:set>
                                      <p:cBhvr>
                                        <p:cTn id="12" dur="1" fill="hold">
                                          <p:stCondLst>
                                            <p:cond delay="0"/>
                                          </p:stCondLst>
                                        </p:cTn>
                                        <p:tgtEl>
                                          <p:spTgt spid="3">
                                            <p:txEl>
                                              <p:pRg st="1" end="1"/>
                                            </p:txEl>
                                          </p:spTgt>
                                        </p:tgtEl>
                                        <p:attrNameLst>
                                          <p:attrName>style.visibility</p:attrName>
                                        </p:attrNameLst>
                                      </p:cBhvr>
                                      <p:to>
                                        <p:strVal val="visible"/>
                                      </p:to>
                                    </p:set>
                                    <p:animEffect transition="in" filter="fade">
                                      <p:cBhvr>
                                        <p:cTn id="13" dur="500"/>
                                        <p:tgtEl>
                                          <p:spTgt spid="3">
                                            <p:txEl>
                                              <p:pRg st="1" end="1"/>
                                            </p:txEl>
                                          </p:spTgt>
                                        </p:tgtEl>
                                      </p:cBhvr>
                                    </p:animEffect>
                                  </p:childTnLst>
                                </p:cTn>
                              </p:par>
                            </p:childTnLst>
                          </p:cTn>
                        </p:par>
                      </p:childTnLst>
                    </p:cTn>
                  </p:par>
                  <p:par>
                    <p:cTn id="14" fill="hold">
                      <p:stCondLst>
                        <p:cond delay="indefinite"/>
                      </p:stCondLst>
                      <p:childTnLst>
                        <p:par>
                          <p:cTn id="15" fill="hold">
                            <p:stCondLst>
                              <p:cond delay="0"/>
                            </p:stCondLst>
                            <p:childTnLst>
                              <p:par>
                                <p:cTn id="16" presetID="10" presetClass="entr" presetSubtype="0" fill="hold" nodeType="clickEffect">
                                  <p:stCondLst>
                                    <p:cond delay="0"/>
                                  </p:stCondLst>
                                  <p:childTnLst>
                                    <p:set>
                                      <p:cBhvr>
                                        <p:cTn id="17" dur="1" fill="hold">
                                          <p:stCondLst>
                                            <p:cond delay="0"/>
                                          </p:stCondLst>
                                        </p:cTn>
                                        <p:tgtEl>
                                          <p:spTgt spid="3">
                                            <p:txEl>
                                              <p:pRg st="2" end="2"/>
                                            </p:txEl>
                                          </p:spTgt>
                                        </p:tgtEl>
                                        <p:attrNameLst>
                                          <p:attrName>style.visibility</p:attrName>
                                        </p:attrNameLst>
                                      </p:cBhvr>
                                      <p:to>
                                        <p:strVal val="visible"/>
                                      </p:to>
                                    </p:set>
                                    <p:animEffect transition="in" filter="fade">
                                      <p:cBhvr>
                                        <p:cTn id="18" dur="500"/>
                                        <p:tgtEl>
                                          <p:spTgt spid="3">
                                            <p:txEl>
                                              <p:pRg st="2" end="2"/>
                                            </p:txEl>
                                          </p:spTgt>
                                        </p:tgtEl>
                                      </p:cBhvr>
                                    </p:animEffect>
                                  </p:childTnLst>
                                </p:cTn>
                              </p:par>
                            </p:childTnLst>
                          </p:cTn>
                        </p:par>
                      </p:childTnLst>
                    </p:cTn>
                  </p:par>
                  <p:par>
                    <p:cTn id="19" fill="hold">
                      <p:stCondLst>
                        <p:cond delay="indefinite"/>
                      </p:stCondLst>
                      <p:childTnLst>
                        <p:par>
                          <p:cTn id="20" fill="hold">
                            <p:stCondLst>
                              <p:cond delay="0"/>
                            </p:stCondLst>
                            <p:childTnLst>
                              <p:par>
                                <p:cTn id="21" presetID="10" presetClass="entr" presetSubtype="0" fill="hold" nodeType="click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fade">
                                      <p:cBhvr>
                                        <p:cTn id="23"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rekenvoorbeeld</a:t>
            </a:r>
            <a:endParaRPr lang="nl-NL" dirty="0"/>
          </a:p>
        </p:txBody>
      </p:sp>
      <p:sp>
        <p:nvSpPr>
          <p:cNvPr id="3" name="Tijdelijke aanduiding voor inhoud 2"/>
          <p:cNvSpPr>
            <a:spLocks noGrp="1"/>
          </p:cNvSpPr>
          <p:nvPr>
            <p:ph idx="1"/>
          </p:nvPr>
        </p:nvSpPr>
        <p:spPr/>
        <p:txBody>
          <a:bodyPr/>
          <a:lstStyle/>
          <a:p>
            <a:pPr>
              <a:buFontTx/>
              <a:buChar char="-"/>
            </a:pPr>
            <a:r>
              <a:rPr lang="nl-NL" dirty="0" smtClean="0"/>
              <a:t>Technische levensduur is 10 jaar</a:t>
            </a:r>
          </a:p>
          <a:p>
            <a:pPr>
              <a:buFontTx/>
              <a:buChar char="-"/>
            </a:pPr>
            <a:r>
              <a:rPr lang="nl-NL" dirty="0" smtClean="0"/>
              <a:t>Economische levensduur is 4 jaar</a:t>
            </a:r>
          </a:p>
          <a:p>
            <a:pPr>
              <a:buFontTx/>
              <a:buChar char="-"/>
            </a:pPr>
            <a:r>
              <a:rPr lang="nl-NL" dirty="0"/>
              <a:t>De afschrijving bereken je door de aanschafwaarde te delen door de economische levensduur</a:t>
            </a:r>
            <a:r>
              <a:rPr lang="nl-NL" dirty="0" smtClean="0"/>
              <a:t>.</a:t>
            </a:r>
          </a:p>
          <a:p>
            <a:pPr>
              <a:buFontTx/>
              <a:buChar char="-"/>
            </a:pPr>
            <a:r>
              <a:rPr lang="nl-NL" dirty="0"/>
              <a:t>€10.000 / 4 =€ 2500 per jaar. </a:t>
            </a:r>
          </a:p>
        </p:txBody>
      </p:sp>
    </p:spTree>
    <p:extLst>
      <p:ext uri="{BB962C8B-B14F-4D97-AF65-F5344CB8AC3E}">
        <p14:creationId xmlns:p14="http://schemas.microsoft.com/office/powerpoint/2010/main" val="202846946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6" presetClass="entr" presetSubtype="21"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Effect transition="in" filter="barn(inVertical)">
                                      <p:cBhvr>
                                        <p:cTn id="7" dur="500"/>
                                        <p:tgtEl>
                                          <p:spTgt spid="3">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16" presetClass="entr" presetSubtype="21" fill="hold" nodeType="clickEffect">
                                  <p:stCondLst>
                                    <p:cond delay="0"/>
                                  </p:stCondLst>
                                  <p:childTnLst>
                                    <p:set>
                                      <p:cBhvr>
                                        <p:cTn id="11" dur="1" fill="hold">
                                          <p:stCondLst>
                                            <p:cond delay="0"/>
                                          </p:stCondLst>
                                        </p:cTn>
                                        <p:tgtEl>
                                          <p:spTgt spid="3">
                                            <p:txEl>
                                              <p:pRg st="1" end="1"/>
                                            </p:txEl>
                                          </p:spTgt>
                                        </p:tgtEl>
                                        <p:attrNameLst>
                                          <p:attrName>style.visibility</p:attrName>
                                        </p:attrNameLst>
                                      </p:cBhvr>
                                      <p:to>
                                        <p:strVal val="visible"/>
                                      </p:to>
                                    </p:set>
                                    <p:animEffect transition="in" filter="barn(inVertical)">
                                      <p:cBhvr>
                                        <p:cTn id="12" dur="500"/>
                                        <p:tgtEl>
                                          <p:spTgt spid="3">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16" presetClass="entr" presetSubtype="21" fill="hold" nodeType="clickEffect">
                                  <p:stCondLst>
                                    <p:cond delay="0"/>
                                  </p:stCondLst>
                                  <p:childTnLst>
                                    <p:set>
                                      <p:cBhvr>
                                        <p:cTn id="16" dur="1" fill="hold">
                                          <p:stCondLst>
                                            <p:cond delay="0"/>
                                          </p:stCondLst>
                                        </p:cTn>
                                        <p:tgtEl>
                                          <p:spTgt spid="3">
                                            <p:txEl>
                                              <p:pRg st="2" end="2"/>
                                            </p:txEl>
                                          </p:spTgt>
                                        </p:tgtEl>
                                        <p:attrNameLst>
                                          <p:attrName>style.visibility</p:attrName>
                                        </p:attrNameLst>
                                      </p:cBhvr>
                                      <p:to>
                                        <p:strVal val="visible"/>
                                      </p:to>
                                    </p:set>
                                    <p:animEffect transition="in" filter="barn(inVertical)">
                                      <p:cBhvr>
                                        <p:cTn id="17" dur="500"/>
                                        <p:tgtEl>
                                          <p:spTgt spid="3">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16" presetClass="entr" presetSubtype="21" fill="hold" nodeType="clickEffect">
                                  <p:stCondLst>
                                    <p:cond delay="0"/>
                                  </p:stCondLst>
                                  <p:childTnLst>
                                    <p:set>
                                      <p:cBhvr>
                                        <p:cTn id="21" dur="1" fill="hold">
                                          <p:stCondLst>
                                            <p:cond delay="0"/>
                                          </p:stCondLst>
                                        </p:cTn>
                                        <p:tgtEl>
                                          <p:spTgt spid="3">
                                            <p:txEl>
                                              <p:pRg st="3" end="3"/>
                                            </p:txEl>
                                          </p:spTgt>
                                        </p:tgtEl>
                                        <p:attrNameLst>
                                          <p:attrName>style.visibility</p:attrName>
                                        </p:attrNameLst>
                                      </p:cBhvr>
                                      <p:to>
                                        <p:strVal val="visible"/>
                                      </p:to>
                                    </p:set>
                                    <p:animEffect transition="in" filter="barn(inVertical)">
                                      <p:cBhvr>
                                        <p:cTn id="22" dur="5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theme1.xml><?xml version="1.0" encoding="utf-8"?>
<a:theme xmlns:a="http://schemas.openxmlformats.org/drawingml/2006/main" name="1_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1094</TotalTime>
  <Words>3950</Words>
  <Application>Microsoft Office PowerPoint</Application>
  <PresentationFormat>Breedbeeld</PresentationFormat>
  <Paragraphs>483</Paragraphs>
  <Slides>70</Slides>
  <Notes>1</Notes>
  <HiddenSlides>3</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70</vt:i4>
      </vt:variant>
    </vt:vector>
  </HeadingPairs>
  <TitlesOfParts>
    <vt:vector size="75" baseType="lpstr">
      <vt:lpstr>Arial</vt:lpstr>
      <vt:lpstr>Calibri</vt:lpstr>
      <vt:lpstr>Times New Roman</vt:lpstr>
      <vt:lpstr>Wingdings</vt:lpstr>
      <vt:lpstr>1_Kantoorthema</vt:lpstr>
      <vt:lpstr>Hoofdstuk 2</vt:lpstr>
      <vt:lpstr>kostensoorten</vt:lpstr>
      <vt:lpstr>Duurzame bedrijfsmiddelen</vt:lpstr>
      <vt:lpstr>rentekosten</vt:lpstr>
      <vt:lpstr>rekenvoorbeeld</vt:lpstr>
      <vt:lpstr>Kosten voor onderhoud, energie en verzekeringen </vt:lpstr>
      <vt:lpstr>afschrijvingen</vt:lpstr>
      <vt:lpstr>rekenvoorbeeld</vt:lpstr>
      <vt:lpstr>rekenvoorbeeld</vt:lpstr>
      <vt:lpstr>afschrijvingen</vt:lpstr>
      <vt:lpstr>Afschrijvingen vanaf aanschafwaarde</vt:lpstr>
      <vt:lpstr>Afschrijvingen vanaf aanschafwaarde</vt:lpstr>
      <vt:lpstr>Afschrijvingen vanaf aanschafwaarde</vt:lpstr>
      <vt:lpstr>Afschrijvingen vanaf boekwaarde</vt:lpstr>
      <vt:lpstr>Afschrijvingen vanaf boekwaarde</vt:lpstr>
      <vt:lpstr>manuurtarief</vt:lpstr>
      <vt:lpstr>Hoe bereken ik het aantal bedrijfsuren?</vt:lpstr>
      <vt:lpstr>Hoe bereken ik het aantal bedrijfsuren?</vt:lpstr>
      <vt:lpstr>Hoe bereken ik het aantal bedrijfsuren?</vt:lpstr>
      <vt:lpstr>Hoe kom ik tot een uurtarief</vt:lpstr>
      <vt:lpstr>kostenverdeelstaat</vt:lpstr>
      <vt:lpstr>kostenverdeelstaat</vt:lpstr>
      <vt:lpstr>Machine-uurtarief</vt:lpstr>
      <vt:lpstr>Machine-uurtarief</vt:lpstr>
      <vt:lpstr>bezettingsverschillen</vt:lpstr>
      <vt:lpstr>bezettingsverschillen</vt:lpstr>
      <vt:lpstr>Differentiële kostprijs</vt:lpstr>
      <vt:lpstr>Voor- en nacalculatie</vt:lpstr>
      <vt:lpstr>opslagmethode</vt:lpstr>
      <vt:lpstr>Offerte-opdracht</vt:lpstr>
      <vt:lpstr>Offerte-opdracht</vt:lpstr>
      <vt:lpstr>offerteopdracht</vt:lpstr>
      <vt:lpstr>Offerte-opdracht</vt:lpstr>
      <vt:lpstr>Offerte-opdracht</vt:lpstr>
      <vt:lpstr>2.3 Prijsberekening in de detailhandel</vt:lpstr>
      <vt:lpstr>PowerPoint-presentatie</vt:lpstr>
      <vt:lpstr>Kunnen omschrijven van formules!</vt:lpstr>
      <vt:lpstr>PowerPoint-presentatie</vt:lpstr>
      <vt:lpstr>  </vt:lpstr>
      <vt:lpstr>brutowinstopslag</vt:lpstr>
      <vt:lpstr>brutowinstopslag</vt:lpstr>
      <vt:lpstr>Verkoopprijs berekenen</vt:lpstr>
      <vt:lpstr>Verkoopprijs berekenen</vt:lpstr>
      <vt:lpstr>Prijsberekening met omrekenfactor</vt:lpstr>
      <vt:lpstr>Prijsberekening met omrekenfactor</vt:lpstr>
      <vt:lpstr>adviesprijzen</vt:lpstr>
      <vt:lpstr>2.4 constante en variabele kosten</vt:lpstr>
      <vt:lpstr>Constante kosten</vt:lpstr>
      <vt:lpstr>2.4.1 constante kosten</vt:lpstr>
      <vt:lpstr>Bezettingsverschillen</vt:lpstr>
      <vt:lpstr>Rekenvoorbeeld constante kosten</vt:lpstr>
      <vt:lpstr>Rekenvoorbeeld</vt:lpstr>
      <vt:lpstr>In grafiek</vt:lpstr>
      <vt:lpstr>Uitbreiding capaciteit</vt:lpstr>
      <vt:lpstr>Variabele kosten</vt:lpstr>
      <vt:lpstr>rekenvoorbeeld</vt:lpstr>
      <vt:lpstr>Kostprijs berekenen</vt:lpstr>
      <vt:lpstr>Kostprijs berekenen</vt:lpstr>
      <vt:lpstr>Differentiële kostprijs</vt:lpstr>
      <vt:lpstr> het bedrijfsminimum</vt:lpstr>
      <vt:lpstr>bedrijfsminimum</vt:lpstr>
      <vt:lpstr>Bedrijfsminimum</vt:lpstr>
      <vt:lpstr>Bedrijfsminimum</vt:lpstr>
      <vt:lpstr>Bedrijfsminimum</vt:lpstr>
      <vt:lpstr>Break-evenpoint detailhandel</vt:lpstr>
      <vt:lpstr>Break-evenpoint detailhandel</vt:lpstr>
      <vt:lpstr>Break-evenpoint detailhandel</vt:lpstr>
      <vt:lpstr>Break-evenpoint detailhandel</vt:lpstr>
      <vt:lpstr>Break-evenpoint detailhandel</vt:lpstr>
      <vt:lpstr>Break-evenpoint detailhandel</vt:lpstr>
    </vt:vector>
  </TitlesOfParts>
  <Company>Helicon Opleidingen</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Robbert Groenendaal</dc:creator>
  <cp:lastModifiedBy>Robbert Groenendaal</cp:lastModifiedBy>
  <cp:revision>59</cp:revision>
  <dcterms:created xsi:type="dcterms:W3CDTF">2014-11-18T08:54:19Z</dcterms:created>
  <dcterms:modified xsi:type="dcterms:W3CDTF">2015-08-31T07:14:44Z</dcterms:modified>
</cp:coreProperties>
</file>

<file path=docProps/thumbnail.jpeg>
</file>