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4E97C2-CD41-490F-B638-A2D03C27ED8B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72AE154-059E-477B-B18F-E509E12B99D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607831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mtClean="0"/>
              <a:t>B1c</a:t>
            </a:r>
            <a:r>
              <a:rPr lang="nl-NL" baseline="0" smtClean="0"/>
              <a:t> 9 </a:t>
            </a:r>
            <a:r>
              <a:rPr lang="nl-NL" baseline="0" dirty="0" smtClean="0"/>
              <a:t>januari 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D4322C-500C-4DF2-A874-8CE988538A86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35566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21939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92090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51110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073047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97469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312527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517318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09017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30862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80270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71431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82A877-CAB6-4C26-855F-DF4D430D34B2}" type="datetimeFigureOut">
              <a:rPr lang="nl-NL" smtClean="0"/>
              <a:t>5-10-2015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8F777F-BC69-43B9-AA0C-325C5349C9F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308692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323528" y="1412777"/>
            <a:ext cx="8640960" cy="4824535"/>
          </a:xfrm>
        </p:spPr>
        <p:txBody>
          <a:bodyPr>
            <a:normAutofit/>
          </a:bodyPr>
          <a:lstStyle/>
          <a:p>
            <a:pPr marL="109728" indent="0">
              <a:buNone/>
            </a:pPr>
            <a:r>
              <a:rPr lang="nl-NL" sz="2000" b="1" dirty="0" smtClean="0">
                <a:latin typeface="+mj-lt"/>
                <a:cs typeface="Arial" pitchFamily="34" charset="0"/>
              </a:rPr>
              <a:t>Conclusie:  Als het bijvoeglijke naamwoord eindigt op een </a:t>
            </a:r>
            <a:endParaRPr lang="nl-NL" sz="2000" b="1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000" b="1" u="sng" dirty="0" smtClean="0">
                <a:solidFill>
                  <a:srgbClr val="FF0000"/>
                </a:solidFill>
                <a:latin typeface="+mj-lt"/>
                <a:cs typeface="Arial" pitchFamily="34" charset="0"/>
              </a:rPr>
              <a:t>–</a:t>
            </a:r>
            <a:r>
              <a:rPr lang="nl-NL" sz="2000" b="1" u="sng" dirty="0" smtClean="0">
                <a:solidFill>
                  <a:srgbClr val="FF0000"/>
                </a:solidFill>
                <a:latin typeface="+mj-lt"/>
                <a:cs typeface="Arial" pitchFamily="34" charset="0"/>
              </a:rPr>
              <a:t>st </a:t>
            </a:r>
            <a:r>
              <a:rPr lang="nl-NL" sz="2000" b="1" u="sng" dirty="0" smtClean="0">
                <a:latin typeface="+mj-lt"/>
                <a:cs typeface="Arial" pitchFamily="34" charset="0"/>
              </a:rPr>
              <a:t>of </a:t>
            </a:r>
            <a:r>
              <a:rPr lang="nl-NL" sz="2000" b="1" u="sng" dirty="0" smtClean="0">
                <a:solidFill>
                  <a:srgbClr val="FF0000"/>
                </a:solidFill>
                <a:latin typeface="+mj-lt"/>
                <a:cs typeface="Arial" pitchFamily="34" charset="0"/>
              </a:rPr>
              <a:t>–</a:t>
            </a:r>
            <a:r>
              <a:rPr lang="nl-NL" sz="2000" b="1" u="sng" dirty="0" err="1" smtClean="0">
                <a:solidFill>
                  <a:srgbClr val="FF0000"/>
                </a:solidFill>
                <a:latin typeface="+mj-lt"/>
                <a:cs typeface="Arial" pitchFamily="34" charset="0"/>
              </a:rPr>
              <a:t>isch</a:t>
            </a:r>
            <a:r>
              <a:rPr lang="nl-NL" sz="2000" b="1" dirty="0" smtClean="0">
                <a:latin typeface="+mj-lt"/>
                <a:cs typeface="Arial" pitchFamily="34" charset="0"/>
              </a:rPr>
              <a:t>, dan gebruik je bij  de overtreffende trap “meest  + bijvoeglijk naamwoord. </a:t>
            </a:r>
          </a:p>
          <a:p>
            <a:pPr>
              <a:buFontTx/>
              <a:buChar char="-"/>
            </a:pPr>
            <a:endParaRPr lang="nl-NL" sz="2400" b="1" dirty="0" smtClean="0">
              <a:latin typeface="+mj-lt"/>
              <a:cs typeface="Arial" pitchFamily="34" charset="0"/>
            </a:endParaRPr>
          </a:p>
          <a:p>
            <a:pPr marL="0" indent="0">
              <a:buNone/>
            </a:pPr>
            <a:r>
              <a:rPr lang="nl-NL" sz="2400" dirty="0" smtClean="0">
                <a:latin typeface="+mj-lt"/>
                <a:cs typeface="Arial" pitchFamily="34" charset="0"/>
              </a:rPr>
              <a:t>Opdracht: </a:t>
            </a:r>
          </a:p>
          <a:p>
            <a:pPr marL="0" indent="0">
              <a:buNone/>
            </a:pPr>
            <a:r>
              <a:rPr lang="nl-NL" sz="2400" dirty="0" smtClean="0">
                <a:latin typeface="+mj-lt"/>
                <a:cs typeface="Arial" pitchFamily="34" charset="0"/>
              </a:rPr>
              <a:t>Maak de vergrotende en de overtreffende trap van de volgende woorden: </a:t>
            </a:r>
          </a:p>
          <a:p>
            <a:pPr>
              <a:buFontTx/>
              <a:buChar char="-"/>
            </a:pPr>
            <a:r>
              <a:rPr lang="nl-NL" sz="2400" dirty="0" smtClean="0">
                <a:latin typeface="+mj-lt"/>
                <a:cs typeface="Arial" pitchFamily="34" charset="0"/>
              </a:rPr>
              <a:t>los			logisch</a:t>
            </a:r>
          </a:p>
          <a:p>
            <a:pPr>
              <a:buFontTx/>
              <a:buChar char="-"/>
            </a:pPr>
            <a:r>
              <a:rPr lang="nl-NL" sz="2400" dirty="0" smtClean="0">
                <a:latin typeface="+mj-lt"/>
                <a:cs typeface="Arial" pitchFamily="34" charset="0"/>
              </a:rPr>
              <a:t>bewust		kritisch</a:t>
            </a:r>
          </a:p>
          <a:p>
            <a:pPr>
              <a:buFontTx/>
              <a:buChar char="-"/>
            </a:pPr>
            <a:r>
              <a:rPr lang="nl-NL" sz="2400" dirty="0" smtClean="0">
                <a:latin typeface="+mj-lt"/>
                <a:cs typeface="Arial" pitchFamily="34" charset="0"/>
              </a:rPr>
              <a:t>dwaas 		waardeloos</a:t>
            </a:r>
          </a:p>
        </p:txBody>
      </p:sp>
      <p:sp>
        <p:nvSpPr>
          <p:cNvPr id="4" name="Titel 2"/>
          <p:cNvSpPr txBox="1">
            <a:spLocks/>
          </p:cNvSpPr>
          <p:nvPr/>
        </p:nvSpPr>
        <p:spPr>
          <a:xfrm>
            <a:off x="691952" y="413048"/>
            <a:ext cx="8229600" cy="706090"/>
          </a:xfrm>
          <a:prstGeom prst="rect">
            <a:avLst/>
          </a:prstGeom>
          <a:solidFill>
            <a:schemeClr val="bg2">
              <a:lumMod val="75000"/>
              <a:alpha val="67000"/>
            </a:schemeClr>
          </a:solidFill>
        </p:spPr>
        <p:txBody>
          <a:bodyPr vert="horz" rtlCol="0" anchor="ctr">
            <a:normAutofit fontScale="975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l" rtl="0" eaLnBrk="1" latinLnBrk="0" hangingPunct="1">
              <a:spcBef>
                <a:spcPct val="0"/>
              </a:spcBef>
              <a:buNone/>
              <a:defRPr kumimoji="0" sz="4100" b="1" kern="120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  <a:extLst/>
          </a:lstStyle>
          <a:p>
            <a:pPr algn="ctr"/>
            <a:r>
              <a:rPr lang="nl-NL" dirty="0" smtClean="0"/>
              <a:t>Opdracht overtreffende trap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214875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50</Words>
  <Application>Microsoft Office PowerPoint</Application>
  <PresentationFormat>Diavoorstelling (4:3)</PresentationFormat>
  <Paragraphs>11</Paragraphs>
  <Slides>1</Slides>
  <Notes>1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Kantoorthema</vt:lpstr>
      <vt:lpstr>PowerPoint-presentatie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Jan van Deutekom (DJ)</dc:creator>
  <cp:lastModifiedBy>Jan van Deutekom (DJ)</cp:lastModifiedBy>
  <cp:revision>1</cp:revision>
  <dcterms:created xsi:type="dcterms:W3CDTF">2015-10-05T11:31:03Z</dcterms:created>
  <dcterms:modified xsi:type="dcterms:W3CDTF">2015-10-05T11:32:10Z</dcterms:modified>
</cp:coreProperties>
</file>

<file path=docProps/thumbnail.jpeg>
</file>