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60" r:id="rId3"/>
    <p:sldId id="261" r:id="rId4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126" y="8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677756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707158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684411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779454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776477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392225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13354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192439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958169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741799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656683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691665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66426"/>
          </a:xfrm>
        </p:spPr>
        <p:txBody>
          <a:bodyPr/>
          <a:lstStyle/>
          <a:p>
            <a:r>
              <a:rPr lang="nl-NL" dirty="0"/>
              <a:t>Wat zijn privé opnames/stortingen ?</a:t>
            </a:r>
            <a:br>
              <a:rPr lang="nl-NL" dirty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35000" y="1323882"/>
            <a:ext cx="10718800" cy="4797518"/>
          </a:xfrm>
        </p:spPr>
        <p:txBody>
          <a:bodyPr/>
          <a:lstStyle/>
          <a:p>
            <a:pPr marL="0" indent="0">
              <a:buNone/>
            </a:pPr>
            <a:r>
              <a:rPr lang="nl-NL" dirty="0" smtClean="0"/>
              <a:t> </a:t>
            </a:r>
            <a:endParaRPr lang="nl-NL" dirty="0"/>
          </a:p>
        </p:txBody>
      </p:sp>
      <p:sp>
        <p:nvSpPr>
          <p:cNvPr id="4" name="Rechthoek 3"/>
          <p:cNvSpPr/>
          <p:nvPr/>
        </p:nvSpPr>
        <p:spPr>
          <a:xfrm>
            <a:off x="2893740" y="1983579"/>
            <a:ext cx="936104" cy="64807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Gezin</a:t>
            </a:r>
            <a:endParaRPr lang="nl-NL" dirty="0"/>
          </a:p>
        </p:txBody>
      </p:sp>
      <p:sp>
        <p:nvSpPr>
          <p:cNvPr id="5" name="Rechthoek 4"/>
          <p:cNvSpPr/>
          <p:nvPr/>
        </p:nvSpPr>
        <p:spPr>
          <a:xfrm>
            <a:off x="6947396" y="1989877"/>
            <a:ext cx="936104" cy="64807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Bedrijf</a:t>
            </a:r>
            <a:endParaRPr lang="nl-NL" dirty="0"/>
          </a:p>
        </p:txBody>
      </p:sp>
      <p:cxnSp>
        <p:nvCxnSpPr>
          <p:cNvPr id="7" name="Rechte verbindingslijn 6"/>
          <p:cNvCxnSpPr/>
          <p:nvPr/>
        </p:nvCxnSpPr>
        <p:spPr>
          <a:xfrm>
            <a:off x="3574232" y="2726680"/>
            <a:ext cx="0" cy="57606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Rechte verbindingslijn 8"/>
          <p:cNvCxnSpPr/>
          <p:nvPr/>
        </p:nvCxnSpPr>
        <p:spPr>
          <a:xfrm>
            <a:off x="3574232" y="3302744"/>
            <a:ext cx="367240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Rechte verbindingslijn met pijl 11"/>
          <p:cNvCxnSpPr/>
          <p:nvPr/>
        </p:nvCxnSpPr>
        <p:spPr>
          <a:xfrm flipV="1">
            <a:off x="7247260" y="2726680"/>
            <a:ext cx="0" cy="57606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kstvak 12"/>
          <p:cNvSpPr txBox="1"/>
          <p:nvPr/>
        </p:nvSpPr>
        <p:spPr>
          <a:xfrm>
            <a:off x="5040783" y="3760419"/>
            <a:ext cx="73930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>
                <a:solidFill>
                  <a:srgbClr val="FF0000"/>
                </a:solidFill>
              </a:rPr>
              <a:t>K</a:t>
            </a:r>
            <a:r>
              <a:rPr lang="nl-NL" dirty="0"/>
              <a:t>ANO</a:t>
            </a:r>
          </a:p>
        </p:txBody>
      </p:sp>
      <p:cxnSp>
        <p:nvCxnSpPr>
          <p:cNvPr id="15" name="Rechte verbindingslijn 14"/>
          <p:cNvCxnSpPr/>
          <p:nvPr/>
        </p:nvCxnSpPr>
        <p:spPr>
          <a:xfrm>
            <a:off x="7608168" y="2726680"/>
            <a:ext cx="0" cy="87873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Rechte verbindingslijn 18"/>
          <p:cNvCxnSpPr/>
          <p:nvPr/>
        </p:nvCxnSpPr>
        <p:spPr>
          <a:xfrm flipH="1">
            <a:off x="3246364" y="3605413"/>
            <a:ext cx="439248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Rechte verbindingslijn met pijl 20"/>
          <p:cNvCxnSpPr/>
          <p:nvPr/>
        </p:nvCxnSpPr>
        <p:spPr>
          <a:xfrm flipV="1">
            <a:off x="3246364" y="2705026"/>
            <a:ext cx="0" cy="878733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kstvak 22"/>
          <p:cNvSpPr txBox="1"/>
          <p:nvPr/>
        </p:nvSpPr>
        <p:spPr>
          <a:xfrm>
            <a:off x="5838951" y="4120229"/>
            <a:ext cx="2216889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/>
              <a:t>Privé onttrekkingen</a:t>
            </a:r>
            <a:r>
              <a:rPr lang="nl-NL" dirty="0" smtClean="0"/>
              <a:t>:</a:t>
            </a:r>
          </a:p>
          <a:p>
            <a:endParaRPr lang="nl-NL" dirty="0"/>
          </a:p>
          <a:p>
            <a:pPr marL="285750" indent="-285750">
              <a:buFontTx/>
              <a:buChar char="-"/>
            </a:pPr>
            <a:r>
              <a:rPr lang="nl-NL" dirty="0"/>
              <a:t>Rente</a:t>
            </a:r>
          </a:p>
          <a:p>
            <a:pPr marL="285750" indent="-285750">
              <a:buFontTx/>
              <a:buChar char="-"/>
            </a:pPr>
            <a:r>
              <a:rPr lang="nl-NL" dirty="0"/>
              <a:t>Gewaardeerd loon</a:t>
            </a:r>
          </a:p>
          <a:p>
            <a:pPr marL="285750" indent="-285750">
              <a:buFontTx/>
              <a:buChar char="-"/>
            </a:pPr>
            <a:r>
              <a:rPr lang="nl-NL" dirty="0"/>
              <a:t>Pacht</a:t>
            </a:r>
          </a:p>
          <a:p>
            <a:pPr marL="285750" indent="-285750">
              <a:buFontTx/>
              <a:buChar char="-"/>
            </a:pPr>
            <a:r>
              <a:rPr lang="nl-NL" dirty="0"/>
              <a:t>Winst</a:t>
            </a:r>
          </a:p>
        </p:txBody>
      </p:sp>
      <p:sp>
        <p:nvSpPr>
          <p:cNvPr id="16" name="Tekstvak 15"/>
          <p:cNvSpPr txBox="1"/>
          <p:nvPr/>
        </p:nvSpPr>
        <p:spPr>
          <a:xfrm>
            <a:off x="3361792" y="4120229"/>
            <a:ext cx="1723549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/>
              <a:t>Privé </a:t>
            </a:r>
            <a:r>
              <a:rPr lang="nl-NL" dirty="0" smtClean="0"/>
              <a:t>storting:</a:t>
            </a:r>
          </a:p>
          <a:p>
            <a:endParaRPr lang="nl-NL" dirty="0"/>
          </a:p>
          <a:p>
            <a:pPr marL="285750" indent="-285750">
              <a:buFontTx/>
              <a:buChar char="-"/>
            </a:pPr>
            <a:r>
              <a:rPr lang="nl-NL" dirty="0" smtClean="0"/>
              <a:t>Kapitaal</a:t>
            </a:r>
            <a:endParaRPr lang="nl-NL" dirty="0"/>
          </a:p>
          <a:p>
            <a:pPr marL="285750" indent="-285750">
              <a:buFontTx/>
              <a:buChar char="-"/>
            </a:pPr>
            <a:r>
              <a:rPr lang="nl-NL" dirty="0" smtClean="0"/>
              <a:t>Arbeid</a:t>
            </a:r>
          </a:p>
          <a:p>
            <a:pPr marL="285750" indent="-285750">
              <a:buFontTx/>
              <a:buChar char="-"/>
            </a:pPr>
            <a:r>
              <a:rPr lang="nl-NL" dirty="0" smtClean="0"/>
              <a:t>Natuur</a:t>
            </a:r>
            <a:endParaRPr lang="nl-NL" dirty="0"/>
          </a:p>
          <a:p>
            <a:pPr marL="285750" indent="-285750">
              <a:buFontTx/>
              <a:buChar char="-"/>
            </a:pPr>
            <a:r>
              <a:rPr lang="nl-NL" dirty="0" smtClean="0"/>
              <a:t>Ondernemen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935755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Prive</a:t>
            </a:r>
            <a:r>
              <a:rPr lang="nl-NL" dirty="0" smtClean="0"/>
              <a:t> = hulprekening van eigen vermogen</a:t>
            </a:r>
            <a:endParaRPr lang="nl-NL" dirty="0"/>
          </a:p>
        </p:txBody>
      </p:sp>
      <p:graphicFrame>
        <p:nvGraphicFramePr>
          <p:cNvPr id="5" name="Tijdelijke aanduiding voor inhoud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95945957"/>
              </p:ext>
            </p:extLst>
          </p:nvPr>
        </p:nvGraphicFramePr>
        <p:xfrm>
          <a:off x="3162300" y="1690688"/>
          <a:ext cx="5880100" cy="4423353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078357"/>
                <a:gridCol w="1141858"/>
                <a:gridCol w="611885"/>
                <a:gridCol w="1384300"/>
                <a:gridCol w="763304"/>
                <a:gridCol w="354296"/>
                <a:gridCol w="546100"/>
              </a:tblGrid>
              <a:tr h="332259"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>
                          <a:effectLst/>
                        </a:rPr>
                        <a:t>Eindbalans</a:t>
                      </a:r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gridSpan="2">
                  <a:txBody>
                    <a:bodyPr/>
                    <a:lstStyle/>
                    <a:p>
                      <a:endParaRPr lang="nl-NL"/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</a:tr>
              <a:tr h="332259">
                <a:tc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 dirty="0">
                          <a:effectLst/>
                        </a:rPr>
                        <a:t>activa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>
                          <a:effectLst/>
                        </a:rPr>
                        <a:t> </a:t>
                      </a:r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>
                          <a:effectLst/>
                        </a:rPr>
                        <a:t> </a:t>
                      </a:r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>
                          <a:effectLst/>
                        </a:rPr>
                        <a:t> </a:t>
                      </a:r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>
                          <a:effectLst/>
                        </a:rPr>
                        <a:t> </a:t>
                      </a:r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000" u="none" strike="noStrike" dirty="0">
                          <a:effectLst/>
                        </a:rPr>
                        <a:t>passiva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</a:tr>
              <a:tr h="332259"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>
                          <a:effectLst/>
                        </a:rPr>
                        <a:t> </a:t>
                      </a:r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gridSpan="2">
                  <a:txBody>
                    <a:bodyPr/>
                    <a:lstStyle/>
                    <a:p>
                      <a:endParaRPr lang="nl-NL"/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</a:tr>
              <a:tr h="337490">
                <a:tc gridSpan="2"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 dirty="0" smtClean="0">
                          <a:effectLst/>
                        </a:rPr>
                        <a:t>  Bedrijfspand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nl-NL" sz="1000" u="none" strike="noStrike" dirty="0">
                          <a:effectLst/>
                        </a:rPr>
                        <a:t>0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 dirty="0" smtClean="0">
                          <a:effectLst/>
                        </a:rPr>
                        <a:t>  </a:t>
                      </a:r>
                      <a:r>
                        <a:rPr lang="nl-NL" sz="2800" u="none" strike="noStrike" dirty="0" smtClean="0">
                          <a:effectLst/>
                        </a:rPr>
                        <a:t>Eigen </a:t>
                      </a:r>
                      <a:r>
                        <a:rPr lang="nl-NL" sz="2800" u="none" strike="noStrike" dirty="0">
                          <a:effectLst/>
                        </a:rPr>
                        <a:t>vermogen</a:t>
                      </a:r>
                      <a:endParaRPr lang="nl-NL" sz="28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nl-NL" sz="1000" u="none" strike="noStrike" dirty="0">
                          <a:effectLst/>
                        </a:rPr>
                        <a:t>0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</a:tr>
              <a:tr h="332259">
                <a:tc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 dirty="0" smtClean="0">
                          <a:effectLst/>
                        </a:rPr>
                        <a:t>  Inventaris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nl-NL" sz="1000" u="none" strike="noStrike" dirty="0">
                          <a:effectLst/>
                        </a:rPr>
                        <a:t>0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 dirty="0" smtClean="0">
                          <a:effectLst/>
                        </a:rPr>
                        <a:t>  Hypotheek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nl-NL" sz="1000" u="none" strike="noStrike" dirty="0">
                          <a:effectLst/>
                        </a:rPr>
                        <a:t>0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</a:tr>
              <a:tr h="332259">
                <a:tc gridSpan="2"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 dirty="0" smtClean="0">
                          <a:effectLst/>
                        </a:rPr>
                        <a:t>  Auto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nl-NL" sz="1000" u="none" strike="noStrike" dirty="0">
                          <a:effectLst/>
                        </a:rPr>
                        <a:t>0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 dirty="0" smtClean="0">
                          <a:effectLst/>
                        </a:rPr>
                        <a:t>  Crediteuren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nl-NL" sz="1000" u="none" strike="noStrike" dirty="0">
                          <a:effectLst/>
                        </a:rPr>
                        <a:t>0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</a:tr>
              <a:tr h="332259">
                <a:tc gridSpan="2"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 dirty="0" smtClean="0">
                          <a:effectLst/>
                        </a:rPr>
                        <a:t>  Voorraad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nl-NL" sz="1000" u="none" strike="noStrike" dirty="0">
                          <a:effectLst/>
                        </a:rPr>
                        <a:t>0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 dirty="0" smtClean="0">
                          <a:effectLst/>
                        </a:rPr>
                        <a:t>  Te </a:t>
                      </a:r>
                      <a:r>
                        <a:rPr lang="nl-NL" sz="1000" u="none" strike="noStrike" dirty="0">
                          <a:effectLst/>
                        </a:rPr>
                        <a:t>betalen BTW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nl-NL" sz="1000" u="none" strike="noStrike" dirty="0">
                          <a:effectLst/>
                        </a:rPr>
                        <a:t>0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</a:tr>
              <a:tr h="332259">
                <a:tc gridSpan="2"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 dirty="0" smtClean="0">
                          <a:effectLst/>
                        </a:rPr>
                        <a:t>  Debiteuren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nl-NL" sz="1000" u="none" strike="noStrike" dirty="0">
                          <a:effectLst/>
                        </a:rPr>
                        <a:t>0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>
                          <a:effectLst/>
                        </a:rPr>
                        <a:t> </a:t>
                      </a:r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</a:tr>
              <a:tr h="332259">
                <a:tc gridSpan="2"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 dirty="0" smtClean="0">
                          <a:effectLst/>
                        </a:rPr>
                        <a:t>  Te </a:t>
                      </a:r>
                      <a:r>
                        <a:rPr lang="nl-NL" sz="1000" u="none" strike="noStrike" dirty="0">
                          <a:effectLst/>
                        </a:rPr>
                        <a:t>vorderen BTW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nl-NL" sz="1000" u="none" strike="noStrike" dirty="0">
                          <a:effectLst/>
                        </a:rPr>
                        <a:t>0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 dirty="0">
                          <a:effectLst/>
                        </a:rPr>
                        <a:t> 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</a:tr>
              <a:tr h="332259">
                <a:tc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 dirty="0" smtClean="0">
                          <a:effectLst/>
                        </a:rPr>
                        <a:t>  Bank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nl-NL" sz="1000" u="none" strike="noStrike" dirty="0">
                          <a:effectLst/>
                        </a:rPr>
                        <a:t>0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 dirty="0">
                          <a:effectLst/>
                        </a:rPr>
                        <a:t> 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</a:tr>
              <a:tr h="332259">
                <a:tc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 dirty="0" smtClean="0">
                          <a:effectLst/>
                        </a:rPr>
                        <a:t>  Kas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nl-NL" sz="1000" u="none" strike="noStrike" dirty="0">
                          <a:effectLst/>
                        </a:rPr>
                        <a:t>0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 dirty="0">
                          <a:effectLst/>
                        </a:rPr>
                        <a:t> 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 dirty="0">
                          <a:effectLst/>
                        </a:rPr>
                        <a:t> 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</a:tr>
              <a:tr h="332259"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 dirty="0">
                          <a:effectLst/>
                        </a:rPr>
                        <a:t> </a:t>
                      </a:r>
                      <a:endParaRPr lang="nl-NL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</a:tr>
              <a:tr h="332259"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000" u="dbl" strike="noStrike" dirty="0">
                          <a:effectLst/>
                        </a:rPr>
                        <a:t> €       </a:t>
                      </a:r>
                      <a:r>
                        <a:rPr lang="nl-NL" sz="1000" u="dbl" strike="noStrike" dirty="0" smtClean="0">
                          <a:effectLst/>
                        </a:rPr>
                        <a:t>0,00         </a:t>
                      </a:r>
                      <a:endParaRPr lang="nl-NL" sz="1000" b="0" i="0" u="dbl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nl-NL" sz="1000" u="none" strike="noStrike">
                          <a:effectLst/>
                        </a:rPr>
                        <a:t> </a:t>
                      </a:r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nl-NL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000" u="dbl" strike="noStrike" dirty="0">
                          <a:effectLst/>
                        </a:rPr>
                        <a:t>€ </a:t>
                      </a:r>
                      <a:r>
                        <a:rPr lang="nl-NL" sz="1000" u="dbl" strike="noStrike" dirty="0" smtClean="0">
                          <a:effectLst/>
                        </a:rPr>
                        <a:t>    0,00</a:t>
                      </a:r>
                      <a:endParaRPr lang="nl-NL" sz="1000" b="0" i="0" u="dbl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</a:tr>
            </a:tbl>
          </a:graphicData>
        </a:graphic>
      </p:graphicFrame>
      <p:sp>
        <p:nvSpPr>
          <p:cNvPr id="3" name="Rechthoek 2"/>
          <p:cNvSpPr/>
          <p:nvPr/>
        </p:nvSpPr>
        <p:spPr>
          <a:xfrm>
            <a:off x="3503386" y="3746499"/>
            <a:ext cx="1612900" cy="206647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nl-NL" dirty="0" err="1" smtClean="0"/>
              <a:t>Prive</a:t>
            </a:r>
            <a:endParaRPr lang="nl-NL" dirty="0" smtClean="0"/>
          </a:p>
          <a:p>
            <a:r>
              <a:rPr lang="nl-NL" dirty="0" smtClean="0"/>
              <a:t>Onttrekkingen</a:t>
            </a:r>
          </a:p>
          <a:p>
            <a:endParaRPr lang="nl-NL" dirty="0"/>
          </a:p>
          <a:p>
            <a:r>
              <a:rPr lang="nl-NL" dirty="0" smtClean="0"/>
              <a:t>Eigen vermogen </a:t>
            </a:r>
          </a:p>
          <a:p>
            <a:r>
              <a:rPr lang="nl-NL" dirty="0" smtClean="0"/>
              <a:t>daalt</a:t>
            </a:r>
            <a:endParaRPr lang="nl-NL" dirty="0"/>
          </a:p>
        </p:txBody>
      </p:sp>
      <p:sp>
        <p:nvSpPr>
          <p:cNvPr id="6" name="Rechthoek 5"/>
          <p:cNvSpPr/>
          <p:nvPr/>
        </p:nvSpPr>
        <p:spPr>
          <a:xfrm>
            <a:off x="6377213" y="3746499"/>
            <a:ext cx="1612900" cy="206647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nl-NL" dirty="0" err="1" smtClean="0"/>
              <a:t>Prive</a:t>
            </a:r>
            <a:endParaRPr lang="nl-NL" dirty="0" smtClean="0"/>
          </a:p>
          <a:p>
            <a:r>
              <a:rPr lang="nl-NL" dirty="0" smtClean="0"/>
              <a:t>Stortingen</a:t>
            </a:r>
          </a:p>
          <a:p>
            <a:endParaRPr lang="nl-NL" dirty="0"/>
          </a:p>
          <a:p>
            <a:r>
              <a:rPr lang="nl-NL" dirty="0" smtClean="0"/>
              <a:t>Eigen Vermogen</a:t>
            </a:r>
          </a:p>
          <a:p>
            <a:r>
              <a:rPr lang="nl-NL" dirty="0" smtClean="0"/>
              <a:t>Stijgt</a:t>
            </a:r>
            <a:endParaRPr lang="nl-NL" dirty="0"/>
          </a:p>
        </p:txBody>
      </p:sp>
      <p:sp>
        <p:nvSpPr>
          <p:cNvPr id="4" name="Ovaal 3"/>
          <p:cNvSpPr/>
          <p:nvPr/>
        </p:nvSpPr>
        <p:spPr>
          <a:xfrm>
            <a:off x="5778499" y="2612571"/>
            <a:ext cx="2810329" cy="625929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658337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625475"/>
          </a:xfrm>
        </p:spPr>
        <p:txBody>
          <a:bodyPr>
            <a:normAutofit fontScale="90000"/>
          </a:bodyPr>
          <a:lstStyle/>
          <a:p>
            <a:r>
              <a:rPr lang="nl-NL" dirty="0" err="1" smtClean="0"/>
              <a:t>Prive</a:t>
            </a:r>
            <a:r>
              <a:rPr lang="nl-NL" dirty="0" smtClean="0"/>
              <a:t> en de kolommenbalans</a:t>
            </a:r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44624" y="1028700"/>
            <a:ext cx="8905875" cy="558185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30914268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e1" id="{1EC7C3FB-37D8-48ED-8B64-0DE660E04E2A}" vid="{0EAB2C89-8CDE-4D4C-AB68-C5349F7FA47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24</TotalTime>
  <Words>93</Words>
  <Application>Microsoft Office PowerPoint</Application>
  <PresentationFormat>Breedbeeld</PresentationFormat>
  <Paragraphs>70</Paragraphs>
  <Slides>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Kantoorthema</vt:lpstr>
      <vt:lpstr>Wat zijn privé opnames/stortingen ? </vt:lpstr>
      <vt:lpstr>Prive = hulprekening van eigen vermogen</vt:lpstr>
      <vt:lpstr>Prive en de kolommenbalans</vt:lpstr>
    </vt:vector>
  </TitlesOfParts>
  <Company>ROC van Twente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Wat zijn privé opnames/stortingen ? </dc:title>
  <dc:creator>Jan Willem Heuten</dc:creator>
  <cp:lastModifiedBy>Jan Willem Heuten</cp:lastModifiedBy>
  <cp:revision>5</cp:revision>
  <dcterms:created xsi:type="dcterms:W3CDTF">2015-10-26T10:36:23Z</dcterms:created>
  <dcterms:modified xsi:type="dcterms:W3CDTF">2015-10-26T12:23:12Z</dcterms:modified>
</cp:coreProperties>
</file>

<file path=docProps/thumbnail.jpeg>
</file>