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61" r:id="rId4"/>
    <p:sldId id="259" r:id="rId5"/>
    <p:sldId id="260" r:id="rId6"/>
    <p:sldId id="262" r:id="rId7"/>
    <p:sldId id="263" r:id="rId8"/>
    <p:sldId id="264" r:id="rId9"/>
    <p:sldId id="265" r:id="rId10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8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77756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07158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8441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7945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76477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9222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1335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19243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58169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4179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56683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09AA83-E7A0-422B-B69C-6714283BE57B}" type="datetimeFigureOut">
              <a:rPr lang="nl-NL" smtClean="0"/>
              <a:t>17-11-2015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9166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cM0BPyEtw4U" TargetMode="External"/><Relationship Id="rId2" Type="http://schemas.openxmlformats.org/officeDocument/2006/relationships/hyperlink" Target="https://www.youtube.com/watch?v=kfLhEt2RFxs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www.youtube.com/watch?v=Gss_jRCVJr4" TargetMode="External"/><Relationship Id="rId4" Type="http://schemas.openxmlformats.org/officeDocument/2006/relationships/hyperlink" Target="https://www.youtube.com/watch?v=u03j2L0OcRQ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998537"/>
          </a:xfrm>
        </p:spPr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Permanence Uitwerkingen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2852738"/>
            <a:ext cx="9144000" cy="3522662"/>
          </a:xfrm>
        </p:spPr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Kosten en opbrengsten </a:t>
            </a:r>
          </a:p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boeken in de periode waarop ze betrekking hebben.</a:t>
            </a:r>
          </a:p>
          <a:p>
            <a:endParaRPr lang="nl-NL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Let op </a:t>
            </a:r>
            <a:r>
              <a:rPr lang="nl-NL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Je bent elke keer een ander bedrijf !</a:t>
            </a:r>
            <a:endParaRPr lang="nl-NL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58980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444500"/>
            <a:ext cx="10515600" cy="5732463"/>
          </a:xfrm>
        </p:spPr>
        <p:txBody>
          <a:bodyPr/>
          <a:lstStyle/>
          <a:p>
            <a:pPr marL="0" indent="0">
              <a:buNone/>
            </a:pPr>
            <a:endParaRPr lang="nl-NL" dirty="0" smtClean="0">
              <a:hlinkClick r:id="rId2"/>
            </a:endParaRPr>
          </a:p>
          <a:p>
            <a:r>
              <a:rPr lang="nl-NL" dirty="0" err="1" smtClean="0">
                <a:hlinkClick r:id="rId2"/>
              </a:rPr>
              <a:t>Transistorische</a:t>
            </a:r>
            <a:r>
              <a:rPr lang="nl-NL" dirty="0" smtClean="0">
                <a:hlinkClick r:id="rId2"/>
              </a:rPr>
              <a:t> posten 1 - Vooruitbetaalde kosten (12.3) </a:t>
            </a:r>
            <a:endParaRPr lang="nl-NL" dirty="0" smtClean="0"/>
          </a:p>
          <a:p>
            <a:r>
              <a:rPr lang="nl-NL" dirty="0" err="1" smtClean="0">
                <a:hlinkClick r:id="rId3"/>
              </a:rPr>
              <a:t>Transistorische</a:t>
            </a:r>
            <a:r>
              <a:rPr lang="nl-NL" dirty="0" smtClean="0">
                <a:hlinkClick r:id="rId3"/>
              </a:rPr>
              <a:t> bedragen 2 – </a:t>
            </a:r>
            <a:r>
              <a:rPr lang="nl-NL" dirty="0" err="1" smtClean="0">
                <a:hlinkClick r:id="rId3"/>
              </a:rPr>
              <a:t>Vooruitontvangen</a:t>
            </a:r>
            <a:r>
              <a:rPr lang="nl-NL" dirty="0" smtClean="0">
                <a:hlinkClick r:id="rId3"/>
              </a:rPr>
              <a:t> bedragen (12.4) </a:t>
            </a:r>
            <a:endParaRPr lang="nl-NL" dirty="0" smtClean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 smtClean="0"/>
          </a:p>
          <a:p>
            <a:r>
              <a:rPr lang="nl-NL" dirty="0" err="1" smtClean="0">
                <a:hlinkClick r:id="rId4"/>
              </a:rPr>
              <a:t>Transistorische</a:t>
            </a:r>
            <a:r>
              <a:rPr lang="nl-NL" dirty="0" smtClean="0">
                <a:hlinkClick r:id="rId4"/>
              </a:rPr>
              <a:t> posten 3 - Nog te ontvangen </a:t>
            </a:r>
            <a:r>
              <a:rPr lang="nl-NL" dirty="0" smtClean="0">
                <a:solidFill>
                  <a:schemeClr val="accent1"/>
                </a:solidFill>
                <a:hlinkClick r:id="rId4"/>
              </a:rPr>
              <a:t>bedragen</a:t>
            </a:r>
            <a:r>
              <a:rPr lang="nl-NL" dirty="0" smtClean="0">
                <a:solidFill>
                  <a:schemeClr val="accent1"/>
                </a:solidFill>
              </a:rPr>
              <a:t>(12.5)</a:t>
            </a:r>
          </a:p>
          <a:p>
            <a:r>
              <a:rPr lang="nl-NL" dirty="0" err="1" smtClean="0">
                <a:hlinkClick r:id="rId5"/>
              </a:rPr>
              <a:t>Transistorische</a:t>
            </a:r>
            <a:r>
              <a:rPr lang="nl-NL" dirty="0" smtClean="0">
                <a:hlinkClick r:id="rId5"/>
              </a:rPr>
              <a:t> posten 4 - Nog te betalen bedragen</a:t>
            </a:r>
            <a:r>
              <a:rPr lang="nl-NL" dirty="0" smtClean="0"/>
              <a:t> </a:t>
            </a:r>
            <a:r>
              <a:rPr lang="nl-NL" dirty="0" smtClean="0">
                <a:solidFill>
                  <a:schemeClr val="accent1"/>
                </a:solidFill>
              </a:rPr>
              <a:t>.(12.2)</a:t>
            </a:r>
            <a:endParaRPr lang="nl-NL" dirty="0">
              <a:solidFill>
                <a:schemeClr val="accent1"/>
              </a:solidFill>
            </a:endParaRPr>
          </a:p>
        </p:txBody>
      </p:sp>
      <p:sp>
        <p:nvSpPr>
          <p:cNvPr id="4" name="PIJL-LINKS en -RECHTS 3"/>
          <p:cNvSpPr/>
          <p:nvPr/>
        </p:nvSpPr>
        <p:spPr>
          <a:xfrm>
            <a:off x="2622550" y="3268789"/>
            <a:ext cx="7067550" cy="484632"/>
          </a:xfrm>
          <a:prstGeom prst="leftRight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PIJL-LINKS en -RECHTS 4"/>
          <p:cNvSpPr/>
          <p:nvPr/>
        </p:nvSpPr>
        <p:spPr>
          <a:xfrm>
            <a:off x="886732" y="3263237"/>
            <a:ext cx="1784350" cy="484632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" name="PIJL-LINKS en -RECHTS 5"/>
          <p:cNvSpPr/>
          <p:nvPr/>
        </p:nvSpPr>
        <p:spPr>
          <a:xfrm>
            <a:off x="9690100" y="3263237"/>
            <a:ext cx="1663700" cy="484632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" name="Gekromde PIJL-OMHOOG 8"/>
          <p:cNvSpPr/>
          <p:nvPr/>
        </p:nvSpPr>
        <p:spPr>
          <a:xfrm flipV="1">
            <a:off x="1599747" y="2084787"/>
            <a:ext cx="2515054" cy="9490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  <p:sp>
        <p:nvSpPr>
          <p:cNvPr id="10" name="Gekromde PIJL-OMHOOG 9"/>
          <p:cNvSpPr/>
          <p:nvPr/>
        </p:nvSpPr>
        <p:spPr>
          <a:xfrm>
            <a:off x="8234590" y="3982843"/>
            <a:ext cx="2515054" cy="731520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56363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769257" y="0"/>
            <a:ext cx="10433957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u="sng" dirty="0" smtClean="0"/>
              <a:t>12.1 Vooruit betaalde kosten = een vordering huurgenot</a:t>
            </a:r>
          </a:p>
          <a:p>
            <a:endParaRPr lang="nl-NL" sz="3200" dirty="0" smtClean="0"/>
          </a:p>
          <a:p>
            <a:r>
              <a:rPr lang="nl-NL" sz="3200" dirty="0" smtClean="0"/>
              <a:t>a. </a:t>
            </a:r>
            <a:r>
              <a:rPr lang="nl-NL" sz="3200" dirty="0" err="1" smtClean="0">
                <a:solidFill>
                  <a:srgbClr val="FF0000"/>
                </a:solidFill>
              </a:rPr>
              <a:t>Vrijdam</a:t>
            </a:r>
            <a:r>
              <a:rPr lang="nl-NL" sz="3200" dirty="0" smtClean="0">
                <a:solidFill>
                  <a:srgbClr val="FF0000"/>
                </a:solidFill>
              </a:rPr>
              <a:t> ontvangt de factuur</a:t>
            </a:r>
          </a:p>
          <a:p>
            <a:r>
              <a:rPr lang="nl-NL" sz="3200" dirty="0" smtClean="0"/>
              <a:t>     150 Vooruitbetaalde bedragen      	3.600</a:t>
            </a:r>
          </a:p>
          <a:p>
            <a:r>
              <a:rPr lang="nl-NL" sz="3200" dirty="0" smtClean="0"/>
              <a:t>     180 </a:t>
            </a:r>
            <a:r>
              <a:rPr lang="nl-NL" sz="3200" dirty="0"/>
              <a:t>Te verrekenen BTW     </a:t>
            </a:r>
            <a:r>
              <a:rPr lang="nl-NL" sz="3200" dirty="0" smtClean="0"/>
              <a:t>                 	    756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Aan 140 crediteuren                                         	4.356</a:t>
            </a:r>
          </a:p>
          <a:p>
            <a:endParaRPr lang="nl-NL" sz="3200" dirty="0" smtClean="0"/>
          </a:p>
          <a:p>
            <a:r>
              <a:rPr lang="nl-NL" sz="3200" dirty="0" smtClean="0"/>
              <a:t>b. </a:t>
            </a:r>
            <a:r>
              <a:rPr lang="nl-NL" sz="3200" dirty="0" err="1" smtClean="0">
                <a:solidFill>
                  <a:srgbClr val="FF0000"/>
                </a:solidFill>
              </a:rPr>
              <a:t>Vrijdam</a:t>
            </a:r>
            <a:r>
              <a:rPr lang="nl-NL" sz="3200" dirty="0" smtClean="0">
                <a:solidFill>
                  <a:srgbClr val="FF0000"/>
                </a:solidFill>
              </a:rPr>
              <a:t> boekt:</a:t>
            </a:r>
            <a:endParaRPr lang="nl-NL" sz="3200" dirty="0">
              <a:solidFill>
                <a:srgbClr val="FF0000"/>
              </a:solidFill>
            </a:endParaRPr>
          </a:p>
          <a:p>
            <a:r>
              <a:rPr lang="nl-NL" sz="3200" dirty="0"/>
              <a:t>     </a:t>
            </a:r>
            <a:r>
              <a:rPr lang="nl-NL" sz="3200" dirty="0" smtClean="0"/>
              <a:t>450 Huurkosten                                	1.200</a:t>
            </a:r>
            <a:r>
              <a:rPr lang="nl-NL" sz="3200" dirty="0"/>
              <a:t/>
            </a:r>
            <a:br>
              <a:rPr lang="nl-NL" sz="3200" dirty="0"/>
            </a:br>
            <a:r>
              <a:rPr lang="nl-NL" sz="3200" dirty="0"/>
              <a:t>     Aan </a:t>
            </a:r>
            <a:r>
              <a:rPr lang="nl-NL" sz="3200" dirty="0" smtClean="0"/>
              <a:t>150  Vooruitbetaalde </a:t>
            </a:r>
            <a:r>
              <a:rPr lang="nl-NL" sz="3200" dirty="0"/>
              <a:t>bedragen              </a:t>
            </a:r>
            <a:r>
              <a:rPr lang="nl-NL" sz="3200" dirty="0" smtClean="0"/>
              <a:t>	1.200</a:t>
            </a:r>
            <a:endParaRPr lang="nl-NL" sz="3200" dirty="0"/>
          </a:p>
        </p:txBody>
      </p:sp>
    </p:spTree>
    <p:extLst>
      <p:ext uri="{BB962C8B-B14F-4D97-AF65-F5344CB8AC3E}">
        <p14:creationId xmlns:p14="http://schemas.microsoft.com/office/powerpoint/2010/main" val="25307390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718457" y="0"/>
            <a:ext cx="10433957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u="sng" dirty="0" smtClean="0"/>
              <a:t>12.2 Nog te betalen bedragen (12.2 achteraf betaalde kosten)</a:t>
            </a:r>
          </a:p>
          <a:p>
            <a:endParaRPr lang="nl-NL" sz="3200" u="sng" dirty="0" smtClean="0"/>
          </a:p>
          <a:p>
            <a:r>
              <a:rPr lang="nl-NL" sz="3200" dirty="0" smtClean="0">
                <a:solidFill>
                  <a:srgbClr val="FF0000"/>
                </a:solidFill>
              </a:rPr>
              <a:t>a. Klootwijk ontvangt de factuur achteraf (juli)</a:t>
            </a:r>
          </a:p>
          <a:p>
            <a:r>
              <a:rPr lang="nl-NL" sz="3200" dirty="0" smtClean="0"/>
              <a:t>     151 Nog te betalen bedragen         2.100</a:t>
            </a:r>
          </a:p>
          <a:p>
            <a:r>
              <a:rPr lang="nl-NL" sz="3200" dirty="0" smtClean="0"/>
              <a:t>     180 </a:t>
            </a:r>
            <a:r>
              <a:rPr lang="nl-NL" sz="3200" dirty="0"/>
              <a:t>Te verrekenen BTW     </a:t>
            </a:r>
            <a:r>
              <a:rPr lang="nl-NL" sz="3200" dirty="0" smtClean="0"/>
              <a:t>                 441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Aan 140 crediteuren                                         2.541</a:t>
            </a:r>
          </a:p>
          <a:p>
            <a:endParaRPr lang="nl-NL" sz="3200" dirty="0" smtClean="0"/>
          </a:p>
          <a:p>
            <a:r>
              <a:rPr lang="nl-NL" sz="3200" dirty="0" smtClean="0">
                <a:solidFill>
                  <a:srgbClr val="FF0000"/>
                </a:solidFill>
              </a:rPr>
              <a:t>b. Klootwijk boekt mei bij gebruik</a:t>
            </a:r>
            <a:endParaRPr lang="nl-NL" sz="3200" dirty="0">
              <a:solidFill>
                <a:srgbClr val="FF0000"/>
              </a:solidFill>
            </a:endParaRPr>
          </a:p>
          <a:p>
            <a:r>
              <a:rPr lang="nl-NL" sz="3200" dirty="0"/>
              <a:t>     </a:t>
            </a:r>
            <a:r>
              <a:rPr lang="nl-NL" sz="3200" smtClean="0"/>
              <a:t>460 Autokosten                                    </a:t>
            </a:r>
            <a:r>
              <a:rPr lang="nl-NL" sz="3200" dirty="0" smtClean="0"/>
              <a:t>700</a:t>
            </a:r>
            <a:r>
              <a:rPr lang="nl-NL" sz="3200" dirty="0"/>
              <a:t/>
            </a:r>
            <a:br>
              <a:rPr lang="nl-NL" sz="3200" dirty="0"/>
            </a:br>
            <a:r>
              <a:rPr lang="nl-NL" sz="3200" dirty="0"/>
              <a:t>     Aan </a:t>
            </a:r>
            <a:r>
              <a:rPr lang="nl-NL" sz="3200" dirty="0" smtClean="0"/>
              <a:t>151  </a:t>
            </a:r>
            <a:r>
              <a:rPr lang="nl-NL" sz="3200" dirty="0"/>
              <a:t>Nog te betalen bedragen               </a:t>
            </a:r>
            <a:r>
              <a:rPr lang="nl-NL" sz="3200" dirty="0" smtClean="0"/>
              <a:t>     700</a:t>
            </a:r>
            <a:endParaRPr lang="nl-NL" sz="3200" dirty="0"/>
          </a:p>
          <a:p>
            <a:endParaRPr lang="nl-NL" sz="3200" dirty="0" smtClean="0"/>
          </a:p>
        </p:txBody>
      </p:sp>
    </p:spTree>
    <p:extLst>
      <p:ext uri="{BB962C8B-B14F-4D97-AF65-F5344CB8AC3E}">
        <p14:creationId xmlns:p14="http://schemas.microsoft.com/office/powerpoint/2010/main" val="159732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718457" y="0"/>
            <a:ext cx="10433957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u="sng" dirty="0" smtClean="0"/>
              <a:t>12.3 Vooruit ontvangen bedragen Bunt beheer nog te leveren</a:t>
            </a:r>
          </a:p>
          <a:p>
            <a:endParaRPr lang="nl-NL" sz="3200" dirty="0" smtClean="0"/>
          </a:p>
          <a:p>
            <a:r>
              <a:rPr lang="nl-NL" sz="3200" dirty="0" smtClean="0">
                <a:solidFill>
                  <a:srgbClr val="FF0000"/>
                </a:solidFill>
              </a:rPr>
              <a:t>a. Bunt beheer verstuurt de factuur </a:t>
            </a:r>
          </a:p>
          <a:p>
            <a:r>
              <a:rPr lang="nl-NL" sz="3200" dirty="0" smtClean="0"/>
              <a:t>     130 Debiteuren                                    7.987</a:t>
            </a:r>
          </a:p>
          <a:p>
            <a:r>
              <a:rPr lang="nl-NL" sz="3200" dirty="0" smtClean="0"/>
              <a:t>     181 Verschuldigde BTW                      		     	1.386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Aan 155 Vooruit ontvangen bedragen              	6.600</a:t>
            </a:r>
          </a:p>
          <a:p>
            <a:endParaRPr lang="nl-NL" sz="3200" dirty="0"/>
          </a:p>
          <a:p>
            <a:r>
              <a:rPr lang="nl-NL" sz="3200" dirty="0" smtClean="0">
                <a:solidFill>
                  <a:srgbClr val="FF0000"/>
                </a:solidFill>
              </a:rPr>
              <a:t>b. Bunt beheer boekt later bij levering:</a:t>
            </a:r>
            <a:endParaRPr lang="nl-NL" sz="3200" dirty="0">
              <a:solidFill>
                <a:srgbClr val="FF0000"/>
              </a:solidFill>
            </a:endParaRPr>
          </a:p>
          <a:p>
            <a:r>
              <a:rPr lang="nl-NL" sz="3200" dirty="0"/>
              <a:t>     </a:t>
            </a:r>
            <a:r>
              <a:rPr lang="nl-NL" sz="3200" dirty="0" smtClean="0"/>
              <a:t>155 Vooruit ontvangen bedragen	1.100</a:t>
            </a:r>
            <a:r>
              <a:rPr lang="nl-NL" sz="3200" dirty="0"/>
              <a:t/>
            </a:r>
            <a:br>
              <a:rPr lang="nl-NL" sz="3200" dirty="0"/>
            </a:br>
            <a:r>
              <a:rPr lang="nl-NL" sz="3200" dirty="0"/>
              <a:t>     Aan </a:t>
            </a:r>
            <a:r>
              <a:rPr lang="nl-NL" sz="3200" dirty="0" smtClean="0"/>
              <a:t>850 Huuropbrengsten                                     1.100</a:t>
            </a:r>
            <a:endParaRPr lang="nl-NL" sz="3200" dirty="0"/>
          </a:p>
          <a:p>
            <a:endParaRPr lang="nl-NL" sz="3200" dirty="0" smtClean="0"/>
          </a:p>
        </p:txBody>
      </p:sp>
    </p:spTree>
    <p:extLst>
      <p:ext uri="{BB962C8B-B14F-4D97-AF65-F5344CB8AC3E}">
        <p14:creationId xmlns:p14="http://schemas.microsoft.com/office/powerpoint/2010/main" val="3841885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718457" y="0"/>
            <a:ext cx="10433957" cy="67710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u="sng" dirty="0" smtClean="0"/>
              <a:t>12.4 Achteraf ontvangen bedragen Uw machine onze zorg</a:t>
            </a:r>
          </a:p>
          <a:p>
            <a:endParaRPr lang="nl-NL" sz="3200" dirty="0" smtClean="0"/>
          </a:p>
          <a:p>
            <a:r>
              <a:rPr lang="nl-NL" sz="3200" dirty="0" smtClean="0">
                <a:solidFill>
                  <a:srgbClr val="FF0000"/>
                </a:solidFill>
              </a:rPr>
              <a:t>a. Uw machine onze zorg stuurt de factuur achteraf 21 dec 15</a:t>
            </a:r>
          </a:p>
          <a:p>
            <a:r>
              <a:rPr lang="nl-NL" sz="3200" dirty="0" smtClean="0"/>
              <a:t>     130 Debiteuren                                    14.520</a:t>
            </a:r>
          </a:p>
          <a:p>
            <a:r>
              <a:rPr lang="nl-NL" sz="3200" dirty="0" smtClean="0"/>
              <a:t>     </a:t>
            </a:r>
            <a:r>
              <a:rPr lang="nl-NL" sz="3200" dirty="0" smtClean="0"/>
              <a:t>Aan 181 </a:t>
            </a:r>
            <a:r>
              <a:rPr lang="nl-NL" sz="3200" dirty="0" smtClean="0"/>
              <a:t>Verschuldigde BTW                        </a:t>
            </a:r>
            <a:r>
              <a:rPr lang="nl-NL" sz="3200" dirty="0" smtClean="0"/>
              <a:t>	      2.520</a:t>
            </a:r>
            <a:endParaRPr lang="nl-NL" sz="3200" dirty="0" smtClean="0"/>
          </a:p>
          <a:p>
            <a:r>
              <a:rPr lang="nl-NL" sz="3200" dirty="0"/>
              <a:t> </a:t>
            </a:r>
            <a:r>
              <a:rPr lang="nl-NL" sz="3200" dirty="0" smtClean="0"/>
              <a:t>    Aan 156 Nog te ontvangen bedragen             12.000</a:t>
            </a:r>
          </a:p>
          <a:p>
            <a:endParaRPr lang="nl-NL" sz="3200" dirty="0" smtClean="0"/>
          </a:p>
          <a:p>
            <a:r>
              <a:rPr lang="nl-NL" sz="3200" dirty="0" smtClean="0">
                <a:solidFill>
                  <a:srgbClr val="FF0000"/>
                </a:solidFill>
              </a:rPr>
              <a:t>b. </a:t>
            </a:r>
            <a:r>
              <a:rPr lang="nl-NL" sz="3200" dirty="0">
                <a:solidFill>
                  <a:srgbClr val="FF0000"/>
                </a:solidFill>
              </a:rPr>
              <a:t>Uw machine onze </a:t>
            </a:r>
            <a:r>
              <a:rPr lang="nl-NL" sz="3200" dirty="0" smtClean="0">
                <a:solidFill>
                  <a:srgbClr val="FF0000"/>
                </a:solidFill>
              </a:rPr>
              <a:t>zorg boekt in december:</a:t>
            </a:r>
            <a:endParaRPr lang="nl-NL" sz="3200" dirty="0">
              <a:solidFill>
                <a:srgbClr val="FF0000"/>
              </a:solidFill>
            </a:endParaRPr>
          </a:p>
          <a:p>
            <a:r>
              <a:rPr lang="nl-NL" sz="3200" dirty="0"/>
              <a:t>     </a:t>
            </a:r>
            <a:r>
              <a:rPr lang="nl-NL" sz="3200" dirty="0" smtClean="0"/>
              <a:t>156 </a:t>
            </a:r>
            <a:r>
              <a:rPr lang="nl-NL" sz="3200" dirty="0"/>
              <a:t>Nog te ontvangen bedragen      </a:t>
            </a:r>
            <a:r>
              <a:rPr lang="nl-NL" sz="3200" dirty="0" smtClean="0"/>
              <a:t>1.000</a:t>
            </a:r>
            <a:r>
              <a:rPr lang="nl-NL" sz="3200" dirty="0"/>
              <a:t/>
            </a:r>
            <a:br>
              <a:rPr lang="nl-NL" sz="3200" dirty="0"/>
            </a:br>
            <a:r>
              <a:rPr lang="nl-NL" sz="3200" dirty="0"/>
              <a:t>     Aan </a:t>
            </a:r>
            <a:r>
              <a:rPr lang="nl-NL" sz="3200" dirty="0" smtClean="0"/>
              <a:t>851 </a:t>
            </a:r>
            <a:r>
              <a:rPr lang="nl-NL" sz="3200" dirty="0"/>
              <a:t>Opbrengsten  </a:t>
            </a:r>
            <a:r>
              <a:rPr lang="nl-NL" sz="3200" dirty="0" smtClean="0"/>
              <a:t>onderhoudscontracten          1.000</a:t>
            </a:r>
          </a:p>
          <a:p>
            <a:endParaRPr lang="nl-NL" sz="3200" dirty="0"/>
          </a:p>
          <a:p>
            <a:r>
              <a:rPr lang="nl-NL" sz="3200" dirty="0" smtClean="0">
                <a:solidFill>
                  <a:srgbClr val="FF0000"/>
                </a:solidFill>
              </a:rPr>
              <a:t>c. 156 Nog te ontvangen bedragen op 1 december/30 nov</a:t>
            </a:r>
          </a:p>
          <a:p>
            <a:r>
              <a:rPr lang="nl-NL" sz="3200" dirty="0" smtClean="0">
                <a:solidFill>
                  <a:srgbClr val="FF0000"/>
                </a:solidFill>
              </a:rPr>
              <a:t>     </a:t>
            </a:r>
            <a:r>
              <a:rPr lang="nl-NL" sz="3200" dirty="0" smtClean="0"/>
              <a:t>11 x 1.000 = 11.000   (of 12.000 als de dec ingeboekt is)</a:t>
            </a:r>
            <a:endParaRPr lang="nl-NL" sz="32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30223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kstvak 4"/>
          <p:cNvSpPr txBox="1"/>
          <p:nvPr/>
        </p:nvSpPr>
        <p:spPr>
          <a:xfrm>
            <a:off x="769257" y="0"/>
            <a:ext cx="10433957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u="sng" dirty="0" smtClean="0"/>
              <a:t>12.5 Vooruit betaalde kosten door het Collectief</a:t>
            </a:r>
          </a:p>
          <a:p>
            <a:r>
              <a:rPr lang="nl-NL" sz="3200" dirty="0"/>
              <a:t>	</a:t>
            </a:r>
            <a:r>
              <a:rPr lang="nl-NL" sz="3200" dirty="0" smtClean="0"/>
              <a:t>= een vordering feestje</a:t>
            </a:r>
          </a:p>
          <a:p>
            <a:endParaRPr lang="nl-NL" sz="3200" dirty="0" smtClean="0"/>
          </a:p>
          <a:p>
            <a:r>
              <a:rPr lang="nl-NL" sz="3200" dirty="0" smtClean="0">
                <a:solidFill>
                  <a:srgbClr val="FF0000"/>
                </a:solidFill>
              </a:rPr>
              <a:t>a. Het Collectief boekt bij betaling per bank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150 Vooruitbetaalde bedragen      	2.500</a:t>
            </a:r>
          </a:p>
          <a:p>
            <a:r>
              <a:rPr lang="nl-NL" sz="3200" dirty="0" smtClean="0"/>
              <a:t>     180 </a:t>
            </a:r>
            <a:r>
              <a:rPr lang="nl-NL" sz="3200" dirty="0"/>
              <a:t>Te verrekenen BTW     </a:t>
            </a:r>
            <a:r>
              <a:rPr lang="nl-NL" sz="3200" dirty="0" smtClean="0"/>
              <a:t>                 	    525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Aan 110 bank 						3.025</a:t>
            </a:r>
          </a:p>
          <a:p>
            <a:endParaRPr lang="nl-NL" sz="3200" dirty="0" smtClean="0"/>
          </a:p>
          <a:p>
            <a:r>
              <a:rPr lang="nl-NL" sz="3200" dirty="0" smtClean="0">
                <a:solidFill>
                  <a:srgbClr val="FF0000"/>
                </a:solidFill>
              </a:rPr>
              <a:t>b. Het Collectief boekt:</a:t>
            </a:r>
            <a:endParaRPr lang="nl-NL" sz="3200" dirty="0">
              <a:solidFill>
                <a:srgbClr val="FF0000"/>
              </a:solidFill>
            </a:endParaRPr>
          </a:p>
          <a:p>
            <a:r>
              <a:rPr lang="nl-NL" sz="3200" dirty="0"/>
              <a:t>     </a:t>
            </a:r>
            <a:r>
              <a:rPr lang="nl-NL" sz="3200" dirty="0" smtClean="0"/>
              <a:t>419 Overige personeelskosten      </a:t>
            </a:r>
            <a:r>
              <a:rPr lang="nl-NL" sz="3200" dirty="0" smtClean="0"/>
              <a:t>	2.500</a:t>
            </a:r>
            <a:r>
              <a:rPr lang="nl-NL" sz="3200" dirty="0"/>
              <a:t/>
            </a:r>
            <a:br>
              <a:rPr lang="nl-NL" sz="3200" dirty="0"/>
            </a:br>
            <a:r>
              <a:rPr lang="nl-NL" sz="3200" dirty="0"/>
              <a:t>     Aan </a:t>
            </a:r>
            <a:r>
              <a:rPr lang="nl-NL" sz="3200" dirty="0" smtClean="0"/>
              <a:t>150  Vooruitbetaalde </a:t>
            </a:r>
            <a:r>
              <a:rPr lang="nl-NL" sz="3200" dirty="0"/>
              <a:t>bedragen              </a:t>
            </a:r>
            <a:r>
              <a:rPr lang="nl-NL" sz="3200" dirty="0" smtClean="0"/>
              <a:t>	2.500</a:t>
            </a:r>
            <a:endParaRPr lang="nl-NL" sz="3200" dirty="0"/>
          </a:p>
        </p:txBody>
      </p:sp>
    </p:spTree>
    <p:extLst>
      <p:ext uri="{BB962C8B-B14F-4D97-AF65-F5344CB8AC3E}">
        <p14:creationId xmlns:p14="http://schemas.microsoft.com/office/powerpoint/2010/main" val="35426205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718457" y="0"/>
            <a:ext cx="10433957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u="sng" dirty="0" smtClean="0"/>
              <a:t>12.6 Nog te betalen bedragen (12.2 achteraf betaalde kosten)</a:t>
            </a:r>
          </a:p>
          <a:p>
            <a:endParaRPr lang="nl-NL" sz="3200" dirty="0" smtClean="0">
              <a:solidFill>
                <a:srgbClr val="FF0000"/>
              </a:solidFill>
            </a:endParaRPr>
          </a:p>
          <a:p>
            <a:r>
              <a:rPr lang="nl-NL" sz="3200" dirty="0" smtClean="0">
                <a:solidFill>
                  <a:srgbClr val="FF0000"/>
                </a:solidFill>
              </a:rPr>
              <a:t>a. </a:t>
            </a:r>
            <a:r>
              <a:rPr lang="nl-NL" sz="3200" dirty="0" err="1" smtClean="0">
                <a:solidFill>
                  <a:srgbClr val="FF0000"/>
                </a:solidFill>
              </a:rPr>
              <a:t>Rentatent</a:t>
            </a:r>
            <a:r>
              <a:rPr lang="nl-NL" sz="3200" dirty="0" smtClean="0">
                <a:solidFill>
                  <a:srgbClr val="FF0000"/>
                </a:solidFill>
              </a:rPr>
              <a:t> </a:t>
            </a:r>
            <a:r>
              <a:rPr lang="nl-NL" sz="3200" dirty="0">
                <a:solidFill>
                  <a:srgbClr val="FF0000"/>
                </a:solidFill>
              </a:rPr>
              <a:t>boekt </a:t>
            </a:r>
            <a:r>
              <a:rPr lang="nl-NL" sz="3200" dirty="0" smtClean="0">
                <a:solidFill>
                  <a:srgbClr val="FF0000"/>
                </a:solidFill>
              </a:rPr>
              <a:t>april </a:t>
            </a:r>
            <a:r>
              <a:rPr lang="nl-NL" sz="3200" dirty="0">
                <a:solidFill>
                  <a:srgbClr val="FF0000"/>
                </a:solidFill>
              </a:rPr>
              <a:t>bij gebruik</a:t>
            </a:r>
          </a:p>
          <a:p>
            <a:r>
              <a:rPr lang="nl-NL" sz="3200" dirty="0"/>
              <a:t>     450 Huurkosten                                  </a:t>
            </a:r>
            <a:r>
              <a:rPr lang="nl-NL" sz="3200" dirty="0" smtClean="0"/>
              <a:t>2.500</a:t>
            </a:r>
            <a:r>
              <a:rPr lang="nl-NL" sz="3200" dirty="0"/>
              <a:t/>
            </a:r>
            <a:br>
              <a:rPr lang="nl-NL" sz="3200" dirty="0"/>
            </a:br>
            <a:r>
              <a:rPr lang="nl-NL" sz="3200" dirty="0"/>
              <a:t>     Aan 151  Nog te betalen bedragen                   </a:t>
            </a:r>
            <a:r>
              <a:rPr lang="nl-NL" sz="3200" dirty="0" smtClean="0"/>
              <a:t>2.500</a:t>
            </a:r>
            <a:endParaRPr lang="nl-NL" sz="3200" dirty="0"/>
          </a:p>
          <a:p>
            <a:endParaRPr lang="nl-NL" sz="3200" u="sng" dirty="0" smtClean="0"/>
          </a:p>
          <a:p>
            <a:r>
              <a:rPr lang="nl-NL" sz="3200" smtClean="0">
                <a:solidFill>
                  <a:srgbClr val="FF0000"/>
                </a:solidFill>
              </a:rPr>
              <a:t>b. </a:t>
            </a:r>
            <a:r>
              <a:rPr lang="nl-NL" sz="3200" dirty="0" err="1" smtClean="0">
                <a:solidFill>
                  <a:srgbClr val="FF0000"/>
                </a:solidFill>
              </a:rPr>
              <a:t>Rentatent</a:t>
            </a:r>
            <a:r>
              <a:rPr lang="nl-NL" sz="3200" dirty="0" smtClean="0">
                <a:solidFill>
                  <a:srgbClr val="FF0000"/>
                </a:solidFill>
              </a:rPr>
              <a:t> betaalt achteraf (juli) Geen BTW, kan wel.</a:t>
            </a:r>
          </a:p>
          <a:p>
            <a:r>
              <a:rPr lang="nl-NL" sz="3200" dirty="0" smtClean="0"/>
              <a:t>     151 Nog te betalen bedragen         2.500</a:t>
            </a:r>
          </a:p>
          <a:p>
            <a:r>
              <a:rPr lang="nl-NL" sz="3200" dirty="0" smtClean="0"/>
              <a:t>     (180 </a:t>
            </a:r>
            <a:r>
              <a:rPr lang="nl-NL" sz="3200" dirty="0"/>
              <a:t>Te verrekenen BTW     </a:t>
            </a:r>
            <a:r>
              <a:rPr lang="nl-NL" sz="3200" dirty="0" smtClean="0"/>
              <a:t>                 441)</a:t>
            </a:r>
          </a:p>
          <a:p>
            <a:r>
              <a:rPr lang="nl-NL" sz="3200" dirty="0"/>
              <a:t> </a:t>
            </a:r>
            <a:r>
              <a:rPr lang="nl-NL" sz="3200" dirty="0" smtClean="0"/>
              <a:t>    Aan 110 Bank                                                        2.500</a:t>
            </a:r>
          </a:p>
          <a:p>
            <a:endParaRPr lang="nl-NL" sz="3200" dirty="0" smtClean="0"/>
          </a:p>
          <a:p>
            <a:endParaRPr lang="nl-NL" sz="3200" dirty="0" smtClean="0"/>
          </a:p>
        </p:txBody>
      </p:sp>
    </p:spTree>
    <p:extLst>
      <p:ext uri="{BB962C8B-B14F-4D97-AF65-F5344CB8AC3E}">
        <p14:creationId xmlns:p14="http://schemas.microsoft.com/office/powerpoint/2010/main" val="9500447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769257" y="0"/>
            <a:ext cx="10433957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u="sng" dirty="0" smtClean="0"/>
              <a:t>12.7 Vooruit betaalde kosten = een vordering gebruiksgenot</a:t>
            </a:r>
          </a:p>
          <a:p>
            <a:endParaRPr lang="nl-NL" sz="3200" dirty="0" smtClean="0"/>
          </a:p>
          <a:p>
            <a:r>
              <a:rPr lang="nl-NL" sz="3200" dirty="0" smtClean="0"/>
              <a:t>Maandelijks wel als kosten boeken</a:t>
            </a:r>
          </a:p>
          <a:p>
            <a:endParaRPr lang="nl-NL" sz="3200" dirty="0" smtClean="0"/>
          </a:p>
          <a:p>
            <a:r>
              <a:rPr lang="nl-NL" sz="3200" dirty="0" err="1" smtClean="0">
                <a:solidFill>
                  <a:srgbClr val="FF0000"/>
                </a:solidFill>
              </a:rPr>
              <a:t>Maatdam</a:t>
            </a:r>
            <a:r>
              <a:rPr lang="nl-NL" sz="3200" dirty="0" smtClean="0">
                <a:solidFill>
                  <a:srgbClr val="FF0000"/>
                </a:solidFill>
              </a:rPr>
              <a:t> betaalt, geen factuur, geen BTW.</a:t>
            </a:r>
          </a:p>
          <a:p>
            <a:endParaRPr lang="nl-NL" sz="3200" dirty="0" smtClean="0">
              <a:solidFill>
                <a:srgbClr val="FF0000"/>
              </a:solidFill>
            </a:endParaRPr>
          </a:p>
          <a:p>
            <a:r>
              <a:rPr lang="nl-NL" sz="3200" dirty="0" smtClean="0"/>
              <a:t>     150 Vooruitbetaalde bedragen      	14.500</a:t>
            </a:r>
          </a:p>
          <a:p>
            <a:r>
              <a:rPr lang="nl-NL" sz="3200" dirty="0" smtClean="0"/>
              <a:t>     Aan 110 Bank                                            		14.500</a:t>
            </a:r>
          </a:p>
        </p:txBody>
      </p:sp>
    </p:spTree>
    <p:extLst>
      <p:ext uri="{BB962C8B-B14F-4D97-AF65-F5344CB8AC3E}">
        <p14:creationId xmlns:p14="http://schemas.microsoft.com/office/powerpoint/2010/main" val="4123755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e1" id="{1EC7C3FB-37D8-48ED-8B64-0DE660E04E2A}" vid="{0EAB2C89-8CDE-4D4C-AB68-C5349F7FA47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300</TotalTime>
  <Words>239</Words>
  <Application>Microsoft Office PowerPoint</Application>
  <PresentationFormat>Breedbeeld</PresentationFormat>
  <Paragraphs>82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Kantoorthema</vt:lpstr>
      <vt:lpstr>Permanence Uitwerkingen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Company>ROC van Twente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Permanence</dc:title>
  <dc:creator>Jan Willem Heuten</dc:creator>
  <cp:lastModifiedBy>Jan Willem Heuten</cp:lastModifiedBy>
  <cp:revision>30</cp:revision>
  <dcterms:created xsi:type="dcterms:W3CDTF">2015-10-26T12:17:43Z</dcterms:created>
  <dcterms:modified xsi:type="dcterms:W3CDTF">2015-11-17T15:00:07Z</dcterms:modified>
</cp:coreProperties>
</file>

<file path=docProps/thumbnail.jpeg>
</file>