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kosten van personeel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Antwoorden 10.1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10.5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81125"/>
            <a:ext cx="10515600" cy="170497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f</a:t>
            </a:r>
            <a:r>
              <a:rPr lang="nl-NL" dirty="0" smtClean="0"/>
              <a:t>. Naar aanleiding van de loonbetaling</a:t>
            </a:r>
          </a:p>
          <a:p>
            <a:pPr marL="0" indent="0">
              <a:buNone/>
            </a:pPr>
            <a:r>
              <a:rPr lang="nl-NL" dirty="0" smtClean="0"/>
              <a:t>	159 Te betalen nettolonen 		   3.300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110 Bank						  3.300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38200" y="3617436"/>
            <a:ext cx="97917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 g. Betaling </a:t>
            </a:r>
            <a:r>
              <a:rPr lang="nl-NL" sz="2800" dirty="0"/>
              <a:t>loonheffing</a:t>
            </a:r>
          </a:p>
          <a:p>
            <a:r>
              <a:rPr lang="nl-NL" sz="2800" dirty="0" smtClean="0"/>
              <a:t>	159 </a:t>
            </a:r>
            <a:r>
              <a:rPr lang="nl-NL" sz="2800" dirty="0"/>
              <a:t>Af te dragen loonheffingen		  </a:t>
            </a:r>
            <a:r>
              <a:rPr lang="nl-NL" sz="2800" dirty="0" smtClean="0"/>
              <a:t>3.700</a:t>
            </a:r>
          </a:p>
          <a:p>
            <a:r>
              <a:rPr lang="nl-NL" sz="2800" dirty="0" smtClean="0"/>
              <a:t>	Aan 110 Bank						  3.700</a:t>
            </a:r>
            <a:endParaRPr lang="nl-NL" sz="2800" dirty="0"/>
          </a:p>
          <a:p>
            <a:r>
              <a:rPr lang="nl-NL" sz="2800" dirty="0" smtClean="0"/>
              <a:t>h. Levering grasmaaiers Gemeente</a:t>
            </a:r>
          </a:p>
          <a:p>
            <a:r>
              <a:rPr lang="nl-NL" sz="2800" dirty="0"/>
              <a:t>	810 Inkoopwaarde verkopen		   </a:t>
            </a:r>
            <a:r>
              <a:rPr lang="nl-NL" sz="2800" dirty="0" smtClean="0"/>
              <a:t>48.000</a:t>
            </a:r>
            <a:endParaRPr lang="nl-NL" sz="2800" dirty="0"/>
          </a:p>
          <a:p>
            <a:r>
              <a:rPr lang="nl-NL" sz="2800" dirty="0"/>
              <a:t>	Aan 700 Voorraad goederen				  </a:t>
            </a:r>
            <a:r>
              <a:rPr lang="nl-NL" sz="2800" dirty="0" smtClean="0"/>
              <a:t>48.000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295769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dirty="0" smtClean="0"/>
              <a:t>	Verkoop (DO</a:t>
            </a:r>
            <a:r>
              <a:rPr lang="nl-NL" strike="sngStrike" dirty="0" smtClean="0"/>
              <a:t>IV</a:t>
            </a:r>
            <a:r>
              <a:rPr lang="nl-NL" dirty="0" smtClean="0"/>
              <a:t>) Hier </a:t>
            </a:r>
            <a:r>
              <a:rPr lang="nl-NL" smtClean="0"/>
              <a:t>alleen facturering.</a:t>
            </a:r>
          </a:p>
          <a:p>
            <a:pPr marL="457200" lvl="1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dirty="0" smtClean="0"/>
              <a:t>i.	130 Debiteuren				 72.600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182 Verschuldigde BTW 21 %			  12.600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851 Opbrengst verkopen 21 %			  60.000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6385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" y="125413"/>
            <a:ext cx="3370753" cy="170338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2716" y="125413"/>
            <a:ext cx="7646987" cy="6483499"/>
          </a:xfrm>
          <a:prstGeom prst="rect">
            <a:avLst/>
          </a:prstGeom>
        </p:spPr>
      </p:pic>
      <p:cxnSp>
        <p:nvCxnSpPr>
          <p:cNvPr id="5" name="Rechte verbindingslijn 4"/>
          <p:cNvCxnSpPr/>
          <p:nvPr/>
        </p:nvCxnSpPr>
        <p:spPr>
          <a:xfrm>
            <a:off x="220662" y="2921000"/>
            <a:ext cx="28527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1492923" y="3014736"/>
            <a:ext cx="12700" cy="901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405470" y="3174483"/>
            <a:ext cx="8214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Bezit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505623" y="3176368"/>
            <a:ext cx="17130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Eigen Vermogen</a:t>
            </a:r>
          </a:p>
          <a:p>
            <a:r>
              <a:rPr lang="nl-NL" dirty="0" smtClean="0"/>
              <a:t>Schuld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Schulden</a:t>
            </a:r>
            <a:endParaRPr lang="nl-NL" dirty="0"/>
          </a:p>
        </p:txBody>
      </p:sp>
      <p:sp>
        <p:nvSpPr>
          <p:cNvPr id="17" name="Ovaal 16"/>
          <p:cNvSpPr/>
          <p:nvPr/>
        </p:nvSpPr>
        <p:spPr>
          <a:xfrm>
            <a:off x="4443187" y="411843"/>
            <a:ext cx="774700" cy="30661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4443187" y="2442029"/>
            <a:ext cx="774700" cy="355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 flipV="1">
            <a:off x="4443187" y="4180113"/>
            <a:ext cx="774700" cy="40821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al 19"/>
          <p:cNvSpPr/>
          <p:nvPr/>
        </p:nvSpPr>
        <p:spPr>
          <a:xfrm>
            <a:off x="398206" y="4850208"/>
            <a:ext cx="774700" cy="355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/>
          <p:cNvSpPr/>
          <p:nvPr/>
        </p:nvSpPr>
        <p:spPr>
          <a:xfrm>
            <a:off x="1492923" y="4800030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/>
          <p:cNvSpPr/>
          <p:nvPr/>
        </p:nvSpPr>
        <p:spPr>
          <a:xfrm>
            <a:off x="4370587" y="718456"/>
            <a:ext cx="1103353" cy="604157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/>
          <p:cNvSpPr/>
          <p:nvPr/>
        </p:nvSpPr>
        <p:spPr>
          <a:xfrm>
            <a:off x="4309840" y="2797629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23"/>
          <p:cNvSpPr/>
          <p:nvPr/>
        </p:nvSpPr>
        <p:spPr>
          <a:xfrm>
            <a:off x="4370586" y="4588328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45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a. Naar aanleiding van de loonstaat</a:t>
            </a:r>
          </a:p>
          <a:p>
            <a:pPr marL="0" indent="0">
              <a:buNone/>
            </a:pPr>
            <a:r>
              <a:rPr lang="nl-NL" dirty="0" smtClean="0"/>
              <a:t>	410 Loonkosten				36.000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165 Af te dragen loonheffingen			17.000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159 Te betalen nettolonen				19.000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Werkgeversdeel loonheffing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411 Sociale lasten				   4.900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159 Af te dragen loonheffingen			  4.900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6388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a. Naar aanleiding van de loonstaat</a:t>
            </a:r>
          </a:p>
          <a:p>
            <a:pPr marL="0" indent="0">
              <a:buNone/>
            </a:pPr>
            <a:r>
              <a:rPr lang="nl-NL" dirty="0" smtClean="0"/>
              <a:t>	410 Loonkosten				10.000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165 Af te dragen loonheffingen			4.000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159 Te betalen nettolonen				6.000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Betaling nettolonen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110 Bank					   6.000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159 Te betalen nettolonen				  6.000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33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Naar aanleiding van de storting van 20.000 euro op rekening van de zaak. Afschrift moet ontvangen zijn!!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a.	110 Bank					20.000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045 </a:t>
            </a:r>
            <a:r>
              <a:rPr lang="nl-NL" dirty="0" err="1" smtClean="0"/>
              <a:t>Privetoevoegingen</a:t>
            </a:r>
            <a:r>
              <a:rPr lang="nl-NL" dirty="0" smtClean="0"/>
              <a:t>				20.000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Ontvangst factuur bestelauto</a:t>
            </a:r>
          </a:p>
          <a:p>
            <a:pPr marL="0" indent="0">
              <a:buNone/>
            </a:pPr>
            <a:r>
              <a:rPr lang="nl-NL" dirty="0" smtClean="0"/>
              <a:t>	030 Vervoermiddelen			38.000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180 Te verrekenen BTW			  7.980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140 Crediteuren					45.980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0406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c.	Ontvangst geld Debiteur (</a:t>
            </a:r>
            <a:r>
              <a:rPr lang="nl-NL" dirty="0" err="1" smtClean="0"/>
              <a:t>vlgs</a:t>
            </a:r>
            <a:r>
              <a:rPr lang="nl-NL" dirty="0" smtClean="0"/>
              <a:t> afschrift)</a:t>
            </a:r>
          </a:p>
          <a:p>
            <a:pPr marL="0" indent="0">
              <a:buNone/>
            </a:pPr>
            <a:r>
              <a:rPr lang="nl-NL" dirty="0" smtClean="0"/>
              <a:t>	110 Bank					65.000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130 Debiteuren					65.000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d. 	</a:t>
            </a:r>
            <a:r>
              <a:rPr lang="nl-NL" dirty="0" err="1" smtClean="0"/>
              <a:t>Terugstorting</a:t>
            </a:r>
            <a:r>
              <a:rPr lang="nl-NL" dirty="0" smtClean="0"/>
              <a:t> tijdelijk </a:t>
            </a:r>
            <a:r>
              <a:rPr lang="nl-NL" dirty="0" err="1" smtClean="0"/>
              <a:t>ev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046 </a:t>
            </a:r>
            <a:r>
              <a:rPr lang="nl-NL" dirty="0" err="1" smtClean="0"/>
              <a:t>Priveonttrekkingen</a:t>
            </a:r>
            <a:r>
              <a:rPr lang="nl-NL" dirty="0" smtClean="0"/>
              <a:t>			20.000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110 Bank						20.000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1346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/>
          <a:lstStyle/>
          <a:p>
            <a:pPr marL="457200" lvl="1" indent="0">
              <a:buNone/>
            </a:pPr>
            <a:r>
              <a:rPr lang="nl-NL" dirty="0" smtClean="0"/>
              <a:t>	</a:t>
            </a:r>
            <a:r>
              <a:rPr lang="nl-NL" sz="2800" dirty="0" smtClean="0"/>
              <a:t>046 </a:t>
            </a:r>
            <a:r>
              <a:rPr lang="nl-NL" sz="2800" dirty="0" err="1" smtClean="0"/>
              <a:t>Prive</a:t>
            </a:r>
            <a:r>
              <a:rPr lang="nl-NL" sz="2800" dirty="0" smtClean="0"/>
              <a:t> onttrekkingen			4.500</a:t>
            </a:r>
          </a:p>
          <a:p>
            <a:pPr marL="0" indent="0">
              <a:buNone/>
            </a:pPr>
            <a:r>
              <a:rPr lang="nl-NL" dirty="0" smtClean="0"/>
              <a:t>a.	Maar liever in dit geval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047 </a:t>
            </a:r>
            <a:r>
              <a:rPr lang="nl-NL" dirty="0" err="1" smtClean="0"/>
              <a:t>Prive</a:t>
            </a:r>
            <a:r>
              <a:rPr lang="nl-NL" dirty="0" smtClean="0"/>
              <a:t> ondernemersloon		4.500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110 Bank						4.500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lphaLcPeriod" startAt="2"/>
            </a:pPr>
            <a:r>
              <a:rPr lang="nl-NL" dirty="0" smtClean="0"/>
              <a:t>Inkoop 10 grasmaaiers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700 Voorraad goederen			4.000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180 Te verrekenen BTW			    840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140 Crediteuren						4.840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6218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dirty="0" smtClean="0"/>
              <a:t>	Verkoop (KOIV)</a:t>
            </a:r>
            <a:endParaRPr lang="nl-NL" sz="2800" dirty="0" smtClean="0"/>
          </a:p>
          <a:p>
            <a:pPr marL="0" indent="0">
              <a:buNone/>
            </a:pPr>
            <a:r>
              <a:rPr lang="nl-NL" dirty="0"/>
              <a:t>c</a:t>
            </a:r>
            <a:r>
              <a:rPr lang="nl-NL" dirty="0" smtClean="0"/>
              <a:t>.	100 Kas					   847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182 Verschuldigde BTW 21 %			  147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851 Opbrengst verkopen 21 %			  800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810 Inkoopwaarde verkopen		   450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700 Voorraad goederen				  450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d.	110 Bank 					5.000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130 Debiteuren						5.000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5743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10.5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81125"/>
            <a:ext cx="10515600" cy="207327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e. Naar aanleiding van de loonstaat</a:t>
            </a:r>
          </a:p>
          <a:p>
            <a:pPr marL="0" indent="0">
              <a:buNone/>
            </a:pPr>
            <a:r>
              <a:rPr lang="nl-NL" dirty="0" smtClean="0"/>
              <a:t>	410 Loonkosten				 5.000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165 Af te dragen loonheffingen			 1.700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159 Te betalen nettolonen				 3.300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38200" y="3617436"/>
            <a:ext cx="97917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     Werkgeversdeel </a:t>
            </a:r>
            <a:r>
              <a:rPr lang="nl-NL" sz="2800" dirty="0"/>
              <a:t>loonheffing</a:t>
            </a:r>
          </a:p>
          <a:p>
            <a:r>
              <a:rPr lang="nl-NL" sz="2800" dirty="0"/>
              <a:t>	411 Sociale lasten				   </a:t>
            </a:r>
            <a:r>
              <a:rPr lang="nl-NL" sz="2800" dirty="0" smtClean="0"/>
              <a:t>2.000</a:t>
            </a:r>
            <a:endParaRPr lang="nl-NL" sz="2800" dirty="0"/>
          </a:p>
          <a:p>
            <a:r>
              <a:rPr lang="nl-NL" sz="2800" dirty="0"/>
              <a:t>	Aan 159 Af te dragen loonheffingen			  </a:t>
            </a:r>
            <a:r>
              <a:rPr lang="nl-NL" sz="2800" dirty="0" smtClean="0"/>
              <a:t>2.000</a:t>
            </a:r>
          </a:p>
          <a:p>
            <a:endParaRPr lang="nl-NL" sz="2800" dirty="0"/>
          </a:p>
          <a:p>
            <a:r>
              <a:rPr lang="nl-NL" sz="2800" dirty="0"/>
              <a:t> </a:t>
            </a:r>
            <a:r>
              <a:rPr lang="nl-NL" sz="2800" dirty="0" smtClean="0"/>
              <a:t>     Vakantiegeld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415 Vakantiegeld				      400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Aan 158 Te betalen vakantiegeld			      400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313700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122</TotalTime>
  <Words>92</Words>
  <Application>Microsoft Office PowerPoint</Application>
  <PresentationFormat>Breedbeeld</PresentationFormat>
  <Paragraphs>103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De kosten van personeel</vt:lpstr>
      <vt:lpstr>PowerPoint-presentatie</vt:lpstr>
      <vt:lpstr>Opdracht 10.1</vt:lpstr>
      <vt:lpstr>Opdracht 10.2</vt:lpstr>
      <vt:lpstr>Opdracht 10.4</vt:lpstr>
      <vt:lpstr>Opdracht 10.4</vt:lpstr>
      <vt:lpstr>Opdracht 10.5</vt:lpstr>
      <vt:lpstr>Opdracht 10.5</vt:lpstr>
      <vt:lpstr>Opdracht 10.5</vt:lpstr>
      <vt:lpstr>Opdracht 10.5</vt:lpstr>
      <vt:lpstr>Opdracht 10.5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kosten van personeel</dc:title>
  <dc:creator>Jan Willem Heuten</dc:creator>
  <cp:lastModifiedBy>Jan Willem Heuten</cp:lastModifiedBy>
  <cp:revision>9</cp:revision>
  <dcterms:created xsi:type="dcterms:W3CDTF">2015-10-26T10:58:47Z</dcterms:created>
  <dcterms:modified xsi:type="dcterms:W3CDTF">2015-11-12T10:47:43Z</dcterms:modified>
</cp:coreProperties>
</file>