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6" r:id="rId1"/>
  </p:sldMasterIdLst>
  <p:sldIdLst>
    <p:sldId id="280" r:id="rId2"/>
    <p:sldId id="319" r:id="rId3"/>
    <p:sldId id="322" r:id="rId4"/>
    <p:sldId id="320" r:id="rId5"/>
    <p:sldId id="321" r:id="rId6"/>
    <p:sldId id="324" r:id="rId7"/>
    <p:sldId id="332" r:id="rId8"/>
    <p:sldId id="289" r:id="rId9"/>
    <p:sldId id="317" r:id="rId10"/>
    <p:sldId id="326" r:id="rId11"/>
    <p:sldId id="327" r:id="rId12"/>
    <p:sldId id="328" r:id="rId13"/>
    <p:sldId id="297" r:id="rId14"/>
    <p:sldId id="329" r:id="rId15"/>
    <p:sldId id="330" r:id="rId16"/>
    <p:sldId id="331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BB59"/>
    <a:srgbClr val="7793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Stijl, thema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Stijl, thema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 rot="5400000" flipV="1">
            <a:off x="-870919" y="5562000"/>
            <a:ext cx="2376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79000">
                <a:srgbClr val="52893F"/>
              </a:gs>
              <a:gs pos="43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8" name="Rechthoek 7"/>
          <p:cNvSpPr/>
          <p:nvPr/>
        </p:nvSpPr>
        <p:spPr>
          <a:xfrm rot="5400000" flipV="1">
            <a:off x="-909463" y="4936696"/>
            <a:ext cx="3636000" cy="216000"/>
          </a:xfrm>
          <a:prstGeom prst="rect">
            <a:avLst/>
          </a:prstGeom>
          <a:gradFill flip="none" rotWithShape="0">
            <a:gsLst>
              <a:gs pos="15646">
                <a:srgbClr val="F5FAF4"/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9" name="Rechthoek 8"/>
          <p:cNvSpPr/>
          <p:nvPr/>
        </p:nvSpPr>
        <p:spPr>
          <a:xfrm rot="5400000" flipV="1">
            <a:off x="545995" y="5800696"/>
            <a:ext cx="1908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10" name="Rechthoek 9"/>
          <p:cNvSpPr/>
          <p:nvPr/>
        </p:nvSpPr>
        <p:spPr>
          <a:xfrm rot="5400000" flipV="1">
            <a:off x="1011451" y="5674696"/>
            <a:ext cx="2160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11" name="Rechthoek 10"/>
          <p:cNvSpPr/>
          <p:nvPr/>
        </p:nvSpPr>
        <p:spPr>
          <a:xfrm rot="5400000" flipV="1">
            <a:off x="2142907" y="6214696"/>
            <a:ext cx="1080000" cy="216000"/>
          </a:xfrm>
          <a:prstGeom prst="rect">
            <a:avLst/>
          </a:prstGeom>
          <a:gradFill flip="none" rotWithShape="0">
            <a:gsLst>
              <a:gs pos="15646">
                <a:srgbClr val="EBF5E9"/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12" name="Rechthoek 11"/>
          <p:cNvSpPr/>
          <p:nvPr/>
        </p:nvSpPr>
        <p:spPr>
          <a:xfrm rot="5400000" flipV="1">
            <a:off x="2320363" y="5800696"/>
            <a:ext cx="1908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36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13" name="Rechthoek 12"/>
          <p:cNvSpPr/>
          <p:nvPr/>
        </p:nvSpPr>
        <p:spPr>
          <a:xfrm rot="5400000" flipV="1">
            <a:off x="2767819" y="5656696"/>
            <a:ext cx="2196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14" name="Rechthoek 13"/>
          <p:cNvSpPr/>
          <p:nvPr/>
        </p:nvSpPr>
        <p:spPr>
          <a:xfrm rot="5400000" flipV="1">
            <a:off x="3503275" y="5800696"/>
            <a:ext cx="1908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15" name="Rechthoek 14"/>
          <p:cNvSpPr/>
          <p:nvPr/>
        </p:nvSpPr>
        <p:spPr>
          <a:xfrm rot="5400000" flipV="1">
            <a:off x="3788731" y="5494696"/>
            <a:ext cx="2520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16" name="Rechthoek 15"/>
          <p:cNvSpPr/>
          <p:nvPr/>
        </p:nvSpPr>
        <p:spPr>
          <a:xfrm rot="5400000" flipV="1">
            <a:off x="4452187" y="5566696"/>
            <a:ext cx="2376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17" name="Rechthoek 16"/>
          <p:cNvSpPr/>
          <p:nvPr/>
        </p:nvSpPr>
        <p:spPr>
          <a:xfrm rot="5400000" flipV="1">
            <a:off x="5043643" y="5566696"/>
            <a:ext cx="2376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81000">
                <a:srgbClr val="52893F"/>
              </a:gs>
              <a:gs pos="37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43" name="Rechthoek 42"/>
          <p:cNvSpPr/>
          <p:nvPr/>
        </p:nvSpPr>
        <p:spPr>
          <a:xfrm rot="16200000" flipH="1" flipV="1">
            <a:off x="8648923" y="6214696"/>
            <a:ext cx="1080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44" name="Rechthoek 43"/>
          <p:cNvSpPr/>
          <p:nvPr/>
        </p:nvSpPr>
        <p:spPr>
          <a:xfrm rot="16200000" flipH="1" flipV="1">
            <a:off x="7643467" y="5800696"/>
            <a:ext cx="1908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75000">
                <a:srgbClr val="52893F"/>
              </a:gs>
              <a:gs pos="46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45" name="Rechthoek 44"/>
          <p:cNvSpPr/>
          <p:nvPr/>
        </p:nvSpPr>
        <p:spPr>
          <a:xfrm rot="16200000" flipH="1" flipV="1">
            <a:off x="6908011" y="5656696"/>
            <a:ext cx="2196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46" name="Rechthoek 45"/>
          <p:cNvSpPr/>
          <p:nvPr/>
        </p:nvSpPr>
        <p:spPr>
          <a:xfrm rot="16200000" flipH="1" flipV="1">
            <a:off x="6460555" y="5800696"/>
            <a:ext cx="1908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47" name="Rechthoek 46"/>
          <p:cNvSpPr/>
          <p:nvPr/>
        </p:nvSpPr>
        <p:spPr>
          <a:xfrm rot="16200000" flipH="1" flipV="1">
            <a:off x="5131097" y="5062696"/>
            <a:ext cx="3384000" cy="216000"/>
          </a:xfrm>
          <a:prstGeom prst="rect">
            <a:avLst/>
          </a:prstGeom>
          <a:gradFill flip="none" rotWithShape="0">
            <a:gsLst>
              <a:gs pos="15646">
                <a:srgbClr val="F5FAF4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48" name="Rechthoek 47"/>
          <p:cNvSpPr/>
          <p:nvPr/>
        </p:nvSpPr>
        <p:spPr>
          <a:xfrm rot="16200000" flipH="1" flipV="1">
            <a:off x="9417835" y="5800696"/>
            <a:ext cx="1908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49" name="Rechthoek 48"/>
          <p:cNvSpPr/>
          <p:nvPr/>
        </p:nvSpPr>
        <p:spPr>
          <a:xfrm rot="16200000" flipH="1" flipV="1">
            <a:off x="8252298" y="5226613"/>
            <a:ext cx="3056165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53" name="Rechthoek 52"/>
          <p:cNvSpPr/>
          <p:nvPr/>
        </p:nvSpPr>
        <p:spPr>
          <a:xfrm rot="16200000" flipH="1" flipV="1">
            <a:off x="10423291" y="6212346"/>
            <a:ext cx="1080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55" name="Rechthoek 54"/>
          <p:cNvSpPr/>
          <p:nvPr/>
        </p:nvSpPr>
        <p:spPr>
          <a:xfrm rot="16200000" flipH="1" flipV="1">
            <a:off x="10026674" y="5226613"/>
            <a:ext cx="3056165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79000">
                <a:srgbClr val="52893F"/>
              </a:gs>
              <a:gs pos="41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1561" y="2728851"/>
            <a:ext cx="8460991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61" name="Vrije vorm 60"/>
          <p:cNvSpPr/>
          <p:nvPr/>
        </p:nvSpPr>
        <p:spPr>
          <a:xfrm rot="10800000">
            <a:off x="24883" y="4221000"/>
            <a:ext cx="11834327" cy="2296795"/>
          </a:xfrm>
          <a:custGeom>
            <a:avLst/>
            <a:gdLst>
              <a:gd name="connsiteX0" fmla="*/ 0 w 12073812"/>
              <a:gd name="connsiteY0" fmla="*/ 3648269 h 3648269"/>
              <a:gd name="connsiteX1" fmla="*/ 1726163 w 12073812"/>
              <a:gd name="connsiteY1" fmla="*/ 2351314 h 3648269"/>
              <a:gd name="connsiteX2" fmla="*/ 2108718 w 12073812"/>
              <a:gd name="connsiteY2" fmla="*/ 2556588 h 3648269"/>
              <a:gd name="connsiteX3" fmla="*/ 3442996 w 12073812"/>
              <a:gd name="connsiteY3" fmla="*/ 2379306 h 3648269"/>
              <a:gd name="connsiteX4" fmla="*/ 4180114 w 12073812"/>
              <a:gd name="connsiteY4" fmla="*/ 2127380 h 3648269"/>
              <a:gd name="connsiteX5" fmla="*/ 4777274 w 12073812"/>
              <a:gd name="connsiteY5" fmla="*/ 2267339 h 3648269"/>
              <a:gd name="connsiteX6" fmla="*/ 6531429 w 12073812"/>
              <a:gd name="connsiteY6" fmla="*/ 2108718 h 3648269"/>
              <a:gd name="connsiteX7" fmla="*/ 7427167 w 12073812"/>
              <a:gd name="connsiteY7" fmla="*/ 1595535 h 3648269"/>
              <a:gd name="connsiteX8" fmla="*/ 8770776 w 12073812"/>
              <a:gd name="connsiteY8" fmla="*/ 1427584 h 3648269"/>
              <a:gd name="connsiteX9" fmla="*/ 9582539 w 12073812"/>
              <a:gd name="connsiteY9" fmla="*/ 1091682 h 3648269"/>
              <a:gd name="connsiteX10" fmla="*/ 12073812 w 12073812"/>
              <a:gd name="connsiteY10" fmla="*/ 0 h 364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073812" h="3648269">
                <a:moveTo>
                  <a:pt x="0" y="3648269"/>
                </a:moveTo>
                <a:lnTo>
                  <a:pt x="1726163" y="2351314"/>
                </a:lnTo>
                <a:lnTo>
                  <a:pt x="2108718" y="2556588"/>
                </a:lnTo>
                <a:lnTo>
                  <a:pt x="3442996" y="2379306"/>
                </a:lnTo>
                <a:lnTo>
                  <a:pt x="4180114" y="2127380"/>
                </a:lnTo>
                <a:lnTo>
                  <a:pt x="4777274" y="2267339"/>
                </a:lnTo>
                <a:lnTo>
                  <a:pt x="6531429" y="2108718"/>
                </a:lnTo>
                <a:lnTo>
                  <a:pt x="7427167" y="1595535"/>
                </a:lnTo>
                <a:lnTo>
                  <a:pt x="8770776" y="1427584"/>
                </a:lnTo>
                <a:lnTo>
                  <a:pt x="9582539" y="1091682"/>
                </a:lnTo>
                <a:lnTo>
                  <a:pt x="12073812" y="0"/>
                </a:lnTo>
              </a:path>
            </a:pathLst>
          </a:custGeom>
          <a:noFill/>
          <a:ln w="47625">
            <a:solidFill>
              <a:srgbClr val="CA4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1559" y="406652"/>
            <a:ext cx="9248288" cy="2062065"/>
          </a:xfrm>
        </p:spPr>
        <p:txBody>
          <a:bodyPr anchor="b">
            <a:normAutofit/>
          </a:bodyPr>
          <a:lstStyle>
            <a:lvl1pPr algn="l">
              <a:defRPr sz="3600" b="1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pic>
        <p:nvPicPr>
          <p:cNvPr id="25" name="Afbeelding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8" y="402039"/>
            <a:ext cx="2082299" cy="82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339061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4" y="5314950"/>
            <a:ext cx="9745663" cy="1011600"/>
          </a:xfrm>
        </p:spPr>
        <p:txBody>
          <a:bodyPr anchor="b">
            <a:normAutofit/>
          </a:bodyPr>
          <a:lstStyle>
            <a:lvl1pPr algn="l">
              <a:defRPr sz="1800" b="1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2"/>
          </p:nvPr>
        </p:nvSpPr>
        <p:spPr>
          <a:xfrm>
            <a:off x="684213" y="540623"/>
            <a:ext cx="9402763" cy="4707655"/>
          </a:xfrm>
        </p:spPr>
        <p:txBody>
          <a:bodyPr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113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d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 rot="5400000" flipV="1">
            <a:off x="-870919" y="5562000"/>
            <a:ext cx="2376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79000">
                <a:srgbClr val="52893F"/>
              </a:gs>
              <a:gs pos="43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8" name="Rechthoek 7"/>
          <p:cNvSpPr/>
          <p:nvPr/>
        </p:nvSpPr>
        <p:spPr>
          <a:xfrm rot="5400000" flipV="1">
            <a:off x="-909463" y="4936696"/>
            <a:ext cx="3636000" cy="216000"/>
          </a:xfrm>
          <a:prstGeom prst="rect">
            <a:avLst/>
          </a:prstGeom>
          <a:gradFill flip="none" rotWithShape="0">
            <a:gsLst>
              <a:gs pos="15646">
                <a:srgbClr val="F5FAF4"/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9" name="Rechthoek 8"/>
          <p:cNvSpPr/>
          <p:nvPr/>
        </p:nvSpPr>
        <p:spPr>
          <a:xfrm rot="5400000" flipV="1">
            <a:off x="545995" y="5800696"/>
            <a:ext cx="1908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10" name="Rechthoek 9"/>
          <p:cNvSpPr/>
          <p:nvPr/>
        </p:nvSpPr>
        <p:spPr>
          <a:xfrm rot="5400000" flipV="1">
            <a:off x="1011451" y="5674696"/>
            <a:ext cx="2160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11" name="Rechthoek 10"/>
          <p:cNvSpPr/>
          <p:nvPr/>
        </p:nvSpPr>
        <p:spPr>
          <a:xfrm rot="5400000" flipV="1">
            <a:off x="2142907" y="6214696"/>
            <a:ext cx="1080000" cy="216000"/>
          </a:xfrm>
          <a:prstGeom prst="rect">
            <a:avLst/>
          </a:prstGeom>
          <a:gradFill flip="none" rotWithShape="0">
            <a:gsLst>
              <a:gs pos="15646">
                <a:srgbClr val="EBF5E9"/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12" name="Rechthoek 11"/>
          <p:cNvSpPr/>
          <p:nvPr/>
        </p:nvSpPr>
        <p:spPr>
          <a:xfrm rot="5400000" flipV="1">
            <a:off x="2320363" y="5800696"/>
            <a:ext cx="1908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36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13" name="Rechthoek 12"/>
          <p:cNvSpPr/>
          <p:nvPr/>
        </p:nvSpPr>
        <p:spPr>
          <a:xfrm rot="5400000" flipV="1">
            <a:off x="2767819" y="5656696"/>
            <a:ext cx="2196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14" name="Rechthoek 13"/>
          <p:cNvSpPr/>
          <p:nvPr/>
        </p:nvSpPr>
        <p:spPr>
          <a:xfrm rot="5400000" flipV="1">
            <a:off x="3503275" y="5800696"/>
            <a:ext cx="1908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15" name="Rechthoek 14"/>
          <p:cNvSpPr/>
          <p:nvPr/>
        </p:nvSpPr>
        <p:spPr>
          <a:xfrm rot="5400000" flipV="1">
            <a:off x="3788731" y="5494696"/>
            <a:ext cx="2520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16" name="Rechthoek 15"/>
          <p:cNvSpPr/>
          <p:nvPr/>
        </p:nvSpPr>
        <p:spPr>
          <a:xfrm rot="5400000" flipV="1">
            <a:off x="4452187" y="5566696"/>
            <a:ext cx="2376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17" name="Rechthoek 16"/>
          <p:cNvSpPr/>
          <p:nvPr/>
        </p:nvSpPr>
        <p:spPr>
          <a:xfrm rot="5400000" flipV="1">
            <a:off x="5043643" y="5566696"/>
            <a:ext cx="2376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81000">
                <a:srgbClr val="52893F"/>
              </a:gs>
              <a:gs pos="37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43" name="Rechthoek 42"/>
          <p:cNvSpPr/>
          <p:nvPr/>
        </p:nvSpPr>
        <p:spPr>
          <a:xfrm rot="16200000" flipH="1" flipV="1">
            <a:off x="8648923" y="6214696"/>
            <a:ext cx="1080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44" name="Rechthoek 43"/>
          <p:cNvSpPr/>
          <p:nvPr/>
        </p:nvSpPr>
        <p:spPr>
          <a:xfrm rot="16200000" flipH="1" flipV="1">
            <a:off x="7643467" y="5800696"/>
            <a:ext cx="1908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75000">
                <a:srgbClr val="52893F"/>
              </a:gs>
              <a:gs pos="46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45" name="Rechthoek 44"/>
          <p:cNvSpPr/>
          <p:nvPr/>
        </p:nvSpPr>
        <p:spPr>
          <a:xfrm rot="16200000" flipH="1" flipV="1">
            <a:off x="6908011" y="5656696"/>
            <a:ext cx="2196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46" name="Rechthoek 45"/>
          <p:cNvSpPr/>
          <p:nvPr/>
        </p:nvSpPr>
        <p:spPr>
          <a:xfrm rot="16200000" flipH="1" flipV="1">
            <a:off x="6460555" y="5800696"/>
            <a:ext cx="1908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47" name="Rechthoek 46"/>
          <p:cNvSpPr/>
          <p:nvPr/>
        </p:nvSpPr>
        <p:spPr>
          <a:xfrm rot="16200000" flipH="1" flipV="1">
            <a:off x="5131097" y="5062696"/>
            <a:ext cx="3384000" cy="216000"/>
          </a:xfrm>
          <a:prstGeom prst="rect">
            <a:avLst/>
          </a:prstGeom>
          <a:gradFill flip="none" rotWithShape="0">
            <a:gsLst>
              <a:gs pos="15646">
                <a:srgbClr val="F5FAF4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48" name="Rechthoek 47"/>
          <p:cNvSpPr/>
          <p:nvPr/>
        </p:nvSpPr>
        <p:spPr>
          <a:xfrm rot="16200000" flipH="1" flipV="1">
            <a:off x="9417835" y="5800696"/>
            <a:ext cx="1908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49" name="Rechthoek 48"/>
          <p:cNvSpPr/>
          <p:nvPr/>
        </p:nvSpPr>
        <p:spPr>
          <a:xfrm rot="16200000" flipH="1" flipV="1">
            <a:off x="8252298" y="5226613"/>
            <a:ext cx="3056165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53" name="Rechthoek 52"/>
          <p:cNvSpPr/>
          <p:nvPr/>
        </p:nvSpPr>
        <p:spPr>
          <a:xfrm rot="16200000" flipH="1" flipV="1">
            <a:off x="10423291" y="6212346"/>
            <a:ext cx="1080000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90000">
                <a:srgbClr val="52893F"/>
              </a:gs>
              <a:gs pos="54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55" name="Rechthoek 54"/>
          <p:cNvSpPr/>
          <p:nvPr/>
        </p:nvSpPr>
        <p:spPr>
          <a:xfrm rot="16200000" flipH="1" flipV="1">
            <a:off x="10026674" y="5226613"/>
            <a:ext cx="3056165" cy="216000"/>
          </a:xfrm>
          <a:prstGeom prst="rect">
            <a:avLst/>
          </a:prstGeom>
          <a:gradFill flip="none" rotWithShape="0">
            <a:gsLst>
              <a:gs pos="15646">
                <a:srgbClr val="E7EEF6">
                  <a:alpha val="50000"/>
                </a:srgbClr>
              </a:gs>
              <a:gs pos="79000">
                <a:srgbClr val="52893F"/>
              </a:gs>
              <a:gs pos="41000">
                <a:srgbClr val="C4DFBB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lvl="0" algn="ctr"/>
            <a:endParaRPr lang="nl-NL" sz="900" dirty="0"/>
          </a:p>
        </p:txBody>
      </p:sp>
      <p:sp>
        <p:nvSpPr>
          <p:cNvPr id="61" name="Vrije vorm 60"/>
          <p:cNvSpPr/>
          <p:nvPr/>
        </p:nvSpPr>
        <p:spPr>
          <a:xfrm rot="10800000">
            <a:off x="24883" y="4221000"/>
            <a:ext cx="11834327" cy="2296795"/>
          </a:xfrm>
          <a:custGeom>
            <a:avLst/>
            <a:gdLst>
              <a:gd name="connsiteX0" fmla="*/ 0 w 12073812"/>
              <a:gd name="connsiteY0" fmla="*/ 3648269 h 3648269"/>
              <a:gd name="connsiteX1" fmla="*/ 1726163 w 12073812"/>
              <a:gd name="connsiteY1" fmla="*/ 2351314 h 3648269"/>
              <a:gd name="connsiteX2" fmla="*/ 2108718 w 12073812"/>
              <a:gd name="connsiteY2" fmla="*/ 2556588 h 3648269"/>
              <a:gd name="connsiteX3" fmla="*/ 3442996 w 12073812"/>
              <a:gd name="connsiteY3" fmla="*/ 2379306 h 3648269"/>
              <a:gd name="connsiteX4" fmla="*/ 4180114 w 12073812"/>
              <a:gd name="connsiteY4" fmla="*/ 2127380 h 3648269"/>
              <a:gd name="connsiteX5" fmla="*/ 4777274 w 12073812"/>
              <a:gd name="connsiteY5" fmla="*/ 2267339 h 3648269"/>
              <a:gd name="connsiteX6" fmla="*/ 6531429 w 12073812"/>
              <a:gd name="connsiteY6" fmla="*/ 2108718 h 3648269"/>
              <a:gd name="connsiteX7" fmla="*/ 7427167 w 12073812"/>
              <a:gd name="connsiteY7" fmla="*/ 1595535 h 3648269"/>
              <a:gd name="connsiteX8" fmla="*/ 8770776 w 12073812"/>
              <a:gd name="connsiteY8" fmla="*/ 1427584 h 3648269"/>
              <a:gd name="connsiteX9" fmla="*/ 9582539 w 12073812"/>
              <a:gd name="connsiteY9" fmla="*/ 1091682 h 3648269"/>
              <a:gd name="connsiteX10" fmla="*/ 12073812 w 12073812"/>
              <a:gd name="connsiteY10" fmla="*/ 0 h 364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073812" h="3648269">
                <a:moveTo>
                  <a:pt x="0" y="3648269"/>
                </a:moveTo>
                <a:lnTo>
                  <a:pt x="1726163" y="2351314"/>
                </a:lnTo>
                <a:lnTo>
                  <a:pt x="2108718" y="2556588"/>
                </a:lnTo>
                <a:lnTo>
                  <a:pt x="3442996" y="2379306"/>
                </a:lnTo>
                <a:lnTo>
                  <a:pt x="4180114" y="2127380"/>
                </a:lnTo>
                <a:lnTo>
                  <a:pt x="4777274" y="2267339"/>
                </a:lnTo>
                <a:lnTo>
                  <a:pt x="6531429" y="2108718"/>
                </a:lnTo>
                <a:lnTo>
                  <a:pt x="7427167" y="1595535"/>
                </a:lnTo>
                <a:lnTo>
                  <a:pt x="8770776" y="1427584"/>
                </a:lnTo>
                <a:lnTo>
                  <a:pt x="9582539" y="1091682"/>
                </a:lnTo>
                <a:lnTo>
                  <a:pt x="12073812" y="0"/>
                </a:lnTo>
              </a:path>
            </a:pathLst>
          </a:custGeom>
          <a:noFill/>
          <a:ln w="47625">
            <a:solidFill>
              <a:srgbClr val="CA4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sp>
        <p:nvSpPr>
          <p:cNvPr id="4" name="Tekstvak 3"/>
          <p:cNvSpPr txBox="1"/>
          <p:nvPr/>
        </p:nvSpPr>
        <p:spPr>
          <a:xfrm>
            <a:off x="1016539" y="2757744"/>
            <a:ext cx="80643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7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voor een stijgende lijn!</a:t>
            </a:r>
            <a:endParaRPr lang="en-US" sz="2700" dirty="0" smtClean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kstvak 25"/>
          <p:cNvSpPr txBox="1"/>
          <p:nvPr/>
        </p:nvSpPr>
        <p:spPr>
          <a:xfrm>
            <a:off x="1016539" y="1783703"/>
            <a:ext cx="80643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700" b="1" dirty="0" smtClean="0">
                <a:solidFill>
                  <a:schemeClr val="bg1"/>
                </a:solidFill>
              </a:rPr>
              <a:t>Economielokaal.nl</a:t>
            </a:r>
            <a:endParaRPr lang="en-US" sz="27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68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ind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9114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56893"/>
            <a:ext cx="9174163" cy="81153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4" y="1607419"/>
            <a:ext cx="10460039" cy="4698131"/>
          </a:xfrm>
        </p:spPr>
        <p:txBody>
          <a:bodyPr anchor="t"/>
          <a:lstStyle>
            <a:lvl1pPr marL="265113" indent="-265113">
              <a:defRPr/>
            </a:lvl1pPr>
            <a:lvl2pPr marL="538163" indent="-280988">
              <a:defRPr/>
            </a:lvl2pPr>
            <a:lvl3pPr marL="717550" indent="-203200">
              <a:defRPr/>
            </a:lvl3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9749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5610228"/>
            <a:ext cx="8534400" cy="879475"/>
          </a:xfrm>
        </p:spPr>
        <p:txBody>
          <a:bodyPr anchor="t">
            <a:normAutofit/>
          </a:bodyPr>
          <a:lstStyle>
            <a:lvl1pPr marL="0" indent="0" algn="l">
              <a:buNone/>
              <a:defRPr sz="1013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257175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2"/>
          </p:nvPr>
        </p:nvSpPr>
        <p:spPr>
          <a:xfrm>
            <a:off x="684213" y="540623"/>
            <a:ext cx="9402763" cy="4707655"/>
          </a:xfrm>
        </p:spPr>
        <p:txBody>
          <a:bodyPr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537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4" y="1619250"/>
            <a:ext cx="4937655" cy="4705350"/>
          </a:xfrm>
        </p:spPr>
        <p:txBody>
          <a:bodyPr>
            <a:normAutofit/>
          </a:bodyPr>
          <a:lstStyle>
            <a:lvl1pPr marL="265113" indent="-265113">
              <a:defRPr/>
            </a:lvl1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5" y="1619254"/>
            <a:ext cx="4934479" cy="4705349"/>
          </a:xfrm>
        </p:spPr>
        <p:txBody>
          <a:bodyPr>
            <a:normAutofit/>
          </a:bodyPr>
          <a:lstStyle>
            <a:lvl1pPr marL="160735" indent="-160735">
              <a:defRPr lang="nl-NL" sz="2400" kern="1200" cap="none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265113" lvl="0" indent="-265113" algn="l" defTabSz="257175" rtl="0" eaLnBrk="1" latinLnBrk="0" hangingPunct="1">
              <a:spcBef>
                <a:spcPct val="20000"/>
              </a:spcBef>
              <a:spcAft>
                <a:spcPts val="338"/>
              </a:spcAft>
              <a:buClr>
                <a:schemeClr val="bg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Ø"/>
            </a:pPr>
            <a:r>
              <a:rPr lang="nl-NL" smtClean="0"/>
              <a:t>Tekststijl van het model bewerken</a:t>
            </a:r>
          </a:p>
          <a:p>
            <a:pPr marL="265113" lvl="1" indent="-265113" algn="l" defTabSz="257175" rtl="0" eaLnBrk="1" latinLnBrk="0" hangingPunct="1">
              <a:spcBef>
                <a:spcPct val="20000"/>
              </a:spcBef>
              <a:spcAft>
                <a:spcPts val="338"/>
              </a:spcAft>
              <a:buClr>
                <a:schemeClr val="bg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Ø"/>
            </a:pPr>
            <a:r>
              <a:rPr lang="nl-NL" smtClean="0"/>
              <a:t>Tweede niveau</a:t>
            </a:r>
          </a:p>
          <a:p>
            <a:pPr marL="265113" lvl="2" indent="-265113" algn="l" defTabSz="257175" rtl="0" eaLnBrk="1" latinLnBrk="0" hangingPunct="1">
              <a:spcBef>
                <a:spcPct val="20000"/>
              </a:spcBef>
              <a:spcAft>
                <a:spcPts val="338"/>
              </a:spcAft>
              <a:buClr>
                <a:schemeClr val="bg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Ø"/>
            </a:pPr>
            <a:r>
              <a:rPr lang="nl-NL" smtClean="0"/>
              <a:t>Derde niveau</a:t>
            </a:r>
          </a:p>
          <a:p>
            <a:pPr marL="265113" lvl="3" indent="-265113" algn="l" defTabSz="257175" rtl="0" eaLnBrk="1" latinLnBrk="0" hangingPunct="1">
              <a:spcBef>
                <a:spcPct val="20000"/>
              </a:spcBef>
              <a:spcAft>
                <a:spcPts val="338"/>
              </a:spcAft>
              <a:buClr>
                <a:schemeClr val="bg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Ø"/>
            </a:pPr>
            <a:r>
              <a:rPr lang="nl-NL" smtClean="0"/>
              <a:t>Vierde niveau</a:t>
            </a:r>
          </a:p>
          <a:p>
            <a:pPr marL="265113" lvl="4" indent="-265113" algn="l" defTabSz="257175" rtl="0" eaLnBrk="1" latinLnBrk="0" hangingPunct="1">
              <a:spcBef>
                <a:spcPct val="20000"/>
              </a:spcBef>
              <a:spcAft>
                <a:spcPts val="338"/>
              </a:spcAft>
              <a:buClr>
                <a:schemeClr val="bg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Ø"/>
            </a:pPr>
            <a:r>
              <a:rPr lang="nl-NL" smtClean="0"/>
              <a:t>Vijfde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008705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 met 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4" y="2059536"/>
            <a:ext cx="4937655" cy="4265064"/>
          </a:xfrm>
        </p:spPr>
        <p:txBody>
          <a:bodyPr>
            <a:normAutofit/>
          </a:bodyPr>
          <a:lstStyle>
            <a:lvl1pPr marL="265113" indent="-265113">
              <a:defRPr/>
            </a:lvl1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5" y="2059540"/>
            <a:ext cx="4934479" cy="4265063"/>
          </a:xfrm>
        </p:spPr>
        <p:txBody>
          <a:bodyPr>
            <a:normAutofit/>
          </a:bodyPr>
          <a:lstStyle>
            <a:lvl1pPr marL="160735" indent="-160735">
              <a:defRPr lang="nl-NL" sz="2400" kern="1200" cap="none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265113" lvl="0" indent="-265113" algn="l" defTabSz="257175" rtl="0" eaLnBrk="1" latinLnBrk="0" hangingPunct="1">
              <a:spcBef>
                <a:spcPct val="20000"/>
              </a:spcBef>
              <a:spcAft>
                <a:spcPts val="338"/>
              </a:spcAft>
              <a:buClr>
                <a:schemeClr val="bg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Ø"/>
            </a:pPr>
            <a:r>
              <a:rPr lang="nl-NL" smtClean="0"/>
              <a:t>Tekststijl van het model bewerken</a:t>
            </a:r>
          </a:p>
          <a:p>
            <a:pPr marL="265113" lvl="1" indent="-265113" algn="l" defTabSz="257175" rtl="0" eaLnBrk="1" latinLnBrk="0" hangingPunct="1">
              <a:spcBef>
                <a:spcPct val="20000"/>
              </a:spcBef>
              <a:spcAft>
                <a:spcPts val="338"/>
              </a:spcAft>
              <a:buClr>
                <a:schemeClr val="bg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Ø"/>
            </a:pPr>
            <a:r>
              <a:rPr lang="nl-NL" smtClean="0"/>
              <a:t>Tweede niveau</a:t>
            </a:r>
          </a:p>
          <a:p>
            <a:pPr marL="265113" lvl="2" indent="-265113" algn="l" defTabSz="257175" rtl="0" eaLnBrk="1" latinLnBrk="0" hangingPunct="1">
              <a:spcBef>
                <a:spcPct val="20000"/>
              </a:spcBef>
              <a:spcAft>
                <a:spcPts val="338"/>
              </a:spcAft>
              <a:buClr>
                <a:schemeClr val="bg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Ø"/>
            </a:pPr>
            <a:r>
              <a:rPr lang="nl-NL" smtClean="0"/>
              <a:t>Derde niveau</a:t>
            </a:r>
          </a:p>
          <a:p>
            <a:pPr marL="265113" lvl="3" indent="-265113" algn="l" defTabSz="257175" rtl="0" eaLnBrk="1" latinLnBrk="0" hangingPunct="1">
              <a:spcBef>
                <a:spcPct val="20000"/>
              </a:spcBef>
              <a:spcAft>
                <a:spcPts val="338"/>
              </a:spcAft>
              <a:buClr>
                <a:schemeClr val="bg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Ø"/>
            </a:pPr>
            <a:r>
              <a:rPr lang="nl-NL" smtClean="0"/>
              <a:t>Vierde niveau</a:t>
            </a:r>
          </a:p>
          <a:p>
            <a:pPr marL="265113" lvl="4" indent="-265113" algn="l" defTabSz="257175" rtl="0" eaLnBrk="1" latinLnBrk="0" hangingPunct="1">
              <a:spcBef>
                <a:spcPct val="20000"/>
              </a:spcBef>
              <a:spcAft>
                <a:spcPts val="338"/>
              </a:spcAft>
              <a:buClr>
                <a:schemeClr val="bg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Ø"/>
            </a:pPr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4214" y="1623701"/>
            <a:ext cx="4937655" cy="367469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257175" rtl="0" eaLnBrk="1" latinLnBrk="0" hangingPunct="1">
              <a:spcBef>
                <a:spcPct val="0"/>
              </a:spcBef>
              <a:buNone/>
              <a:defRPr sz="3200" b="1" kern="1200" cap="all">
                <a:ln w="3175" cmpd="sng">
                  <a:noFill/>
                </a:ln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nl-NL" sz="2000" dirty="0" smtClean="0"/>
              <a:t>Klik om de stijl te bewerken</a:t>
            </a:r>
            <a:endParaRPr lang="en-US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804959" y="1623700"/>
            <a:ext cx="4937655" cy="367469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257175" rtl="0" eaLnBrk="1" latinLnBrk="0" hangingPunct="1">
              <a:spcBef>
                <a:spcPct val="0"/>
              </a:spcBef>
              <a:buNone/>
              <a:defRPr sz="3200" b="1" kern="1200" cap="all">
                <a:ln w="3175" cmpd="sng">
                  <a:noFill/>
                </a:ln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nl-NL" sz="2000" dirty="0" smtClean="0"/>
              <a:t>Klik om de stijl te bewerken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47258586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839360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13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4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019320" y="1447800"/>
            <a:ext cx="4361301" cy="1143000"/>
          </a:xfrm>
        </p:spPr>
        <p:txBody>
          <a:bodyPr anchor="b">
            <a:normAutofit/>
          </a:bodyPr>
          <a:lstStyle>
            <a:lvl1pPr algn="l">
              <a:defRPr sz="1575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7019925" y="2777067"/>
            <a:ext cx="4362451" cy="2048933"/>
          </a:xfrm>
        </p:spPr>
        <p:txBody>
          <a:bodyPr anchor="t">
            <a:normAutofit/>
          </a:bodyPr>
          <a:lstStyle>
            <a:lvl1pPr marL="0" indent="0">
              <a:buNone/>
              <a:defRPr sz="1013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1123970230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1575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4" y="914400"/>
            <a:ext cx="3280975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900"/>
            </a:lvl1pPr>
            <a:lvl2pPr marL="257175" indent="0">
              <a:buNone/>
              <a:defRPr sz="900"/>
            </a:lvl2pPr>
            <a:lvl3pPr marL="514350" indent="0">
              <a:buNone/>
              <a:defRPr sz="900"/>
            </a:lvl3pPr>
            <a:lvl4pPr marL="771525" indent="0">
              <a:buNone/>
              <a:defRPr sz="900"/>
            </a:lvl4pPr>
            <a:lvl5pPr marL="1028700" indent="0">
              <a:buNone/>
              <a:defRPr sz="900"/>
            </a:lvl5pPr>
            <a:lvl6pPr marL="1285875" indent="0">
              <a:buNone/>
              <a:defRPr sz="900"/>
            </a:lvl6pPr>
            <a:lvl7pPr marL="1543050" indent="0">
              <a:buNone/>
              <a:defRPr sz="900"/>
            </a:lvl7pPr>
            <a:lvl8pPr marL="1800225" indent="0">
              <a:buNone/>
              <a:defRPr sz="900"/>
            </a:lvl8pPr>
            <a:lvl9pPr marL="2057400" indent="0">
              <a:buNone/>
              <a:defRPr sz="9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4" y="2777067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013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4016560719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170">
              <a:srgbClr val="FCFDFE"/>
            </a:gs>
            <a:gs pos="30000">
              <a:srgbClr val="D4E1EE"/>
            </a:gs>
            <a:gs pos="18000">
              <a:srgbClr val="A5C0DB"/>
            </a:gs>
            <a:gs pos="0">
              <a:srgbClr val="4C7FB4"/>
            </a:gs>
            <a:gs pos="50000">
              <a:schemeClr val="tx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4" y="456893"/>
            <a:ext cx="9164639" cy="81153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4" y="1607423"/>
            <a:ext cx="10450513" cy="43964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US" dirty="0"/>
          </a:p>
        </p:txBody>
      </p:sp>
      <p:pic>
        <p:nvPicPr>
          <p:cNvPr id="38" name="Afbeelding 3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2685" y="352118"/>
            <a:ext cx="1258719" cy="811533"/>
          </a:xfrm>
          <a:prstGeom prst="rect">
            <a:avLst/>
          </a:prstGeom>
        </p:spPr>
      </p:pic>
      <p:sp>
        <p:nvSpPr>
          <p:cNvPr id="25" name="Rechthoek 24"/>
          <p:cNvSpPr/>
          <p:nvPr/>
        </p:nvSpPr>
        <p:spPr>
          <a:xfrm rot="5400000">
            <a:off x="10085480" y="4745550"/>
            <a:ext cx="3959278" cy="233265"/>
          </a:xfrm>
          <a:prstGeom prst="rect">
            <a:avLst/>
          </a:prstGeom>
          <a:solidFill>
            <a:srgbClr val="4C7FB4"/>
          </a:solidFill>
          <a:ln>
            <a:solidFill>
              <a:srgbClr val="4C7F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algn="ctr"/>
            <a:r>
              <a:rPr lang="nl-NL" sz="900" dirty="0" smtClean="0"/>
              <a:t>www.economielokaal.nl</a:t>
            </a:r>
            <a:endParaRPr lang="nl-NL" sz="900" dirty="0"/>
          </a:p>
        </p:txBody>
      </p:sp>
      <p:sp>
        <p:nvSpPr>
          <p:cNvPr id="26" name="Rechthoek 25"/>
          <p:cNvSpPr/>
          <p:nvPr/>
        </p:nvSpPr>
        <p:spPr>
          <a:xfrm>
            <a:off x="10813257" y="-2"/>
            <a:ext cx="1368491" cy="180000"/>
          </a:xfrm>
          <a:prstGeom prst="rect">
            <a:avLst/>
          </a:prstGeom>
          <a:solidFill>
            <a:srgbClr val="4C7FB4"/>
          </a:solidFill>
          <a:ln>
            <a:solidFill>
              <a:srgbClr val="4C7F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algn="ctr"/>
            <a:r>
              <a:rPr lang="nl-NL" sz="900" b="1" dirty="0" smtClean="0"/>
              <a:t>vwo</a:t>
            </a:r>
            <a:endParaRPr lang="nl-NL" sz="675" b="1" dirty="0"/>
          </a:p>
        </p:txBody>
      </p:sp>
      <p:sp>
        <p:nvSpPr>
          <p:cNvPr id="27" name="Rechthoek 26"/>
          <p:cNvSpPr/>
          <p:nvPr/>
        </p:nvSpPr>
        <p:spPr>
          <a:xfrm>
            <a:off x="9218613" y="-2"/>
            <a:ext cx="1368491" cy="180000"/>
          </a:xfrm>
          <a:prstGeom prst="rect">
            <a:avLst/>
          </a:prstGeom>
          <a:solidFill>
            <a:srgbClr val="CA4F22"/>
          </a:solidFill>
          <a:ln>
            <a:solidFill>
              <a:srgbClr val="CA4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algn="ctr"/>
            <a:r>
              <a:rPr lang="nl-NL" sz="800" dirty="0" smtClean="0"/>
              <a:t>havo</a:t>
            </a:r>
            <a:endParaRPr lang="nl-NL" sz="800" dirty="0"/>
          </a:p>
        </p:txBody>
      </p:sp>
      <p:sp>
        <p:nvSpPr>
          <p:cNvPr id="28" name="Rechthoek 27"/>
          <p:cNvSpPr/>
          <p:nvPr/>
        </p:nvSpPr>
        <p:spPr>
          <a:xfrm>
            <a:off x="7623965" y="1933"/>
            <a:ext cx="1368491" cy="180000"/>
          </a:xfrm>
          <a:prstGeom prst="rect">
            <a:avLst/>
          </a:prstGeom>
          <a:solidFill>
            <a:srgbClr val="52893F"/>
          </a:solidFill>
          <a:ln>
            <a:solidFill>
              <a:srgbClr val="5289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algn="ctr"/>
            <a:r>
              <a:rPr lang="nl-NL" sz="800" dirty="0" smtClean="0"/>
              <a:t>mavo</a:t>
            </a:r>
            <a:endParaRPr lang="nl-NL" sz="675" dirty="0"/>
          </a:p>
        </p:txBody>
      </p:sp>
      <p:sp>
        <p:nvSpPr>
          <p:cNvPr id="9" name="Rechthoek 8"/>
          <p:cNvSpPr/>
          <p:nvPr/>
        </p:nvSpPr>
        <p:spPr>
          <a:xfrm rot="5400000">
            <a:off x="11777577" y="2382893"/>
            <a:ext cx="575084" cy="233265"/>
          </a:xfrm>
          <a:prstGeom prst="rect">
            <a:avLst/>
          </a:prstGeom>
          <a:solidFill>
            <a:srgbClr val="4C7FB4"/>
          </a:solidFill>
          <a:ln>
            <a:solidFill>
              <a:srgbClr val="4C7F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algn="ctr"/>
            <a:endParaRPr lang="nl-NL" sz="900" dirty="0"/>
          </a:p>
        </p:txBody>
      </p:sp>
      <p:sp>
        <p:nvSpPr>
          <p:cNvPr id="11" name="Rechthoek 10"/>
          <p:cNvSpPr/>
          <p:nvPr/>
        </p:nvSpPr>
        <p:spPr>
          <a:xfrm rot="5400000">
            <a:off x="11912718" y="1864574"/>
            <a:ext cx="304802" cy="233265"/>
          </a:xfrm>
          <a:prstGeom prst="rect">
            <a:avLst/>
          </a:prstGeom>
          <a:solidFill>
            <a:srgbClr val="4C7FB4"/>
          </a:solidFill>
          <a:ln>
            <a:solidFill>
              <a:srgbClr val="4C7F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algn="ctr"/>
            <a:endParaRPr lang="nl-NL" sz="900" dirty="0"/>
          </a:p>
        </p:txBody>
      </p:sp>
      <p:sp>
        <p:nvSpPr>
          <p:cNvPr id="12" name="Rechthoek 11"/>
          <p:cNvSpPr/>
          <p:nvPr/>
        </p:nvSpPr>
        <p:spPr>
          <a:xfrm rot="5400000">
            <a:off x="11974265" y="1551651"/>
            <a:ext cx="181713" cy="233265"/>
          </a:xfrm>
          <a:prstGeom prst="rect">
            <a:avLst/>
          </a:prstGeom>
          <a:solidFill>
            <a:srgbClr val="4C7FB4"/>
          </a:solidFill>
          <a:ln>
            <a:solidFill>
              <a:srgbClr val="4C7F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algn="ctr"/>
            <a:endParaRPr lang="nl-NL" sz="900" dirty="0"/>
          </a:p>
        </p:txBody>
      </p:sp>
      <p:sp>
        <p:nvSpPr>
          <p:cNvPr id="13" name="Rechthoek 12"/>
          <p:cNvSpPr/>
          <p:nvPr/>
        </p:nvSpPr>
        <p:spPr>
          <a:xfrm rot="5400000">
            <a:off x="12017913" y="1341370"/>
            <a:ext cx="94415" cy="233265"/>
          </a:xfrm>
          <a:prstGeom prst="rect">
            <a:avLst/>
          </a:prstGeom>
          <a:solidFill>
            <a:srgbClr val="4C7FB4"/>
          </a:solidFill>
          <a:ln>
            <a:solidFill>
              <a:srgbClr val="4C7F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algn="ctr"/>
            <a:endParaRPr lang="nl-NL" sz="900" dirty="0"/>
          </a:p>
        </p:txBody>
      </p:sp>
      <p:sp>
        <p:nvSpPr>
          <p:cNvPr id="14" name="Rechthoek 13"/>
          <p:cNvSpPr/>
          <p:nvPr/>
        </p:nvSpPr>
        <p:spPr>
          <a:xfrm rot="5400000">
            <a:off x="12042259" y="1200579"/>
            <a:ext cx="45719" cy="233265"/>
          </a:xfrm>
          <a:prstGeom prst="rect">
            <a:avLst/>
          </a:prstGeom>
          <a:solidFill>
            <a:srgbClr val="4C7FB4"/>
          </a:solidFill>
          <a:ln>
            <a:solidFill>
              <a:srgbClr val="4C7F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125" rtlCol="0" anchor="ctr"/>
          <a:lstStyle/>
          <a:p>
            <a:pPr algn="ctr"/>
            <a:endParaRPr lang="nl-NL" sz="900" dirty="0"/>
          </a:p>
        </p:txBody>
      </p:sp>
      <p:sp>
        <p:nvSpPr>
          <p:cNvPr id="15" name="Vrije vorm 14"/>
          <p:cNvSpPr/>
          <p:nvPr/>
        </p:nvSpPr>
        <p:spPr>
          <a:xfrm rot="10800000">
            <a:off x="24883" y="4221000"/>
            <a:ext cx="11834327" cy="2296795"/>
          </a:xfrm>
          <a:custGeom>
            <a:avLst/>
            <a:gdLst>
              <a:gd name="connsiteX0" fmla="*/ 0 w 12073812"/>
              <a:gd name="connsiteY0" fmla="*/ 3648269 h 3648269"/>
              <a:gd name="connsiteX1" fmla="*/ 1726163 w 12073812"/>
              <a:gd name="connsiteY1" fmla="*/ 2351314 h 3648269"/>
              <a:gd name="connsiteX2" fmla="*/ 2108718 w 12073812"/>
              <a:gd name="connsiteY2" fmla="*/ 2556588 h 3648269"/>
              <a:gd name="connsiteX3" fmla="*/ 3442996 w 12073812"/>
              <a:gd name="connsiteY3" fmla="*/ 2379306 h 3648269"/>
              <a:gd name="connsiteX4" fmla="*/ 4180114 w 12073812"/>
              <a:gd name="connsiteY4" fmla="*/ 2127380 h 3648269"/>
              <a:gd name="connsiteX5" fmla="*/ 4777274 w 12073812"/>
              <a:gd name="connsiteY5" fmla="*/ 2267339 h 3648269"/>
              <a:gd name="connsiteX6" fmla="*/ 6531429 w 12073812"/>
              <a:gd name="connsiteY6" fmla="*/ 2108718 h 3648269"/>
              <a:gd name="connsiteX7" fmla="*/ 7427167 w 12073812"/>
              <a:gd name="connsiteY7" fmla="*/ 1595535 h 3648269"/>
              <a:gd name="connsiteX8" fmla="*/ 8770776 w 12073812"/>
              <a:gd name="connsiteY8" fmla="*/ 1427584 h 3648269"/>
              <a:gd name="connsiteX9" fmla="*/ 9582539 w 12073812"/>
              <a:gd name="connsiteY9" fmla="*/ 1091682 h 3648269"/>
              <a:gd name="connsiteX10" fmla="*/ 12073812 w 12073812"/>
              <a:gd name="connsiteY10" fmla="*/ 0 h 364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073812" h="3648269">
                <a:moveTo>
                  <a:pt x="0" y="3648269"/>
                </a:moveTo>
                <a:lnTo>
                  <a:pt x="1726163" y="2351314"/>
                </a:lnTo>
                <a:lnTo>
                  <a:pt x="2108718" y="2556588"/>
                </a:lnTo>
                <a:lnTo>
                  <a:pt x="3442996" y="2379306"/>
                </a:lnTo>
                <a:lnTo>
                  <a:pt x="4180114" y="2127380"/>
                </a:lnTo>
                <a:lnTo>
                  <a:pt x="4777274" y="2267339"/>
                </a:lnTo>
                <a:lnTo>
                  <a:pt x="6531429" y="2108718"/>
                </a:lnTo>
                <a:lnTo>
                  <a:pt x="7427167" y="1595535"/>
                </a:lnTo>
                <a:lnTo>
                  <a:pt x="8770776" y="1427584"/>
                </a:lnTo>
                <a:lnTo>
                  <a:pt x="9582539" y="1091682"/>
                </a:lnTo>
                <a:lnTo>
                  <a:pt x="12073812" y="0"/>
                </a:lnTo>
              </a:path>
            </a:pathLst>
          </a:custGeom>
          <a:noFill/>
          <a:ln w="47625">
            <a:solidFill>
              <a:srgbClr val="CA4F22">
                <a:alpha val="1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sp>
        <p:nvSpPr>
          <p:cNvPr id="4" name="Tekstvak 3"/>
          <p:cNvSpPr txBox="1"/>
          <p:nvPr/>
        </p:nvSpPr>
        <p:spPr>
          <a:xfrm>
            <a:off x="11101260" y="-15793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00" b="1" dirty="0" smtClean="0">
                <a:solidFill>
                  <a:schemeClr val="tx1"/>
                </a:solidFill>
              </a:rPr>
              <a:t>&gt;&gt;</a:t>
            </a:r>
            <a:endParaRPr lang="nl-NL" sz="563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0771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ransition spd="slow">
    <p:blinds/>
  </p:transition>
  <p:timing>
    <p:tnLst>
      <p:par>
        <p:cTn id="1" dur="indefinite" restart="never" nodeType="tmRoot"/>
      </p:par>
    </p:tnLst>
  </p:timing>
  <p:txStyles>
    <p:titleStyle>
      <a:lvl1pPr algn="l" defTabSz="257175" rtl="0" eaLnBrk="1" latinLnBrk="0" hangingPunct="1">
        <a:spcBef>
          <a:spcPct val="0"/>
        </a:spcBef>
        <a:buNone/>
        <a:defRPr sz="3200" b="1" kern="1200" cap="all">
          <a:ln w="3175" cmpd="sng"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69875" indent="-269875" algn="l" defTabSz="257175" rtl="0" eaLnBrk="1" latinLnBrk="0" hangingPunct="1">
        <a:spcBef>
          <a:spcPct val="20000"/>
        </a:spcBef>
        <a:spcAft>
          <a:spcPts val="338"/>
        </a:spcAft>
        <a:buClr>
          <a:schemeClr val="bg1">
            <a:lumMod val="50000"/>
            <a:lumOff val="50000"/>
          </a:schemeClr>
        </a:buClr>
        <a:buSzPct val="80000"/>
        <a:buFont typeface="Wingdings" panose="05000000000000000000" pitchFamily="2" charset="2"/>
        <a:buChar char="Ø"/>
        <a:defRPr sz="2400" kern="1200" cap="none">
          <a:solidFill>
            <a:schemeClr val="bg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2438" indent="-195263" algn="l" defTabSz="257175" rtl="0" eaLnBrk="1" latinLnBrk="0" hangingPunct="1">
        <a:spcBef>
          <a:spcPct val="20000"/>
        </a:spcBef>
        <a:spcAft>
          <a:spcPts val="338"/>
        </a:spcAft>
        <a:buClr>
          <a:schemeClr val="bg1">
            <a:lumMod val="50000"/>
            <a:lumOff val="50000"/>
          </a:schemeClr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75085" indent="-160735" algn="l" defTabSz="257175" rtl="0" eaLnBrk="1" latinLnBrk="0" hangingPunct="1">
        <a:spcBef>
          <a:spcPct val="20000"/>
        </a:spcBef>
        <a:spcAft>
          <a:spcPts val="338"/>
        </a:spcAft>
        <a:buClr>
          <a:schemeClr val="bg1">
            <a:lumMod val="50000"/>
            <a:lumOff val="50000"/>
          </a:schemeClr>
        </a:buClr>
        <a:buSzPct val="80000"/>
        <a:buFont typeface="Courier New" panose="02070309020205020404" pitchFamily="49" charset="0"/>
        <a:buChar char="o"/>
        <a:defRPr sz="1600" kern="1200" cap="none">
          <a:solidFill>
            <a:schemeClr val="bg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67966" indent="-96441" algn="l" defTabSz="257175" rtl="0" eaLnBrk="1" latinLnBrk="0" hangingPunct="1">
        <a:spcBef>
          <a:spcPct val="20000"/>
        </a:spcBef>
        <a:spcAft>
          <a:spcPts val="338"/>
        </a:spcAft>
        <a:buClr>
          <a:schemeClr val="bg1">
            <a:lumMod val="50000"/>
            <a:lumOff val="50000"/>
          </a:schemeClr>
        </a:buClr>
        <a:buSzPct val="80000"/>
        <a:buFont typeface="Wingdings" panose="05000000000000000000" pitchFamily="2" charset="2"/>
        <a:buChar char="§"/>
        <a:defRPr sz="1400" kern="1200" cap="none">
          <a:solidFill>
            <a:schemeClr val="bg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89435" indent="-160735" algn="l" defTabSz="257175" rtl="0" eaLnBrk="1" latinLnBrk="0" hangingPunct="1">
        <a:spcBef>
          <a:spcPct val="20000"/>
        </a:spcBef>
        <a:spcAft>
          <a:spcPts val="338"/>
        </a:spcAft>
        <a:buClr>
          <a:schemeClr val="bg1">
            <a:lumMod val="50000"/>
            <a:lumOff val="50000"/>
          </a:schemeClr>
        </a:buClr>
        <a:buSzPct val="80000"/>
        <a:buFont typeface="Arial" panose="020B0604020202020204" pitchFamily="34" charset="0"/>
        <a:buChar char="•"/>
        <a:defRPr sz="1400" kern="1200" cap="none">
          <a:solidFill>
            <a:schemeClr val="bg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63" indent="-128588" algn="l" defTabSz="257175" rtl="0" eaLnBrk="1" latinLnBrk="0" hangingPunct="1">
        <a:spcBef>
          <a:spcPct val="20000"/>
        </a:spcBef>
        <a:spcAft>
          <a:spcPts val="338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788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1671638" indent="-128588" algn="l" defTabSz="257175" rtl="0" eaLnBrk="1" latinLnBrk="0" hangingPunct="1">
        <a:spcBef>
          <a:spcPct val="20000"/>
        </a:spcBef>
        <a:spcAft>
          <a:spcPts val="338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788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1928813" indent="-128588" algn="l" defTabSz="257175" rtl="0" eaLnBrk="1" latinLnBrk="0" hangingPunct="1">
        <a:spcBef>
          <a:spcPct val="20000"/>
        </a:spcBef>
        <a:spcAft>
          <a:spcPts val="338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788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2185988" indent="-128588" algn="l" defTabSz="257175" rtl="0" eaLnBrk="1" latinLnBrk="0" hangingPunct="1">
        <a:spcBef>
          <a:spcPct val="20000"/>
        </a:spcBef>
        <a:spcAft>
          <a:spcPts val="338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788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800" dirty="0" err="1" smtClean="0"/>
              <a:t>Maatschappelijke</a:t>
            </a:r>
            <a:r>
              <a:rPr lang="en-US" sz="3800" dirty="0" smtClean="0"/>
              <a:t> </a:t>
            </a:r>
            <a:r>
              <a:rPr lang="en-US" sz="3800" dirty="0" err="1" smtClean="0"/>
              <a:t>geldhoeveelheid</a:t>
            </a:r>
            <a:endParaRPr lang="nl-NL" sz="3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nl-NL" dirty="0" smtClean="0"/>
              <a:t>Geldbegrippen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Geldschepping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Verkeersvergelijk van Fisher</a:t>
            </a:r>
            <a:endParaRPr lang="nl-NL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Effecten van geldschepping op de reële economie.</a:t>
            </a:r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Verkeersvergelijking van </a:t>
            </a:r>
            <a:r>
              <a:rPr lang="nl-NL" dirty="0" err="1" smtClean="0"/>
              <a:t>fisher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0140993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Maatschappelijke geldhoeveelheid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4" y="1607419"/>
            <a:ext cx="10460039" cy="2095317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Geld dat publiek in handen heeft om bestedingen mee te doen</a:t>
            </a:r>
          </a:p>
          <a:p>
            <a:pPr marL="182563" indent="-182563">
              <a:buNone/>
            </a:pPr>
            <a:r>
              <a:rPr lang="nl-NL" dirty="0" smtClean="0"/>
              <a:t>	anders zou je het geld beter op een spaarrekening kunnen zetten, </a:t>
            </a:r>
            <a:br>
              <a:rPr lang="nl-NL" dirty="0" smtClean="0"/>
            </a:br>
            <a:r>
              <a:rPr lang="nl-NL" dirty="0" smtClean="0"/>
              <a:t>zodat je rente ontvangt.</a:t>
            </a:r>
          </a:p>
          <a:p>
            <a:pPr marL="0" indent="0">
              <a:buNone/>
            </a:pPr>
            <a:r>
              <a:rPr lang="nl-NL" dirty="0"/>
              <a:t>Omvang M heeft rechtstreeks invloed op reële </a:t>
            </a:r>
            <a:r>
              <a:rPr lang="nl-NL" dirty="0" smtClean="0"/>
              <a:t>economie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0778" y="4497361"/>
            <a:ext cx="1440160" cy="80008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923" y="4134078"/>
            <a:ext cx="1897711" cy="1719654"/>
          </a:xfrm>
          <a:prstGeom prst="rect">
            <a:avLst/>
          </a:prstGeom>
        </p:spPr>
      </p:pic>
      <p:sp>
        <p:nvSpPr>
          <p:cNvPr id="6" name="Pijl-rechts 5"/>
          <p:cNvSpPr/>
          <p:nvPr/>
        </p:nvSpPr>
        <p:spPr>
          <a:xfrm>
            <a:off x="2885537" y="4705873"/>
            <a:ext cx="79208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44" y="3645024"/>
            <a:ext cx="3180952" cy="2504762"/>
          </a:xfrm>
          <a:prstGeom prst="rect">
            <a:avLst/>
          </a:prstGeom>
        </p:spPr>
      </p:pic>
      <p:sp>
        <p:nvSpPr>
          <p:cNvPr id="8" name="Pijl-rechts 7"/>
          <p:cNvSpPr/>
          <p:nvPr/>
        </p:nvSpPr>
        <p:spPr>
          <a:xfrm>
            <a:off x="7176120" y="4705873"/>
            <a:ext cx="79208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626" y="3917842"/>
            <a:ext cx="3275856" cy="152532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350149" y="5951021"/>
            <a:ext cx="569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b="1" dirty="0" smtClean="0">
                <a:solidFill>
                  <a:schemeClr val="bg1"/>
                </a:solidFill>
              </a:rPr>
              <a:t>M</a:t>
            </a:r>
            <a:endParaRPr lang="nl-NL" b="1" dirty="0">
              <a:solidFill>
                <a:schemeClr val="bg1"/>
              </a:solidFill>
            </a:endParaRPr>
          </a:p>
        </p:txBody>
      </p:sp>
      <p:cxnSp>
        <p:nvCxnSpPr>
          <p:cNvPr id="12" name="Rechte verbindingslijn met pijl 11"/>
          <p:cNvCxnSpPr>
            <a:stCxn id="10" idx="3"/>
            <a:endCxn id="13" idx="1"/>
          </p:cNvCxnSpPr>
          <p:nvPr/>
        </p:nvCxnSpPr>
        <p:spPr>
          <a:xfrm flipV="1">
            <a:off x="1919536" y="6257963"/>
            <a:ext cx="2232248" cy="1622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Tekstvak 12"/>
          <p:cNvSpPr txBox="1"/>
          <p:nvPr/>
        </p:nvSpPr>
        <p:spPr>
          <a:xfrm>
            <a:off x="4151784" y="5934797"/>
            <a:ext cx="2698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>
                <a:solidFill>
                  <a:schemeClr val="bg1"/>
                </a:solidFill>
              </a:rPr>
              <a:t>bestedingen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8731138" y="5934797"/>
            <a:ext cx="20826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>
                <a:solidFill>
                  <a:schemeClr val="bg1"/>
                </a:solidFill>
              </a:rPr>
              <a:t>productie</a:t>
            </a:r>
            <a:endParaRPr lang="nl-NL" dirty="0">
              <a:solidFill>
                <a:schemeClr val="bg1"/>
              </a:solidFill>
            </a:endParaRPr>
          </a:p>
        </p:txBody>
      </p:sp>
      <p:cxnSp>
        <p:nvCxnSpPr>
          <p:cNvPr id="18" name="Rechte verbindingslijn met pijl 17"/>
          <p:cNvCxnSpPr>
            <a:stCxn id="13" idx="3"/>
            <a:endCxn id="14" idx="1"/>
          </p:cNvCxnSpPr>
          <p:nvPr/>
        </p:nvCxnSpPr>
        <p:spPr>
          <a:xfrm>
            <a:off x="6849959" y="6257963"/>
            <a:ext cx="1881179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0142842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Verkeersvergelijking van </a:t>
            </a:r>
            <a:r>
              <a:rPr lang="nl-NL" dirty="0" err="1" smtClean="0"/>
              <a:t>fisher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248" y="1531685"/>
            <a:ext cx="4907730" cy="102949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nl-NL" sz="5400" dirty="0" smtClean="0"/>
              <a:t>M × V   =   P × T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84213" y="5619228"/>
            <a:ext cx="2931252" cy="1200329"/>
          </a:xfrm>
          <a:prstGeom prst="rect">
            <a:avLst/>
          </a:prstGeom>
          <a:solidFill>
            <a:schemeClr val="accent4">
              <a:alpha val="14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M = geldhoeveelheid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V = omloopsnelheid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P = prijs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T = hoeveelheid goederen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387935" y="2608981"/>
            <a:ext cx="30091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sz="2000" dirty="0" smtClean="0">
                <a:solidFill>
                  <a:schemeClr val="bg1"/>
                </a:solidFill>
              </a:rPr>
              <a:t>hoeveelheid </a:t>
            </a:r>
            <a:r>
              <a:rPr lang="nl-NL" sz="2000" dirty="0">
                <a:solidFill>
                  <a:schemeClr val="bg1"/>
                </a:solidFill>
              </a:rPr>
              <a:t>geld die we </a:t>
            </a:r>
            <a:r>
              <a:rPr lang="nl-NL" sz="2000" dirty="0" smtClean="0">
                <a:solidFill>
                  <a:schemeClr val="bg1"/>
                </a:solidFill>
              </a:rPr>
              <a:t/>
            </a:r>
            <a:br>
              <a:rPr lang="nl-NL" sz="2000" dirty="0" smtClean="0">
                <a:solidFill>
                  <a:schemeClr val="bg1"/>
                </a:solidFill>
              </a:rPr>
            </a:br>
            <a:r>
              <a:rPr lang="nl-NL" sz="2000" dirty="0" smtClean="0">
                <a:solidFill>
                  <a:schemeClr val="bg1"/>
                </a:solidFill>
              </a:rPr>
              <a:t>in </a:t>
            </a:r>
            <a:r>
              <a:rPr lang="nl-NL" sz="2000" dirty="0">
                <a:solidFill>
                  <a:schemeClr val="bg1"/>
                </a:solidFill>
              </a:rPr>
              <a:t>een periode uitgeven</a:t>
            </a:r>
          </a:p>
        </p:txBody>
      </p:sp>
      <p:sp>
        <p:nvSpPr>
          <p:cNvPr id="6" name="Rechthoek 5"/>
          <p:cNvSpPr/>
          <p:nvPr/>
        </p:nvSpPr>
        <p:spPr>
          <a:xfrm>
            <a:off x="3866135" y="2608981"/>
            <a:ext cx="27510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</a:rPr>
              <a:t>de waarde van de </a:t>
            </a:r>
            <a:r>
              <a:rPr lang="nl-NL" sz="2000" dirty="0" smtClean="0">
                <a:solidFill>
                  <a:schemeClr val="bg1"/>
                </a:solidFill>
              </a:rPr>
              <a:t/>
            </a:r>
            <a:br>
              <a:rPr lang="nl-NL" sz="2000" dirty="0" smtClean="0">
                <a:solidFill>
                  <a:schemeClr val="bg1"/>
                </a:solidFill>
              </a:rPr>
            </a:br>
            <a:r>
              <a:rPr lang="nl-NL" sz="2000" dirty="0" smtClean="0">
                <a:solidFill>
                  <a:schemeClr val="bg1"/>
                </a:solidFill>
              </a:rPr>
              <a:t>verhandelde </a:t>
            </a:r>
            <a:r>
              <a:rPr lang="nl-NL" sz="2000" dirty="0">
                <a:solidFill>
                  <a:schemeClr val="bg1"/>
                </a:solidFill>
              </a:rPr>
              <a:t>goederen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3358246" y="2608981"/>
            <a:ext cx="514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400" dirty="0" smtClean="0">
                <a:solidFill>
                  <a:schemeClr val="bg1"/>
                </a:solidFill>
              </a:rPr>
              <a:t>=</a:t>
            </a:r>
            <a:endParaRPr lang="nl-NL" dirty="0">
              <a:solidFill>
                <a:schemeClr val="bg1"/>
              </a:solidFill>
            </a:endParaRPr>
          </a:p>
        </p:txBody>
      </p:sp>
      <p:cxnSp>
        <p:nvCxnSpPr>
          <p:cNvPr id="9" name="Rechte verbindingslijn met pijl 8"/>
          <p:cNvCxnSpPr/>
          <p:nvPr/>
        </p:nvCxnSpPr>
        <p:spPr>
          <a:xfrm flipV="1">
            <a:off x="1763328" y="1470367"/>
            <a:ext cx="0" cy="57606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2757998" y="1435233"/>
            <a:ext cx="453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 smtClean="0">
                <a:solidFill>
                  <a:srgbClr val="9BBB59"/>
                </a:solidFill>
              </a:rPr>
              <a:t>=</a:t>
            </a:r>
            <a:endParaRPr lang="nl-NL" sz="1400" dirty="0">
              <a:solidFill>
                <a:srgbClr val="9BBB59"/>
              </a:solidFill>
            </a:endParaRPr>
          </a:p>
        </p:txBody>
      </p:sp>
      <p:sp>
        <p:nvSpPr>
          <p:cNvPr id="12" name="Ovaal 11"/>
          <p:cNvSpPr/>
          <p:nvPr/>
        </p:nvSpPr>
        <p:spPr>
          <a:xfrm>
            <a:off x="3887234" y="1470367"/>
            <a:ext cx="2232248" cy="957485"/>
          </a:xfrm>
          <a:prstGeom prst="ellipse">
            <a:avLst/>
          </a:prstGeom>
          <a:noFill/>
          <a:ln w="762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3" name="Rechte verbindingslijn met pijl 12"/>
          <p:cNvCxnSpPr/>
          <p:nvPr/>
        </p:nvCxnSpPr>
        <p:spPr>
          <a:xfrm flipV="1">
            <a:off x="6227824" y="1470367"/>
            <a:ext cx="0" cy="57606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4" name="Tekstvak 13"/>
          <p:cNvSpPr txBox="1"/>
          <p:nvPr/>
        </p:nvSpPr>
        <p:spPr>
          <a:xfrm>
            <a:off x="684213" y="2873192"/>
            <a:ext cx="65331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</a:rPr>
              <a:t>Als door geldschepping M groeit (en V blijft constant),</a:t>
            </a:r>
          </a:p>
          <a:p>
            <a:r>
              <a:rPr lang="nl-NL" sz="2000" dirty="0" smtClean="0">
                <a:solidFill>
                  <a:schemeClr val="bg1"/>
                </a:solidFill>
              </a:rPr>
              <a:t>dan zal (P×T) ook stijgen.</a:t>
            </a:r>
          </a:p>
          <a:p>
            <a:endParaRPr lang="nl-NL" sz="2000" dirty="0">
              <a:solidFill>
                <a:schemeClr val="bg1"/>
              </a:solidFill>
            </a:endParaRPr>
          </a:p>
          <a:p>
            <a:r>
              <a:rPr lang="nl-NL" sz="2000" dirty="0" smtClean="0">
                <a:solidFill>
                  <a:schemeClr val="bg1"/>
                </a:solidFill>
              </a:rPr>
              <a:t>Maar welke?</a:t>
            </a:r>
          </a:p>
          <a:p>
            <a:r>
              <a:rPr lang="nl-NL" sz="2000" dirty="0" smtClean="0">
                <a:solidFill>
                  <a:schemeClr val="bg1"/>
                </a:solidFill>
              </a:rPr>
              <a:t>P of T stijgt afhankelijk van de conjuncturele situatie</a:t>
            </a:r>
          </a:p>
          <a:p>
            <a:pPr marL="357188"/>
            <a:r>
              <a:rPr lang="nl-NL" sz="2000" dirty="0" smtClean="0">
                <a:solidFill>
                  <a:schemeClr val="bg1"/>
                </a:solidFill>
              </a:rPr>
              <a:t>bij onderbesteding groeit de productie (T)</a:t>
            </a:r>
          </a:p>
          <a:p>
            <a:pPr marL="357188"/>
            <a:r>
              <a:rPr lang="nl-NL" sz="2000" dirty="0" smtClean="0">
                <a:solidFill>
                  <a:schemeClr val="bg1"/>
                </a:solidFill>
              </a:rPr>
              <a:t>bij overbesteding groeit de inflatie (P)</a:t>
            </a:r>
          </a:p>
        </p:txBody>
      </p:sp>
      <p:grpSp>
        <p:nvGrpSpPr>
          <p:cNvPr id="15" name="Groep 14"/>
          <p:cNvGrpSpPr/>
          <p:nvPr/>
        </p:nvGrpSpPr>
        <p:grpSpPr>
          <a:xfrm>
            <a:off x="7822729" y="1847552"/>
            <a:ext cx="3571006" cy="4320480"/>
            <a:chOff x="1691680" y="548680"/>
            <a:chExt cx="4392488" cy="4320480"/>
          </a:xfrm>
        </p:grpSpPr>
        <p:cxnSp>
          <p:nvCxnSpPr>
            <p:cNvPr id="16" name="Rechte verbindingslijn 15"/>
            <p:cNvCxnSpPr/>
            <p:nvPr/>
          </p:nvCxnSpPr>
          <p:spPr>
            <a:xfrm>
              <a:off x="1691680" y="548680"/>
              <a:ext cx="0" cy="432048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Rechte verbindingslijn 16"/>
            <p:cNvCxnSpPr/>
            <p:nvPr/>
          </p:nvCxnSpPr>
          <p:spPr>
            <a:xfrm>
              <a:off x="1691680" y="4869160"/>
              <a:ext cx="439248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8" name="Tekstvak 17"/>
          <p:cNvSpPr txBox="1"/>
          <p:nvPr/>
        </p:nvSpPr>
        <p:spPr>
          <a:xfrm>
            <a:off x="7132827" y="199156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Prijs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10305488" y="6418908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Productie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7955315" y="3498647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EV</a:t>
            </a:r>
            <a:endParaRPr lang="nl-NL" baseline="-25000" dirty="0">
              <a:solidFill>
                <a:schemeClr val="bg1"/>
              </a:solidFill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10651726" y="1761872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>
                <a:solidFill>
                  <a:schemeClr val="bg1"/>
                </a:solidFill>
              </a:rPr>
              <a:t>Q</a:t>
            </a:r>
            <a:r>
              <a:rPr lang="nl-NL" baseline="-25000" dirty="0" err="1" smtClean="0">
                <a:solidFill>
                  <a:schemeClr val="bg1"/>
                </a:solidFill>
              </a:rPr>
              <a:t>a</a:t>
            </a:r>
            <a:endParaRPr lang="nl-NL" baseline="-25000" dirty="0">
              <a:solidFill>
                <a:schemeClr val="bg1"/>
              </a:solidFill>
            </a:endParaRPr>
          </a:p>
        </p:txBody>
      </p:sp>
      <p:cxnSp>
        <p:nvCxnSpPr>
          <p:cNvPr id="22" name="Rechte verbindingslijn 21"/>
          <p:cNvCxnSpPr/>
          <p:nvPr/>
        </p:nvCxnSpPr>
        <p:spPr>
          <a:xfrm flipH="1" flipV="1">
            <a:off x="7920287" y="3581794"/>
            <a:ext cx="1534311" cy="249386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3" name="Tekstvak 22"/>
          <p:cNvSpPr txBox="1"/>
          <p:nvPr/>
        </p:nvSpPr>
        <p:spPr>
          <a:xfrm>
            <a:off x="8591983" y="349872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EV’</a:t>
            </a:r>
            <a:endParaRPr lang="nl-NL" baseline="-25000" dirty="0">
              <a:solidFill>
                <a:schemeClr val="bg1"/>
              </a:solidFill>
            </a:endParaRPr>
          </a:p>
        </p:txBody>
      </p:sp>
      <p:cxnSp>
        <p:nvCxnSpPr>
          <p:cNvPr id="24" name="Rechte verbindingslijn met pijl 23"/>
          <p:cNvCxnSpPr/>
          <p:nvPr/>
        </p:nvCxnSpPr>
        <p:spPr>
          <a:xfrm>
            <a:off x="8651310" y="4516051"/>
            <a:ext cx="27714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Tekstvak 24"/>
          <p:cNvSpPr txBox="1"/>
          <p:nvPr/>
        </p:nvSpPr>
        <p:spPr>
          <a:xfrm>
            <a:off x="10745063" y="614844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Y*</a:t>
            </a:r>
            <a:endParaRPr lang="nl-NL" baseline="-25000" dirty="0">
              <a:solidFill>
                <a:schemeClr val="bg1"/>
              </a:solidFill>
            </a:endParaRPr>
          </a:p>
        </p:txBody>
      </p:sp>
      <p:sp>
        <p:nvSpPr>
          <p:cNvPr id="26" name="Tekstvak 25"/>
          <p:cNvSpPr txBox="1"/>
          <p:nvPr/>
        </p:nvSpPr>
        <p:spPr>
          <a:xfrm>
            <a:off x="8672983" y="6168032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Y</a:t>
            </a:r>
            <a:r>
              <a:rPr lang="nl-NL" baseline="-25000" dirty="0" smtClean="0">
                <a:solidFill>
                  <a:schemeClr val="bg1"/>
                </a:solidFill>
              </a:rPr>
              <a:t>0</a:t>
            </a:r>
            <a:endParaRPr lang="nl-NL" baseline="-25000" dirty="0">
              <a:solidFill>
                <a:schemeClr val="bg1"/>
              </a:solidFill>
            </a:endParaRPr>
          </a:p>
        </p:txBody>
      </p:sp>
      <p:cxnSp>
        <p:nvCxnSpPr>
          <p:cNvPr id="27" name="Rechte verbindingslijn 26"/>
          <p:cNvCxnSpPr/>
          <p:nvPr/>
        </p:nvCxnSpPr>
        <p:spPr>
          <a:xfrm flipV="1">
            <a:off x="8823466" y="5024637"/>
            <a:ext cx="0" cy="1143395"/>
          </a:xfrm>
          <a:prstGeom prst="line">
            <a:avLst/>
          </a:prstGeom>
          <a:ln>
            <a:prstDash val="dash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28" name="Groep 27"/>
          <p:cNvGrpSpPr/>
          <p:nvPr/>
        </p:nvGrpSpPr>
        <p:grpSpPr>
          <a:xfrm>
            <a:off x="8016720" y="1651607"/>
            <a:ext cx="2851511" cy="3376138"/>
            <a:chOff x="4733671" y="1572668"/>
            <a:chExt cx="2851511" cy="3376138"/>
          </a:xfrm>
        </p:grpSpPr>
        <p:sp>
          <p:nvSpPr>
            <p:cNvPr id="29" name="Boog 28"/>
            <p:cNvSpPr/>
            <p:nvPr/>
          </p:nvSpPr>
          <p:spPr>
            <a:xfrm rot="5400000">
              <a:off x="4733671" y="2097295"/>
              <a:ext cx="3376137" cy="2326884"/>
            </a:xfrm>
            <a:prstGeom prst="arc">
              <a:avLst>
                <a:gd name="adj1" fmla="val 16200000"/>
                <a:gd name="adj2" fmla="val 21456116"/>
              </a:avLst>
            </a:prstGeom>
            <a:ln w="285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bg1"/>
                </a:solidFill>
              </a:endParaRPr>
            </a:p>
          </p:txBody>
        </p:sp>
        <p:cxnSp>
          <p:nvCxnSpPr>
            <p:cNvPr id="30" name="Rechte verbindingslijn 29"/>
            <p:cNvCxnSpPr>
              <a:stCxn id="29" idx="2"/>
            </p:cNvCxnSpPr>
            <p:nvPr/>
          </p:nvCxnSpPr>
          <p:spPr>
            <a:xfrm flipH="1">
              <a:off x="4733671" y="4945698"/>
              <a:ext cx="1758633" cy="3108"/>
            </a:xfrm>
            <a:prstGeom prst="line">
              <a:avLst/>
            </a:prstGeom>
            <a:ln w="285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Rechte verbindingslijn 30"/>
            <p:cNvCxnSpPr>
              <a:stCxn id="29" idx="0"/>
            </p:cNvCxnSpPr>
            <p:nvPr/>
          </p:nvCxnSpPr>
          <p:spPr>
            <a:xfrm flipV="1">
              <a:off x="7585182" y="2039239"/>
              <a:ext cx="0" cy="1221498"/>
            </a:xfrm>
            <a:prstGeom prst="line">
              <a:avLst/>
            </a:prstGeom>
            <a:ln w="285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Rechte verbindingslijn 31"/>
          <p:cNvCxnSpPr/>
          <p:nvPr/>
        </p:nvCxnSpPr>
        <p:spPr>
          <a:xfrm>
            <a:off x="10868231" y="3312271"/>
            <a:ext cx="8076" cy="2763388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32"/>
          <p:cNvCxnSpPr/>
          <p:nvPr/>
        </p:nvCxnSpPr>
        <p:spPr>
          <a:xfrm flipH="1" flipV="1">
            <a:off x="7924772" y="3589054"/>
            <a:ext cx="1534311" cy="249386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4" name="Rechte verbindingslijn 33"/>
          <p:cNvCxnSpPr/>
          <p:nvPr/>
        </p:nvCxnSpPr>
        <p:spPr>
          <a:xfrm flipV="1">
            <a:off x="9425800" y="5031897"/>
            <a:ext cx="0" cy="1143395"/>
          </a:xfrm>
          <a:prstGeom prst="line">
            <a:avLst/>
          </a:prstGeom>
          <a:ln>
            <a:prstDash val="dash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5" name="Tekstvak 34"/>
          <p:cNvSpPr txBox="1"/>
          <p:nvPr/>
        </p:nvSpPr>
        <p:spPr>
          <a:xfrm>
            <a:off x="9188233" y="6175292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Y</a:t>
            </a:r>
            <a:r>
              <a:rPr lang="nl-NL" baseline="-25000" dirty="0" smtClean="0">
                <a:solidFill>
                  <a:schemeClr val="bg1"/>
                </a:solidFill>
              </a:rPr>
              <a:t>1</a:t>
            </a:r>
            <a:endParaRPr lang="nl-NL" baseline="-25000" dirty="0">
              <a:solidFill>
                <a:schemeClr val="bg1"/>
              </a:solidFill>
            </a:endParaRPr>
          </a:p>
        </p:txBody>
      </p:sp>
      <p:sp>
        <p:nvSpPr>
          <p:cNvPr id="36" name="Tekstvak 35"/>
          <p:cNvSpPr txBox="1"/>
          <p:nvPr/>
        </p:nvSpPr>
        <p:spPr>
          <a:xfrm>
            <a:off x="9825760" y="1951197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EV</a:t>
            </a:r>
            <a:endParaRPr lang="nl-NL" baseline="-25000" dirty="0">
              <a:solidFill>
                <a:schemeClr val="bg1"/>
              </a:solidFill>
            </a:endParaRPr>
          </a:p>
        </p:txBody>
      </p:sp>
      <p:cxnSp>
        <p:nvCxnSpPr>
          <p:cNvPr id="37" name="Rechte verbindingslijn 36"/>
          <p:cNvCxnSpPr/>
          <p:nvPr/>
        </p:nvCxnSpPr>
        <p:spPr>
          <a:xfrm flipH="1" flipV="1">
            <a:off x="10040160" y="2249748"/>
            <a:ext cx="1534311" cy="249386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kstvak 37"/>
          <p:cNvSpPr txBox="1"/>
          <p:nvPr/>
        </p:nvSpPr>
        <p:spPr>
          <a:xfrm>
            <a:off x="10658990" y="209528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EV’</a:t>
            </a:r>
            <a:endParaRPr lang="nl-NL" baseline="-25000" dirty="0">
              <a:solidFill>
                <a:schemeClr val="bg1"/>
              </a:solidFill>
            </a:endParaRPr>
          </a:p>
        </p:txBody>
      </p:sp>
      <p:cxnSp>
        <p:nvCxnSpPr>
          <p:cNvPr id="39" name="Rechte verbindingslijn met pijl 38"/>
          <p:cNvCxnSpPr/>
          <p:nvPr/>
        </p:nvCxnSpPr>
        <p:spPr>
          <a:xfrm>
            <a:off x="10771183" y="3184005"/>
            <a:ext cx="27714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0" name="Tekstvak 39"/>
          <p:cNvSpPr txBox="1"/>
          <p:nvPr/>
        </p:nvSpPr>
        <p:spPr>
          <a:xfrm>
            <a:off x="7426337" y="3404388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P</a:t>
            </a:r>
            <a:r>
              <a:rPr lang="nl-NL" baseline="-25000" dirty="0" smtClean="0">
                <a:solidFill>
                  <a:schemeClr val="bg1"/>
                </a:solidFill>
              </a:rPr>
              <a:t>0</a:t>
            </a:r>
            <a:endParaRPr lang="nl-NL" baseline="-25000" dirty="0">
              <a:solidFill>
                <a:schemeClr val="bg1"/>
              </a:solidFill>
            </a:endParaRPr>
          </a:p>
        </p:txBody>
      </p:sp>
      <p:cxnSp>
        <p:nvCxnSpPr>
          <p:cNvPr id="41" name="Rechte verbindingslijn 40"/>
          <p:cNvCxnSpPr/>
          <p:nvPr/>
        </p:nvCxnSpPr>
        <p:spPr>
          <a:xfrm flipV="1">
            <a:off x="7840547" y="3550571"/>
            <a:ext cx="3031722" cy="11797"/>
          </a:xfrm>
          <a:prstGeom prst="line">
            <a:avLst/>
          </a:prstGeom>
          <a:ln>
            <a:prstDash val="dash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Rechte verbindingslijn 41"/>
          <p:cNvCxnSpPr/>
          <p:nvPr/>
        </p:nvCxnSpPr>
        <p:spPr>
          <a:xfrm flipH="1" flipV="1">
            <a:off x="10044922" y="2254411"/>
            <a:ext cx="1534311" cy="249386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3" name="Rechte verbindingslijn 42"/>
          <p:cNvCxnSpPr/>
          <p:nvPr/>
        </p:nvCxnSpPr>
        <p:spPr>
          <a:xfrm>
            <a:off x="7851027" y="2586349"/>
            <a:ext cx="3019742" cy="1"/>
          </a:xfrm>
          <a:prstGeom prst="line">
            <a:avLst/>
          </a:prstGeom>
          <a:ln>
            <a:prstDash val="dash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4" name="Tekstvak 43"/>
          <p:cNvSpPr txBox="1"/>
          <p:nvPr/>
        </p:nvSpPr>
        <p:spPr>
          <a:xfrm>
            <a:off x="7440893" y="2401684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P</a:t>
            </a:r>
            <a:r>
              <a:rPr lang="nl-NL" baseline="-25000" dirty="0" smtClean="0">
                <a:solidFill>
                  <a:schemeClr val="bg1"/>
                </a:solidFill>
              </a:rPr>
              <a:t>1</a:t>
            </a:r>
            <a:endParaRPr lang="nl-NL" baseline="-25000" dirty="0">
              <a:solidFill>
                <a:schemeClr val="bg1"/>
              </a:solidFill>
            </a:endParaRPr>
          </a:p>
        </p:txBody>
      </p:sp>
      <p:cxnSp>
        <p:nvCxnSpPr>
          <p:cNvPr id="59" name="Rechte verbindingslijn met pijl 58"/>
          <p:cNvCxnSpPr/>
          <p:nvPr/>
        </p:nvCxnSpPr>
        <p:spPr>
          <a:xfrm flipV="1">
            <a:off x="5921758" y="1470367"/>
            <a:ext cx="0" cy="57606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0" name="Rechte verbindingslijn met pijl 59"/>
          <p:cNvCxnSpPr/>
          <p:nvPr/>
        </p:nvCxnSpPr>
        <p:spPr>
          <a:xfrm flipV="1">
            <a:off x="4799856" y="1470367"/>
            <a:ext cx="0" cy="57606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8102215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750"/>
                            </p:stCondLst>
                            <p:childTnLst>
                              <p:par>
                                <p:cTn id="6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2.59259E-6 L 0.04909 -0.00231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8" y="-116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25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75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3.33333E-6 L 0.0319 -0.05394 " pathEditMode="relative" rAng="0" ptsTypes="AA">
                                      <p:cBhvr>
                                        <p:cTn id="15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2708"/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000"/>
                            </p:stCondLst>
                            <p:childTnLst>
                              <p:par>
                                <p:cTn id="1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75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5" grpId="1"/>
      <p:bldP spid="6" grpId="0"/>
      <p:bldP spid="6" grpId="1"/>
      <p:bldP spid="7" grpId="0"/>
      <p:bldP spid="7" grpId="1"/>
      <p:bldP spid="11" grpId="0"/>
      <p:bldP spid="12" grpId="0" animBg="1"/>
      <p:bldP spid="12" grpId="1" animBg="1"/>
      <p:bldP spid="18" grpId="0"/>
      <p:bldP spid="19" grpId="0"/>
      <p:bldP spid="20" grpId="0"/>
      <p:bldP spid="21" grpId="0"/>
      <p:bldP spid="23" grpId="0"/>
      <p:bldP spid="25" grpId="0"/>
      <p:bldP spid="26" grpId="0"/>
      <p:bldP spid="35" grpId="0"/>
      <p:bldP spid="36" grpId="0"/>
      <p:bldP spid="38" grpId="0"/>
      <p:bldP spid="40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gevaar: </a:t>
            </a:r>
            <a:r>
              <a:rPr lang="nl-NL" sz="4000" dirty="0"/>
              <a:t>Secundaire liquiditeiten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nl-NL" b="1" i="1" dirty="0" smtClean="0"/>
              <a:t>Secundaire liquiditeiten </a:t>
            </a:r>
            <a:r>
              <a:rPr lang="nl-NL" dirty="0" smtClean="0"/>
              <a:t>= </a:t>
            </a:r>
            <a:br>
              <a:rPr lang="nl-NL" dirty="0" smtClean="0"/>
            </a:br>
            <a:r>
              <a:rPr lang="nl-NL" dirty="0" smtClean="0"/>
              <a:t>vorderingen van het publiek op </a:t>
            </a:r>
            <a:r>
              <a:rPr lang="nl-NL" dirty="0"/>
              <a:t>geldscheppende instellingen die direct zonder veel kosten in geld kunnen worden </a:t>
            </a:r>
            <a:r>
              <a:rPr lang="nl-NL" dirty="0" smtClean="0"/>
              <a:t>omgezet.</a:t>
            </a:r>
            <a:endParaRPr lang="nl-NL" dirty="0"/>
          </a:p>
          <a:p>
            <a:pPr marL="0" indent="0">
              <a:lnSpc>
                <a:spcPct val="90000"/>
              </a:lnSpc>
              <a:buNone/>
            </a:pPr>
            <a:endParaRPr lang="nl-NL" dirty="0"/>
          </a:p>
          <a:p>
            <a:pPr marL="0" indent="0">
              <a:lnSpc>
                <a:spcPct val="90000"/>
              </a:lnSpc>
              <a:buNone/>
            </a:pPr>
            <a:r>
              <a:rPr lang="nl-NL" dirty="0" smtClean="0"/>
              <a:t>Vooral spaar- </a:t>
            </a:r>
            <a:r>
              <a:rPr lang="nl-NL" dirty="0"/>
              <a:t>en </a:t>
            </a:r>
            <a:r>
              <a:rPr lang="nl-NL" dirty="0" smtClean="0"/>
              <a:t>valutategoeden</a:t>
            </a:r>
          </a:p>
          <a:p>
            <a:pPr marL="0" indent="0">
              <a:lnSpc>
                <a:spcPct val="90000"/>
              </a:lnSpc>
              <a:buNone/>
            </a:pPr>
            <a:endParaRPr lang="nl-NL" dirty="0"/>
          </a:p>
          <a:p>
            <a:pPr marL="0" indent="0">
              <a:lnSpc>
                <a:spcPct val="90000"/>
              </a:lnSpc>
              <a:buNone/>
            </a:pPr>
            <a:r>
              <a:rPr lang="nl-NL" dirty="0" smtClean="0"/>
              <a:t>Grote hoeveelheden ‘bijna’-geld die via transformatie snel de reële economie kunnen beïnvloeden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7810" y="5114589"/>
            <a:ext cx="1175306" cy="1065030"/>
          </a:xfrm>
          <a:prstGeom prst="rect">
            <a:avLst/>
          </a:prstGeom>
        </p:spPr>
      </p:pic>
      <p:sp>
        <p:nvSpPr>
          <p:cNvPr id="5" name="Pijl-rechts 4"/>
          <p:cNvSpPr/>
          <p:nvPr/>
        </p:nvSpPr>
        <p:spPr>
          <a:xfrm>
            <a:off x="5933484" y="5468718"/>
            <a:ext cx="490562" cy="3567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414" y="4871469"/>
            <a:ext cx="1970053" cy="1551270"/>
          </a:xfrm>
          <a:prstGeom prst="rect">
            <a:avLst/>
          </a:prstGeom>
        </p:spPr>
      </p:pic>
      <p:sp>
        <p:nvSpPr>
          <p:cNvPr id="7" name="Pijl-rechts 6"/>
          <p:cNvSpPr/>
          <p:nvPr/>
        </p:nvSpPr>
        <p:spPr>
          <a:xfrm>
            <a:off x="8734835" y="5468718"/>
            <a:ext cx="490562" cy="3567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5762" y="5174767"/>
            <a:ext cx="2028830" cy="944674"/>
          </a:xfrm>
          <a:prstGeom prst="rect">
            <a:avLst/>
          </a:prstGeom>
        </p:spPr>
      </p:pic>
      <p:sp>
        <p:nvSpPr>
          <p:cNvPr id="9" name="Pijl-rechts 8"/>
          <p:cNvSpPr/>
          <p:nvPr/>
        </p:nvSpPr>
        <p:spPr>
          <a:xfrm>
            <a:off x="2563499" y="5468718"/>
            <a:ext cx="1853943" cy="3567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smtClean="0"/>
              <a:t>transformatie</a:t>
            </a:r>
            <a:endParaRPr lang="nl-NL" dirty="0"/>
          </a:p>
        </p:txBody>
      </p:sp>
      <p:grpSp>
        <p:nvGrpSpPr>
          <p:cNvPr id="11" name="Groep 10"/>
          <p:cNvGrpSpPr/>
          <p:nvPr/>
        </p:nvGrpSpPr>
        <p:grpSpPr>
          <a:xfrm>
            <a:off x="416123" y="4658600"/>
            <a:ext cx="1977008" cy="1977008"/>
            <a:chOff x="416123" y="4629735"/>
            <a:chExt cx="1977008" cy="1977008"/>
          </a:xfrm>
        </p:grpSpPr>
        <p:pic>
          <p:nvPicPr>
            <p:cNvPr id="3" name="Afbeelding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123" y="4629735"/>
              <a:ext cx="1977008" cy="1977008"/>
            </a:xfrm>
            <a:prstGeom prst="rect">
              <a:avLst/>
            </a:prstGeom>
          </p:spPr>
        </p:pic>
        <p:sp>
          <p:nvSpPr>
            <p:cNvPr id="10" name="Tekstvak 9"/>
            <p:cNvSpPr txBox="1"/>
            <p:nvPr/>
          </p:nvSpPr>
          <p:spPr>
            <a:xfrm>
              <a:off x="783836" y="6203075"/>
              <a:ext cx="10839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 smtClean="0">
                  <a:solidFill>
                    <a:schemeClr val="bg1"/>
                  </a:solidFill>
                </a:rPr>
                <a:t>spaargeld</a:t>
              </a:r>
              <a:endParaRPr lang="nl-NL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Geaggregeerde 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Individuele vraag</a:t>
            </a:r>
          </a:p>
          <a:p>
            <a:pPr lvl="1"/>
            <a:r>
              <a:rPr lang="nl-NL" dirty="0" smtClean="0"/>
              <a:t>Ik koop een blikje cola</a:t>
            </a:r>
          </a:p>
          <a:p>
            <a:r>
              <a:rPr lang="nl-NL" dirty="0" smtClean="0"/>
              <a:t>Collectieve vraag</a:t>
            </a:r>
          </a:p>
          <a:p>
            <a:pPr lvl="1"/>
            <a:r>
              <a:rPr lang="nl-NL" dirty="0" smtClean="0"/>
              <a:t>De totale vraag naar blikjes cola</a:t>
            </a:r>
          </a:p>
          <a:p>
            <a:r>
              <a:rPr lang="nl-NL" dirty="0" smtClean="0"/>
              <a:t>Geaggregeerde vraag</a:t>
            </a:r>
          </a:p>
          <a:p>
            <a:pPr lvl="1"/>
            <a:r>
              <a:rPr lang="nl-NL" dirty="0" smtClean="0"/>
              <a:t>De effectieve vraag ( C+I+O+E-M)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0817961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Geaggregeerde aanbod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Individuele aanbod</a:t>
            </a:r>
          </a:p>
          <a:p>
            <a:pPr lvl="1"/>
            <a:r>
              <a:rPr lang="nl-NL" dirty="0" smtClean="0"/>
              <a:t>Aanbod van cola in de schoolkantine</a:t>
            </a:r>
          </a:p>
          <a:p>
            <a:r>
              <a:rPr lang="nl-NL" dirty="0" smtClean="0"/>
              <a:t>Collectieve aanbod</a:t>
            </a:r>
          </a:p>
          <a:p>
            <a:pPr lvl="1"/>
            <a:r>
              <a:rPr lang="nl-NL" dirty="0" smtClean="0"/>
              <a:t>Het totale aanbod van cola </a:t>
            </a:r>
          </a:p>
          <a:p>
            <a:r>
              <a:rPr lang="nl-NL" dirty="0" smtClean="0"/>
              <a:t>Geaggregeerde aanbod</a:t>
            </a:r>
          </a:p>
          <a:p>
            <a:pPr lvl="1"/>
            <a:r>
              <a:rPr lang="nl-NL" dirty="0" smtClean="0"/>
              <a:t>Het BBP/BNP/NNI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45888450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Geaggregeerde vraag en aanbod model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Korte termijn</a:t>
            </a:r>
          </a:p>
          <a:p>
            <a:pPr lvl="1"/>
            <a:r>
              <a:rPr lang="nl-NL" dirty="0" smtClean="0"/>
              <a:t>Prijzen staan vast</a:t>
            </a:r>
          </a:p>
          <a:p>
            <a:pPr lvl="1"/>
            <a:r>
              <a:rPr lang="nl-NL" dirty="0" smtClean="0"/>
              <a:t>Contracten met buitenland staan vaak vast</a:t>
            </a:r>
          </a:p>
          <a:p>
            <a:pPr lvl="1"/>
            <a:r>
              <a:rPr lang="nl-NL" dirty="0" smtClean="0"/>
              <a:t>Loononderhandelingen per jaar </a:t>
            </a:r>
          </a:p>
          <a:p>
            <a:r>
              <a:rPr lang="nl-NL" dirty="0" smtClean="0"/>
              <a:t>Lange termijn</a:t>
            </a:r>
          </a:p>
          <a:p>
            <a:pPr lvl="1"/>
            <a:r>
              <a:rPr lang="nl-NL" dirty="0" smtClean="0"/>
              <a:t>Productie staat vast</a:t>
            </a:r>
          </a:p>
          <a:p>
            <a:pPr lvl="1"/>
            <a:r>
              <a:rPr lang="nl-NL" dirty="0" smtClean="0"/>
              <a:t>Productiecapaciteit</a:t>
            </a:r>
          </a:p>
          <a:p>
            <a:pPr lvl="1"/>
            <a:r>
              <a:rPr lang="nl-NL" dirty="0" smtClean="0"/>
              <a:t>Oogst na 1 jaar</a:t>
            </a:r>
          </a:p>
          <a:p>
            <a:pPr lvl="1"/>
            <a:r>
              <a:rPr lang="nl-NL" dirty="0" smtClean="0"/>
              <a:t>Beroepsbevolking (afhankelijk)</a:t>
            </a:r>
          </a:p>
          <a:p>
            <a:pPr lvl="1"/>
            <a:r>
              <a:rPr lang="nl-NL" dirty="0" smtClean="0"/>
              <a:t>Verbeteren door scholing en </a:t>
            </a:r>
            <a:r>
              <a:rPr lang="nl-NL" smtClean="0"/>
              <a:t>technologische ontwikkeling 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356240752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geld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 smtClean="0"/>
              <a:t>Chartaal geld</a:t>
            </a:r>
          </a:p>
          <a:p>
            <a:pPr lvl="1"/>
            <a:r>
              <a:rPr lang="nl-NL" dirty="0" smtClean="0"/>
              <a:t>Munten en Bankbiljetten</a:t>
            </a:r>
          </a:p>
          <a:p>
            <a:pPr lvl="1"/>
            <a:r>
              <a:rPr lang="nl-NL" dirty="0" smtClean="0"/>
              <a:t>Uitgegeven door de Centrale Bank (ECB / DNB)</a:t>
            </a:r>
          </a:p>
          <a:p>
            <a:pPr lvl="1"/>
            <a:endParaRPr lang="nl-NL" dirty="0"/>
          </a:p>
          <a:p>
            <a:r>
              <a:rPr lang="nl-NL" b="1" dirty="0" smtClean="0"/>
              <a:t>Giraal geld</a:t>
            </a:r>
          </a:p>
          <a:p>
            <a:pPr lvl="1"/>
            <a:r>
              <a:rPr lang="nl-NL" dirty="0" smtClean="0"/>
              <a:t>Geld op rekening van mensen en bedrijven waarmee </a:t>
            </a:r>
            <a:br>
              <a:rPr lang="nl-NL" dirty="0" smtClean="0"/>
            </a:br>
            <a:r>
              <a:rPr lang="nl-NL" dirty="0" smtClean="0"/>
              <a:t>je rechtstreeks anderen kunt betalen</a:t>
            </a:r>
          </a:p>
          <a:p>
            <a:pPr lvl="1"/>
            <a:r>
              <a:rPr lang="nl-NL" dirty="0" smtClean="0"/>
              <a:t>Uitgegeven door banken (RABO / ING / ABN-AMRO)</a:t>
            </a:r>
          </a:p>
          <a:p>
            <a:pPr marL="257175" lvl="1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28404">
            <a:off x="6380769" y="1269535"/>
            <a:ext cx="2057862" cy="10182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3902" y="1588143"/>
            <a:ext cx="2664472" cy="1480263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9594" y="3068406"/>
            <a:ext cx="1897711" cy="1719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304791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Waarde van geld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Hoeveel is dit geld waard?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Hoeveel is dit geld waard?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Welke wil je liever?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1853" y="2117833"/>
            <a:ext cx="1761185" cy="1174123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1853" y="4329404"/>
            <a:ext cx="2011031" cy="1079279"/>
          </a:xfrm>
          <a:prstGeom prst="rect">
            <a:avLst/>
          </a:prstGeom>
        </p:spPr>
      </p:pic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6329508" y="1619250"/>
            <a:ext cx="4937655" cy="47053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Ø"/>
              <a:defRPr sz="2000" kern="1200" cap="none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1">
                  <a:lumMod val="50000"/>
                  <a:lumOff val="50000"/>
                </a:schemeClr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1">
                  <a:lumMod val="50000"/>
                  <a:lumOff val="50000"/>
                </a:schemeClr>
              </a:buClr>
              <a:buSzPct val="80000"/>
              <a:buFont typeface="Courier New" panose="02070309020205020404" pitchFamily="49" charset="0"/>
              <a:buChar char="o"/>
              <a:defRPr sz="1600" kern="1200" cap="none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§"/>
              <a:defRPr sz="1400" kern="1200" cap="none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4pPr>
            <a:lvl5pPr marL="21145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1">
                  <a:lumMod val="50000"/>
                  <a:lumOff val="50000"/>
                </a:schemeClr>
              </a:buClr>
              <a:buSzPct val="80000"/>
              <a:buFont typeface="Arial" panose="020B0604020202020204" pitchFamily="34" charset="0"/>
              <a:buChar char="•"/>
              <a:defRPr sz="1400" kern="1200" cap="none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/>
              <a:t>Bedrag op geld = </a:t>
            </a:r>
            <a:r>
              <a:rPr lang="nl-NL" b="1" dirty="0" smtClean="0"/>
              <a:t>nominale waarde</a:t>
            </a:r>
          </a:p>
          <a:p>
            <a:endParaRPr lang="nl-NL" dirty="0"/>
          </a:p>
          <a:p>
            <a:r>
              <a:rPr lang="nl-NL" dirty="0" smtClean="0"/>
              <a:t>Echt belangrijk is hoeveel goederen je ervoor kan kopen = </a:t>
            </a:r>
            <a:r>
              <a:rPr lang="nl-NL" b="1" dirty="0" smtClean="0"/>
              <a:t>reële waarde</a:t>
            </a:r>
            <a:r>
              <a:rPr lang="nl-NL" dirty="0" smtClean="0"/>
              <a:t> </a:t>
            </a:r>
          </a:p>
          <a:p>
            <a:endParaRPr lang="nl-NL" dirty="0"/>
          </a:p>
          <a:p>
            <a:r>
              <a:rPr lang="nl-NL" dirty="0" smtClean="0"/>
              <a:t>Maar hoeveel zijn de biljetten eigenlijk écht waard?</a:t>
            </a:r>
          </a:p>
          <a:p>
            <a:pPr lvl="1"/>
            <a:r>
              <a:rPr lang="nl-NL" sz="2000" dirty="0" smtClean="0"/>
              <a:t>Materiaalwaarde = </a:t>
            </a:r>
            <a:r>
              <a:rPr lang="nl-NL" sz="2000" b="1" dirty="0" smtClean="0"/>
              <a:t>intrinsieke waarde</a:t>
            </a:r>
            <a:endParaRPr lang="nl-NL" sz="2000" dirty="0" smtClean="0"/>
          </a:p>
          <a:p>
            <a:pPr lvl="1"/>
            <a:r>
              <a:rPr lang="nl-NL" sz="2000" b="1" dirty="0" smtClean="0"/>
              <a:t>Vertrouwen noodzakelijk!</a:t>
            </a:r>
          </a:p>
        </p:txBody>
      </p:sp>
    </p:spTree>
    <p:extLst>
      <p:ext uri="{BB962C8B-B14F-4D97-AF65-F5344CB8AC3E}">
        <p14:creationId xmlns:p14="http://schemas.microsoft.com/office/powerpoint/2010/main" val="294662115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936" y="469962"/>
            <a:ext cx="2795416" cy="279541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geldhoeveelheid</a:t>
            </a:r>
            <a:endParaRPr lang="nl-NL" dirty="0"/>
          </a:p>
        </p:txBody>
      </p:sp>
      <p:grpSp>
        <p:nvGrpSpPr>
          <p:cNvPr id="20" name="Groep 19"/>
          <p:cNvGrpSpPr/>
          <p:nvPr/>
        </p:nvGrpSpPr>
        <p:grpSpPr>
          <a:xfrm>
            <a:off x="724366" y="2286000"/>
            <a:ext cx="1665841" cy="1990130"/>
            <a:chOff x="724366" y="2286000"/>
            <a:chExt cx="1665841" cy="1990130"/>
          </a:xfrm>
        </p:grpSpPr>
        <p:pic>
          <p:nvPicPr>
            <p:cNvPr id="5" name="Afbeelding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8200" y="2286000"/>
              <a:ext cx="1438174" cy="1185863"/>
            </a:xfrm>
            <a:prstGeom prst="rect">
              <a:avLst/>
            </a:prstGeom>
          </p:spPr>
        </p:pic>
        <p:sp>
          <p:nvSpPr>
            <p:cNvPr id="6" name="Rechthoek 5"/>
            <p:cNvSpPr/>
            <p:nvPr/>
          </p:nvSpPr>
          <p:spPr>
            <a:xfrm>
              <a:off x="724366" y="3352800"/>
              <a:ext cx="166584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nl-NL" sz="5400" b="1" cap="none" spc="50" dirty="0" smtClean="0">
                  <a:ln w="0"/>
                  <a:solidFill>
                    <a:srgbClr val="004B95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ECB</a:t>
              </a:r>
              <a:endParaRPr lang="nl-NL" sz="5400" b="1" cap="none" spc="50" dirty="0">
                <a:ln w="0"/>
                <a:solidFill>
                  <a:srgbClr val="004B95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7" name="Pijl-rechts 6"/>
          <p:cNvSpPr/>
          <p:nvPr/>
        </p:nvSpPr>
        <p:spPr>
          <a:xfrm>
            <a:off x="2667000" y="2743200"/>
            <a:ext cx="1676400" cy="804863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i</a:t>
            </a:r>
            <a:r>
              <a:rPr lang="nl-NL" dirty="0" smtClean="0"/>
              <a:t>n omloop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00" t="1999" r="11600" b="26001"/>
          <a:stretch/>
        </p:blipFill>
        <p:spPr>
          <a:xfrm>
            <a:off x="4870400" y="2822728"/>
            <a:ext cx="838200" cy="81997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320" t="14969" r="30939" b="14811"/>
          <a:stretch/>
        </p:blipFill>
        <p:spPr>
          <a:xfrm>
            <a:off x="5562600" y="2435287"/>
            <a:ext cx="753672" cy="91751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4746" y="3352800"/>
            <a:ext cx="1189037" cy="77902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1549" y="1867670"/>
            <a:ext cx="838200" cy="1084729"/>
          </a:xfrm>
          <a:prstGeom prst="rect">
            <a:avLst/>
          </a:prstGeom>
        </p:spPr>
      </p:pic>
      <p:pic>
        <p:nvPicPr>
          <p:cNvPr id="1026" name="Picture 2" descr="Afbeeldingsresultaat voor people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5787" y="2634242"/>
            <a:ext cx="3376784" cy="2216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kstvak 13"/>
          <p:cNvSpPr txBox="1"/>
          <p:nvPr/>
        </p:nvSpPr>
        <p:spPr>
          <a:xfrm>
            <a:off x="652230" y="4650326"/>
            <a:ext cx="18101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</a:rPr>
              <a:t>Centrale Bank</a:t>
            </a:r>
            <a:endParaRPr lang="nl-NL" sz="2000" dirty="0">
              <a:solidFill>
                <a:schemeClr val="bg1"/>
              </a:solidFill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4063732" y="4650326"/>
            <a:ext cx="2252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</a:rPr>
              <a:t>Algemene banken</a:t>
            </a:r>
            <a:endParaRPr lang="nl-NL" sz="2000" dirty="0">
              <a:solidFill>
                <a:schemeClr val="bg1"/>
              </a:solidFill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9590256" y="4650326"/>
            <a:ext cx="1027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</a:rPr>
              <a:t>Publiek</a:t>
            </a:r>
            <a:endParaRPr lang="nl-NL" sz="2000" dirty="0">
              <a:solidFill>
                <a:schemeClr val="bg1"/>
              </a:solidFill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458266" y="5055300"/>
            <a:ext cx="219803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maakt chartaal geld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4181722" y="5061324"/>
            <a:ext cx="1941557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maakt giraal geld</a:t>
            </a:r>
            <a:endParaRPr lang="nl-NL" dirty="0">
              <a:solidFill>
                <a:schemeClr val="bg1"/>
              </a:solidFill>
            </a:endParaRPr>
          </a:p>
        </p:txBody>
      </p:sp>
      <p:grpSp>
        <p:nvGrpSpPr>
          <p:cNvPr id="21" name="Groep 20"/>
          <p:cNvGrpSpPr/>
          <p:nvPr/>
        </p:nvGrpSpPr>
        <p:grpSpPr>
          <a:xfrm>
            <a:off x="6614628" y="2001422"/>
            <a:ext cx="1676400" cy="2480180"/>
            <a:chOff x="6614628" y="2001422"/>
            <a:chExt cx="1676400" cy="2480180"/>
          </a:xfrm>
        </p:grpSpPr>
        <p:sp>
          <p:nvSpPr>
            <p:cNvPr id="12" name="Pijl-rechts 11"/>
            <p:cNvSpPr/>
            <p:nvPr/>
          </p:nvSpPr>
          <p:spPr>
            <a:xfrm>
              <a:off x="6614628" y="2001422"/>
              <a:ext cx="1676400" cy="2480180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/>
            <p:cNvSpPr/>
            <p:nvPr/>
          </p:nvSpPr>
          <p:spPr>
            <a:xfrm>
              <a:off x="6614628" y="2680514"/>
              <a:ext cx="1454200" cy="228600"/>
            </a:xfrm>
            <a:custGeom>
              <a:avLst/>
              <a:gdLst>
                <a:gd name="connsiteX0" fmla="*/ 0 w 1454200"/>
                <a:gd name="connsiteY0" fmla="*/ 0 h 228600"/>
                <a:gd name="connsiteX1" fmla="*/ 1454200 w 1454200"/>
                <a:gd name="connsiteY1" fmla="*/ 0 h 228600"/>
                <a:gd name="connsiteX2" fmla="*/ 1454200 w 1454200"/>
                <a:gd name="connsiteY2" fmla="*/ 228600 h 228600"/>
                <a:gd name="connsiteX3" fmla="*/ 0 w 1454200"/>
                <a:gd name="connsiteY3" fmla="*/ 228600 h 228600"/>
                <a:gd name="connsiteX4" fmla="*/ 0 w 1454200"/>
                <a:gd name="connsiteY4" fmla="*/ 0 h 228600"/>
                <a:gd name="connsiteX0" fmla="*/ 0 w 1454200"/>
                <a:gd name="connsiteY0" fmla="*/ 0 h 228600"/>
                <a:gd name="connsiteX1" fmla="*/ 1301800 w 1454200"/>
                <a:gd name="connsiteY1" fmla="*/ 0 h 228600"/>
                <a:gd name="connsiteX2" fmla="*/ 1454200 w 1454200"/>
                <a:gd name="connsiteY2" fmla="*/ 228600 h 228600"/>
                <a:gd name="connsiteX3" fmla="*/ 0 w 1454200"/>
                <a:gd name="connsiteY3" fmla="*/ 228600 h 228600"/>
                <a:gd name="connsiteX4" fmla="*/ 0 w 1454200"/>
                <a:gd name="connsiteY4" fmla="*/ 0 h 228600"/>
                <a:gd name="connsiteX0" fmla="*/ 0 w 1454200"/>
                <a:gd name="connsiteY0" fmla="*/ 0 h 228600"/>
                <a:gd name="connsiteX1" fmla="*/ 1301800 w 1454200"/>
                <a:gd name="connsiteY1" fmla="*/ 0 h 228600"/>
                <a:gd name="connsiteX2" fmla="*/ 1454200 w 1454200"/>
                <a:gd name="connsiteY2" fmla="*/ 228600 h 228600"/>
                <a:gd name="connsiteX3" fmla="*/ 0 w 1454200"/>
                <a:gd name="connsiteY3" fmla="*/ 228600 h 228600"/>
                <a:gd name="connsiteX4" fmla="*/ 0 w 1454200"/>
                <a:gd name="connsiteY4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4200" h="228600">
                  <a:moveTo>
                    <a:pt x="0" y="0"/>
                  </a:moveTo>
                  <a:lnTo>
                    <a:pt x="1301800" y="0"/>
                  </a:lnTo>
                  <a:lnTo>
                    <a:pt x="1454200" y="228600"/>
                  </a:lnTo>
                  <a:lnTo>
                    <a:pt x="0" y="2286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600" dirty="0" smtClean="0"/>
                <a:t>naar publiek</a:t>
              </a:r>
              <a:endParaRPr lang="nl-NL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20758726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/>
      <p:bldP spid="16" grpId="0"/>
      <p:bldP spid="17" grpId="0"/>
      <p:bldP spid="15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Maatschappelijke geldhoeveelheid</a:t>
            </a:r>
            <a:br>
              <a:rPr lang="nl-NL" dirty="0" smtClean="0"/>
            </a:br>
            <a:r>
              <a:rPr lang="nl-NL" sz="18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OF: primaire liquiditeitenmassa</a:t>
            </a:r>
            <a:endParaRPr lang="nl-NL" sz="1800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b="1" dirty="0" err="1" smtClean="0"/>
              <a:t>alle</a:t>
            </a:r>
            <a:r>
              <a:rPr lang="en-US" b="1" dirty="0" smtClean="0"/>
              <a:t> </a:t>
            </a:r>
            <a:r>
              <a:rPr lang="en-US" b="1" dirty="0" err="1"/>
              <a:t>chartale</a:t>
            </a:r>
            <a:r>
              <a:rPr lang="en-US" b="1" dirty="0"/>
              <a:t> </a:t>
            </a:r>
            <a:r>
              <a:rPr lang="en-US" b="1" dirty="0" err="1"/>
              <a:t>en</a:t>
            </a:r>
            <a:r>
              <a:rPr lang="en-US" b="1" dirty="0"/>
              <a:t> </a:t>
            </a:r>
            <a:r>
              <a:rPr lang="en-US" b="1" dirty="0" err="1"/>
              <a:t>girale</a:t>
            </a:r>
            <a:r>
              <a:rPr lang="en-US" b="1" dirty="0"/>
              <a:t> geld in </a:t>
            </a:r>
            <a:r>
              <a:rPr lang="en-US" b="1" dirty="0" err="1"/>
              <a:t>handen</a:t>
            </a:r>
            <a:r>
              <a:rPr lang="en-US" b="1" dirty="0"/>
              <a:t> van </a:t>
            </a:r>
            <a:r>
              <a:rPr lang="en-US" b="1" dirty="0" smtClean="0"/>
              <a:t>het </a:t>
            </a:r>
            <a:r>
              <a:rPr lang="en-US" b="1" dirty="0" err="1" smtClean="0"/>
              <a:t>publiek</a:t>
            </a:r>
            <a:endParaRPr lang="en-US" b="1" dirty="0" smtClean="0"/>
          </a:p>
          <a:p>
            <a:pPr marL="0" indent="0">
              <a:buNone/>
            </a:pPr>
            <a:r>
              <a:rPr lang="en-US" sz="2000" dirty="0" smtClean="0"/>
              <a:t>(= </a:t>
            </a:r>
            <a:r>
              <a:rPr lang="en-US" sz="2000" dirty="0" err="1" smtClean="0"/>
              <a:t>niet-geldscheppende</a:t>
            </a:r>
            <a:r>
              <a:rPr lang="en-US" sz="2000" dirty="0" smtClean="0"/>
              <a:t> </a:t>
            </a:r>
            <a:r>
              <a:rPr lang="en-US" sz="2000" dirty="0" err="1" smtClean="0"/>
              <a:t>instellingen</a:t>
            </a:r>
            <a:r>
              <a:rPr lang="en-US" sz="2000" dirty="0" smtClean="0"/>
              <a:t>)</a:t>
            </a:r>
            <a:endParaRPr lang="nl-NL" dirty="0"/>
          </a:p>
          <a:p>
            <a:pPr marL="0" indent="0">
              <a:spcBef>
                <a:spcPts val="2400"/>
              </a:spcBef>
              <a:spcAft>
                <a:spcPts val="0"/>
              </a:spcAft>
              <a:buNone/>
            </a:pPr>
            <a:r>
              <a:rPr lang="nl-NL" sz="2000" dirty="0" smtClean="0"/>
              <a:t>Chartaal </a:t>
            </a:r>
            <a:r>
              <a:rPr lang="nl-NL" sz="2000" dirty="0"/>
              <a:t>geld in de kas van de banken hoort </a:t>
            </a:r>
            <a:r>
              <a:rPr lang="nl-NL" sz="2000" u="sng" dirty="0"/>
              <a:t>niet</a:t>
            </a:r>
            <a:r>
              <a:rPr lang="nl-NL" sz="2000" dirty="0"/>
              <a:t> bij de maatschappelijke geldhoeveelheid.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nl-NL" sz="2000" dirty="0"/>
              <a:t>Dit </a:t>
            </a:r>
            <a:r>
              <a:rPr lang="nl-NL" sz="2000" dirty="0" smtClean="0"/>
              <a:t>kasgeld</a:t>
            </a:r>
            <a:r>
              <a:rPr lang="nl-NL" sz="2000" dirty="0"/>
              <a:t>, samen met het tegoed bij de Centrale Bank, dient ter </a:t>
            </a:r>
            <a:r>
              <a:rPr lang="nl-NL" sz="2000" dirty="0">
                <a:solidFill>
                  <a:srgbClr val="C00000"/>
                </a:solidFill>
              </a:rPr>
              <a:t>dekking van de girale verplichtingen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10005150" y="5230588"/>
            <a:ext cx="20313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dekkingsmiddelen</a:t>
            </a:r>
          </a:p>
        </p:txBody>
      </p:sp>
      <p:sp>
        <p:nvSpPr>
          <p:cNvPr id="6" name="Gelijkbenige driehoek 5"/>
          <p:cNvSpPr/>
          <p:nvPr/>
        </p:nvSpPr>
        <p:spPr>
          <a:xfrm rot="10800000">
            <a:off x="6188726" y="4692351"/>
            <a:ext cx="3451969" cy="1990873"/>
          </a:xfrm>
          <a:prstGeom prst="triangle">
            <a:avLst>
              <a:gd name="adj" fmla="val 4917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Gelijkbenige driehoek 6"/>
          <p:cNvSpPr/>
          <p:nvPr/>
        </p:nvSpPr>
        <p:spPr>
          <a:xfrm rot="10800000">
            <a:off x="7265596" y="5916488"/>
            <a:ext cx="1328738" cy="819172"/>
          </a:xfrm>
          <a:prstGeom prst="triangle">
            <a:avLst>
              <a:gd name="adj" fmla="val 49178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Gelijkbenige driehoek 7"/>
          <p:cNvSpPr/>
          <p:nvPr/>
        </p:nvSpPr>
        <p:spPr>
          <a:xfrm rot="10800000">
            <a:off x="5181600" y="1524000"/>
            <a:ext cx="5408492" cy="3816422"/>
          </a:xfrm>
          <a:prstGeom prst="triangle">
            <a:avLst>
              <a:gd name="adj" fmla="val 491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Gelijkbenige driehoek 8"/>
          <p:cNvSpPr/>
          <p:nvPr/>
        </p:nvSpPr>
        <p:spPr>
          <a:xfrm rot="10800000">
            <a:off x="7456095" y="4686843"/>
            <a:ext cx="933451" cy="653577"/>
          </a:xfrm>
          <a:prstGeom prst="triangle">
            <a:avLst>
              <a:gd name="adj" fmla="val 4917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0" name="Rechte verbindingslijn met pijl 9"/>
          <p:cNvCxnSpPr>
            <a:stCxn id="5" idx="1"/>
          </p:cNvCxnSpPr>
          <p:nvPr/>
        </p:nvCxnSpPr>
        <p:spPr>
          <a:xfrm flipH="1">
            <a:off x="8492982" y="5415254"/>
            <a:ext cx="1512168" cy="808945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714797" y="5360671"/>
            <a:ext cx="263405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nl-NL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munten en </a:t>
            </a:r>
            <a:r>
              <a:rPr lang="nl-NL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bankbiljetten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7022573" y="6224199"/>
            <a:ext cx="2005677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goud </a:t>
            </a:r>
            <a:r>
              <a:rPr lang="nl-NL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 deviezen</a:t>
            </a:r>
            <a:endParaRPr lang="nl-NL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Rechte verbindingslijn met pijl 12"/>
          <p:cNvCxnSpPr>
            <a:stCxn id="5" idx="1"/>
          </p:cNvCxnSpPr>
          <p:nvPr/>
        </p:nvCxnSpPr>
        <p:spPr>
          <a:xfrm flipH="1" flipV="1">
            <a:off x="8204950" y="5013633"/>
            <a:ext cx="1800200" cy="4016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7302993" y="3159677"/>
            <a:ext cx="124906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giraal geld</a:t>
            </a:r>
          </a:p>
        </p:txBody>
      </p:sp>
    </p:spTree>
    <p:extLst>
      <p:ext uri="{BB962C8B-B14F-4D97-AF65-F5344CB8AC3E}">
        <p14:creationId xmlns:p14="http://schemas.microsoft.com/office/powerpoint/2010/main" val="4108973139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Maatschappelijke geldhoeveelheid</a:t>
            </a:r>
            <a:br>
              <a:rPr lang="nl-NL" dirty="0" smtClean="0"/>
            </a:br>
            <a:r>
              <a:rPr lang="en-US" sz="1800" dirty="0" err="1">
                <a:solidFill>
                  <a:schemeClr val="bg1">
                    <a:lumMod val="50000"/>
                    <a:lumOff val="50000"/>
                  </a:schemeClr>
                </a:solidFill>
              </a:rPr>
              <a:t>alle</a:t>
            </a:r>
            <a:r>
              <a:rPr lang="en-US" sz="1800" dirty="0">
                <a:solidFill>
                  <a:schemeClr val="bg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  <a:lumOff val="50000"/>
                  </a:schemeClr>
                </a:solidFill>
              </a:rPr>
              <a:t>chartale</a:t>
            </a:r>
            <a:r>
              <a:rPr lang="en-US" sz="1800" dirty="0">
                <a:solidFill>
                  <a:schemeClr val="bg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  <a:lumOff val="50000"/>
                  </a:schemeClr>
                </a:solidFill>
              </a:rPr>
              <a:t>en</a:t>
            </a:r>
            <a:r>
              <a:rPr lang="en-US" sz="1800" dirty="0">
                <a:solidFill>
                  <a:schemeClr val="bg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800" dirty="0" err="1">
                <a:solidFill>
                  <a:schemeClr val="bg1">
                    <a:lumMod val="50000"/>
                    <a:lumOff val="50000"/>
                  </a:schemeClr>
                </a:solidFill>
              </a:rPr>
              <a:t>girale</a:t>
            </a:r>
            <a:r>
              <a:rPr lang="en-US" sz="1800" dirty="0">
                <a:solidFill>
                  <a:schemeClr val="bg1">
                    <a:lumMod val="50000"/>
                    <a:lumOff val="50000"/>
                  </a:schemeClr>
                </a:solidFill>
              </a:rPr>
              <a:t> geld in </a:t>
            </a:r>
            <a:r>
              <a:rPr lang="en-US" sz="1800" dirty="0" err="1">
                <a:solidFill>
                  <a:schemeClr val="bg1">
                    <a:lumMod val="50000"/>
                    <a:lumOff val="50000"/>
                  </a:schemeClr>
                </a:solidFill>
              </a:rPr>
              <a:t>handen</a:t>
            </a:r>
            <a:r>
              <a:rPr lang="en-US" sz="1800" dirty="0">
                <a:solidFill>
                  <a:schemeClr val="bg1">
                    <a:lumMod val="50000"/>
                    <a:lumOff val="50000"/>
                  </a:schemeClr>
                </a:solidFill>
              </a:rPr>
              <a:t> van het </a:t>
            </a:r>
            <a:r>
              <a:rPr lang="en-US" sz="1800" dirty="0" err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publiek</a:t>
            </a:r>
            <a:endParaRPr lang="nl-NL" sz="1800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ijdelijke aanduiding voor inhoud 6"/>
          <p:cNvSpPr>
            <a:spLocks noGrp="1"/>
          </p:cNvSpPr>
          <p:nvPr>
            <p:ph sz="half" idx="1"/>
          </p:nvPr>
        </p:nvSpPr>
        <p:spPr>
          <a:xfrm>
            <a:off x="684215" y="1619250"/>
            <a:ext cx="3755602" cy="4186014"/>
          </a:xfrm>
          <a:solidFill>
            <a:schemeClr val="tx1">
              <a:lumMod val="9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 dirty="0" smtClean="0"/>
              <a:t>Maatschappelijke geldhoeveelheid: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b="1" dirty="0" smtClean="0"/>
              <a:t>Chartaal geld </a:t>
            </a:r>
            <a:r>
              <a:rPr lang="nl-NL" sz="1800" dirty="0" smtClean="0"/>
              <a:t>in handen publiek:</a:t>
            </a:r>
          </a:p>
          <a:p>
            <a:pPr marL="0" indent="0">
              <a:buNone/>
              <a:tabLst>
                <a:tab pos="265113" algn="l"/>
                <a:tab pos="3136900" algn="r"/>
              </a:tabLst>
            </a:pPr>
            <a:r>
              <a:rPr lang="nl-NL" sz="1800" dirty="0"/>
              <a:t>	</a:t>
            </a:r>
            <a:r>
              <a:rPr lang="nl-NL" sz="1800" dirty="0" smtClean="0"/>
              <a:t>bankbiljetten in omloop	50</a:t>
            </a:r>
          </a:p>
          <a:p>
            <a:pPr>
              <a:buFontTx/>
              <a:buChar char="-"/>
              <a:tabLst>
                <a:tab pos="265113" algn="l"/>
                <a:tab pos="3136900" algn="r"/>
              </a:tabLst>
            </a:pPr>
            <a:r>
              <a:rPr lang="nl-NL" sz="1800" dirty="0" smtClean="0"/>
              <a:t>kasgeld banken	10</a:t>
            </a:r>
          </a:p>
          <a:p>
            <a:pPr marL="0" indent="0">
              <a:buNone/>
              <a:tabLst>
                <a:tab pos="265113" algn="l"/>
                <a:tab pos="3136900" algn="r"/>
              </a:tabLst>
            </a:pPr>
            <a:r>
              <a:rPr lang="nl-NL" sz="1800" dirty="0"/>
              <a:t>	</a:t>
            </a:r>
            <a:r>
              <a:rPr lang="nl-NL" sz="1800" dirty="0" smtClean="0"/>
              <a:t>chartaal geld	</a:t>
            </a:r>
            <a:r>
              <a:rPr lang="nl-NL" sz="1800" b="1" dirty="0" smtClean="0"/>
              <a:t>40</a:t>
            </a:r>
          </a:p>
          <a:p>
            <a:pPr marL="0" indent="0">
              <a:buNone/>
              <a:tabLst>
                <a:tab pos="265113" algn="l"/>
                <a:tab pos="3136900" algn="r"/>
              </a:tabLst>
            </a:pPr>
            <a:endParaRPr lang="nl-NL" sz="1800" dirty="0"/>
          </a:p>
          <a:p>
            <a:pPr marL="0" indent="0">
              <a:buNone/>
              <a:tabLst>
                <a:tab pos="265113" algn="l"/>
                <a:tab pos="3136900" algn="r"/>
              </a:tabLst>
            </a:pPr>
            <a:r>
              <a:rPr lang="nl-NL" sz="1800" b="1" dirty="0" smtClean="0"/>
              <a:t>Giraal geld </a:t>
            </a:r>
            <a:r>
              <a:rPr lang="nl-NL" sz="1800" dirty="0" smtClean="0"/>
              <a:t>in handen publiek:</a:t>
            </a:r>
          </a:p>
          <a:p>
            <a:pPr marL="0" indent="0">
              <a:buNone/>
              <a:tabLst>
                <a:tab pos="265113" algn="l"/>
                <a:tab pos="3136900" algn="r"/>
              </a:tabLst>
            </a:pPr>
            <a:r>
              <a:rPr lang="nl-NL" sz="1800" dirty="0"/>
              <a:t>	</a:t>
            </a:r>
            <a:r>
              <a:rPr lang="nl-NL" sz="1800" dirty="0" err="1" smtClean="0"/>
              <a:t>rek.courant</a:t>
            </a:r>
            <a:r>
              <a:rPr lang="nl-NL" sz="1800" dirty="0" smtClean="0"/>
              <a:t> tegoed	</a:t>
            </a:r>
            <a:r>
              <a:rPr lang="nl-NL" sz="1800" b="1" dirty="0" smtClean="0"/>
              <a:t>500</a:t>
            </a:r>
          </a:p>
          <a:p>
            <a:pPr marL="0" indent="0">
              <a:buNone/>
              <a:tabLst>
                <a:tab pos="265113" algn="l"/>
                <a:tab pos="3136900" algn="r"/>
              </a:tabLst>
            </a:pPr>
            <a:endParaRPr lang="nl-NL" sz="1800" dirty="0"/>
          </a:p>
          <a:p>
            <a:pPr marL="0" indent="0">
              <a:buNone/>
              <a:tabLst>
                <a:tab pos="265113" algn="l"/>
                <a:tab pos="3136900" algn="r"/>
              </a:tabLst>
            </a:pPr>
            <a:r>
              <a:rPr lang="nl-NL" sz="1800" dirty="0" smtClean="0"/>
              <a:t>M = 40 + 500 = </a:t>
            </a:r>
            <a:r>
              <a:rPr lang="nl-NL" sz="1800" b="1" dirty="0" smtClean="0"/>
              <a:t>540</a:t>
            </a:r>
            <a:endParaRPr lang="nl-NL" sz="1800" b="1" dirty="0"/>
          </a:p>
        </p:txBody>
      </p:sp>
      <p:graphicFrame>
        <p:nvGraphicFramePr>
          <p:cNvPr id="9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369995"/>
              </p:ext>
            </p:extLst>
          </p:nvPr>
        </p:nvGraphicFramePr>
        <p:xfrm>
          <a:off x="4537488" y="1619250"/>
          <a:ext cx="7083806" cy="1060604"/>
        </p:xfrm>
        <a:graphic>
          <a:graphicData uri="http://schemas.openxmlformats.org/drawingml/2006/table">
            <a:tbl>
              <a:tblPr/>
              <a:tblGrid>
                <a:gridCol w="25916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6387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644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6387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53349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</a:rPr>
                        <a:t>                            Balans van de Centrale Bank</a:t>
                      </a:r>
                    </a:p>
                  </a:txBody>
                  <a:tcPr marT="45695" marB="45695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00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</a:rPr>
                        <a:t>Goud en deviezen</a:t>
                      </a:r>
                    </a:p>
                  </a:txBody>
                  <a:tcPr marT="45695" marB="45695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</a:rPr>
                        <a:t>€ 80</a:t>
                      </a:r>
                    </a:p>
                  </a:txBody>
                  <a:tcPr marT="45695" marB="4569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</a:rPr>
                        <a:t>Bankbiljetten in omloop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</a:rPr>
                        <a:t>Tegoed banken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</a:rPr>
                        <a:t>€ 50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</a:rPr>
                        <a:t>€ 15</a:t>
                      </a:r>
                    </a:p>
                  </a:txBody>
                  <a:tcPr marT="45695" marB="4569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Group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71902"/>
              </p:ext>
            </p:extLst>
          </p:nvPr>
        </p:nvGraphicFramePr>
        <p:xfrm>
          <a:off x="4537488" y="3337500"/>
          <a:ext cx="7086600" cy="1243628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6124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4441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7310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5662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33827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</a:rPr>
                        <a:t>                        Balans van de gezamenlijke banken</a:t>
                      </a:r>
                    </a:p>
                  </a:txBody>
                  <a:tcPr marT="45722" marB="45722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778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</a:rPr>
                        <a:t>Kas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Tegoed bij CB</a:t>
                      </a:r>
                    </a:p>
                  </a:txBody>
                  <a:tcPr marT="45722" marB="45722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</a:rPr>
                        <a:t>€ 10</a:t>
                      </a:r>
                      <a:b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</a:rPr>
                        <a:t>€ 15</a:t>
                      </a:r>
                    </a:p>
                  </a:txBody>
                  <a:tcPr marT="45722" marB="4572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</a:rPr>
                        <a:t>Rekening courant tegoed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</a:rPr>
                        <a:t>Spaargeld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</a:rPr>
                        <a:t>€ 500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</a:rPr>
                        <a:t>€ 900</a:t>
                      </a:r>
                    </a:p>
                  </a:txBody>
                  <a:tcPr marT="45722" marB="4572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4" name="Rechte verbindingslijn 3"/>
          <p:cNvCxnSpPr/>
          <p:nvPr/>
        </p:nvCxnSpPr>
        <p:spPr>
          <a:xfrm>
            <a:off x="784798" y="3429000"/>
            <a:ext cx="325154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Ovaal 5"/>
          <p:cNvSpPr/>
          <p:nvPr/>
        </p:nvSpPr>
        <p:spPr>
          <a:xfrm>
            <a:off x="10704512" y="1897524"/>
            <a:ext cx="792088" cy="504056"/>
          </a:xfrm>
          <a:prstGeom prst="ellipse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Ovaal 10"/>
          <p:cNvSpPr/>
          <p:nvPr/>
        </p:nvSpPr>
        <p:spPr>
          <a:xfrm>
            <a:off x="7104112" y="3645024"/>
            <a:ext cx="792088" cy="504056"/>
          </a:xfrm>
          <a:prstGeom prst="ellipse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Ovaal 11"/>
          <p:cNvSpPr/>
          <p:nvPr/>
        </p:nvSpPr>
        <p:spPr>
          <a:xfrm>
            <a:off x="10778243" y="3645024"/>
            <a:ext cx="792088" cy="504056"/>
          </a:xfrm>
          <a:prstGeom prst="ellipse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2829204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Geldschepping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Groei van de maatschappelijke geldhoeveelheid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7460876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Substitutie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/>
              <a:t>De totale geldhoeveelheid verandert niet, </a:t>
            </a:r>
            <a:br>
              <a:rPr lang="nl-NL" sz="2800" dirty="0"/>
            </a:br>
            <a:r>
              <a:rPr lang="nl-NL" sz="2800" dirty="0"/>
              <a:t>wel de samenstelling</a:t>
            </a:r>
          </a:p>
        </p:txBody>
      </p:sp>
      <p:sp>
        <p:nvSpPr>
          <p:cNvPr id="2" name="Tekstvak 1"/>
          <p:cNvSpPr txBox="1"/>
          <p:nvPr/>
        </p:nvSpPr>
        <p:spPr>
          <a:xfrm>
            <a:off x="3071664" y="3065768"/>
            <a:ext cx="1692000" cy="954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Chartaal </a:t>
            </a:r>
          </a:p>
          <a:p>
            <a:pPr algn="ctr"/>
            <a:r>
              <a:rPr lang="nl-NL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geld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7157552" y="3065768"/>
            <a:ext cx="1692000" cy="954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Giraal</a:t>
            </a:r>
          </a:p>
          <a:p>
            <a:pPr algn="ctr"/>
            <a:r>
              <a:rPr lang="nl-NL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geld</a:t>
            </a:r>
          </a:p>
        </p:txBody>
      </p:sp>
      <p:cxnSp>
        <p:nvCxnSpPr>
          <p:cNvPr id="4" name="Rechte verbindingslijn met pijl 3"/>
          <p:cNvCxnSpPr>
            <a:stCxn id="2" idx="3"/>
            <a:endCxn id="5" idx="1"/>
          </p:cNvCxnSpPr>
          <p:nvPr/>
        </p:nvCxnSpPr>
        <p:spPr>
          <a:xfrm>
            <a:off x="4763664" y="3542822"/>
            <a:ext cx="2393888" cy="0"/>
          </a:xfrm>
          <a:prstGeom prst="straightConnector1">
            <a:avLst/>
          </a:prstGeom>
          <a:ln w="76200">
            <a:headEnd type="arrow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111" y="3881816"/>
            <a:ext cx="1638243" cy="1751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/>
              <a:t>Transformatie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800" dirty="0"/>
              <a:t>Transformatie = omzetten van bijna-geld in </a:t>
            </a:r>
            <a:r>
              <a:rPr lang="nl-NL" sz="2800" dirty="0" smtClean="0"/>
              <a:t>geld </a:t>
            </a:r>
            <a:r>
              <a:rPr lang="nl-NL" sz="2800" dirty="0"/>
              <a:t>(of omgekeerd) tussen geldscheppende instellingen en publiek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nl-NL" sz="2800" dirty="0" smtClean="0"/>
              <a:t>De </a:t>
            </a:r>
            <a:r>
              <a:rPr lang="nl-NL" sz="2800" dirty="0"/>
              <a:t>omvang van de maatschappelijke geldhoeveelheid verandert</a:t>
            </a:r>
            <a:r>
              <a:rPr lang="nl-NL" sz="2800" dirty="0" smtClean="0"/>
              <a:t>.</a:t>
            </a:r>
          </a:p>
          <a:p>
            <a:pPr marL="0" indent="0">
              <a:spcBef>
                <a:spcPts val="1200"/>
              </a:spcBef>
              <a:buNone/>
            </a:pPr>
            <a:endParaRPr lang="nl-NL" sz="2800" dirty="0"/>
          </a:p>
          <a:p>
            <a:pPr marL="0" indent="0">
              <a:spcBef>
                <a:spcPts val="1200"/>
              </a:spcBef>
              <a:buNone/>
            </a:pPr>
            <a:endParaRPr lang="nl-NL" sz="2800" dirty="0" smtClean="0"/>
          </a:p>
          <a:p>
            <a:pPr marL="0" indent="0">
              <a:spcBef>
                <a:spcPts val="1200"/>
              </a:spcBef>
              <a:buNone/>
            </a:pPr>
            <a:endParaRPr lang="nl-NL" sz="2800" dirty="0"/>
          </a:p>
          <a:p>
            <a:pPr marL="0" indent="0">
              <a:spcBef>
                <a:spcPts val="1200"/>
              </a:spcBef>
              <a:buNone/>
            </a:pPr>
            <a:r>
              <a:rPr lang="nl-NL" dirty="0" smtClean="0"/>
              <a:t>Bijna geld is bijvoorbeeld:</a:t>
            </a:r>
          </a:p>
          <a:p>
            <a:pPr lvl="1">
              <a:spcBef>
                <a:spcPts val="1200"/>
              </a:spcBef>
            </a:pPr>
            <a:r>
              <a:rPr lang="nl-NL" dirty="0" smtClean="0"/>
              <a:t>Spaargeld</a:t>
            </a:r>
          </a:p>
          <a:p>
            <a:pPr lvl="1">
              <a:spcBef>
                <a:spcPts val="1200"/>
              </a:spcBef>
            </a:pPr>
            <a:r>
              <a:rPr lang="nl-NL" dirty="0" smtClean="0"/>
              <a:t>Vreemde valuta (macro-economisch: betalingsbalans overschotten)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2603800" y="3600018"/>
            <a:ext cx="1692000" cy="954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bijna </a:t>
            </a:r>
            <a:endParaRPr lang="nl-NL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geld</a:t>
            </a:r>
            <a:endParaRPr lang="nl-NL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689688" y="3600018"/>
            <a:ext cx="1692000" cy="95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nl-NL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</a:t>
            </a:r>
            <a:endParaRPr lang="nl-NL" sz="4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Rechte verbindingslijn met pijl 10"/>
          <p:cNvCxnSpPr>
            <a:stCxn id="9" idx="3"/>
            <a:endCxn id="10" idx="1"/>
          </p:cNvCxnSpPr>
          <p:nvPr/>
        </p:nvCxnSpPr>
        <p:spPr>
          <a:xfrm flipV="1">
            <a:off x="4295800" y="4077018"/>
            <a:ext cx="2393888" cy="54"/>
          </a:xfrm>
          <a:prstGeom prst="straightConnector1">
            <a:avLst/>
          </a:prstGeom>
          <a:ln w="76200">
            <a:headEnd type="arrow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916538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Economielokaal vwo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angepast 1">
      <a:majorFont>
        <a:latin typeface="Century Gothic"/>
        <a:ea typeface=""/>
        <a:cs typeface=""/>
      </a:majorFont>
      <a:minorFont>
        <a:latin typeface="Arial"/>
        <a:ea typeface=""/>
        <a:cs typeface="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onomielokaal vwo" id="{98126E13-F554-43D2-A79C-5E6A3D2A1EDB}" vid="{498362B2-93F2-4A50-9E9B-2519364EE9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Economielokaal vwo</Template>
  <TotalTime>6464</TotalTime>
  <Words>492</Words>
  <Application>Microsoft Office PowerPoint</Application>
  <PresentationFormat>Breedbeeld</PresentationFormat>
  <Paragraphs>166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Century Gothic</vt:lpstr>
      <vt:lpstr>Courier New</vt:lpstr>
      <vt:lpstr>Wingdings</vt:lpstr>
      <vt:lpstr>Wingdings 3</vt:lpstr>
      <vt:lpstr>Economielokaal vwo</vt:lpstr>
      <vt:lpstr>Maatschappelijke geldhoeveelheid</vt:lpstr>
      <vt:lpstr>Soorten geld</vt:lpstr>
      <vt:lpstr>Waarde van geld</vt:lpstr>
      <vt:lpstr>geldhoeveelheid</vt:lpstr>
      <vt:lpstr>Maatschappelijke geldhoeveelheid OF: primaire liquiditeitenmassa</vt:lpstr>
      <vt:lpstr>Maatschappelijke geldhoeveelheid alle chartale en girale geld in handen van het publiek</vt:lpstr>
      <vt:lpstr>Geldschepping</vt:lpstr>
      <vt:lpstr>Substitutie</vt:lpstr>
      <vt:lpstr>Transformatie</vt:lpstr>
      <vt:lpstr>Verkeersvergelijking van fisher</vt:lpstr>
      <vt:lpstr>Maatschappelijke geldhoeveelheid</vt:lpstr>
      <vt:lpstr>Verkeersvergelijking van fisher</vt:lpstr>
      <vt:lpstr>gevaar: Secundaire liquiditeiten</vt:lpstr>
      <vt:lpstr>Geaggregeerde vraag</vt:lpstr>
      <vt:lpstr>Geaggregeerde aanbod</vt:lpstr>
      <vt:lpstr>Geaggregeerde vraag en aanbod model</vt:lpstr>
    </vt:vector>
  </TitlesOfParts>
  <Company>Hogeschool Rotterdam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Algemene economie  EA 1-3</dc:title>
  <dc:creator>I&amp;A</dc:creator>
  <cp:lastModifiedBy>Alberts, R.J.</cp:lastModifiedBy>
  <cp:revision>72</cp:revision>
  <dcterms:created xsi:type="dcterms:W3CDTF">2002-04-12T12:49:33Z</dcterms:created>
  <dcterms:modified xsi:type="dcterms:W3CDTF">2019-02-11T13:34:00Z</dcterms:modified>
</cp:coreProperties>
</file>