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17" autoAdjust="0"/>
    <p:restoredTop sz="94660"/>
  </p:normalViewPr>
  <p:slideViewPr>
    <p:cSldViewPr snapToGrid="0">
      <p:cViewPr varScale="1">
        <p:scale>
          <a:sx n="89" d="100"/>
          <a:sy n="89" d="100"/>
        </p:scale>
        <p:origin x="370" y="10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4CC70D-1AAF-42E0-AA20-CFFF975C4F18}" type="datetimeFigureOut">
              <a:rPr lang="nl-NL" smtClean="0"/>
              <a:t>9-3-2016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99D479-6784-4636-ABDF-6B9518AC57A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767323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4CC70D-1AAF-42E0-AA20-CFFF975C4F18}" type="datetimeFigureOut">
              <a:rPr lang="nl-NL" smtClean="0"/>
              <a:t>9-3-2016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99D479-6784-4636-ABDF-6B9518AC57A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472314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4CC70D-1AAF-42E0-AA20-CFFF975C4F18}" type="datetimeFigureOut">
              <a:rPr lang="nl-NL" smtClean="0"/>
              <a:t>9-3-2016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99D479-6784-4636-ABDF-6B9518AC57A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171336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4CC70D-1AAF-42E0-AA20-CFFF975C4F18}" type="datetimeFigureOut">
              <a:rPr lang="nl-NL" smtClean="0"/>
              <a:t>9-3-2016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99D479-6784-4636-ABDF-6B9518AC57A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245917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4CC70D-1AAF-42E0-AA20-CFFF975C4F18}" type="datetimeFigureOut">
              <a:rPr lang="nl-NL" smtClean="0"/>
              <a:t>9-3-2016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99D479-6784-4636-ABDF-6B9518AC57A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494301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4CC70D-1AAF-42E0-AA20-CFFF975C4F18}" type="datetimeFigureOut">
              <a:rPr lang="nl-NL" smtClean="0"/>
              <a:t>9-3-2016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99D479-6784-4636-ABDF-6B9518AC57A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10426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4CC70D-1AAF-42E0-AA20-CFFF975C4F18}" type="datetimeFigureOut">
              <a:rPr lang="nl-NL" smtClean="0"/>
              <a:t>9-3-2016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99D479-6784-4636-ABDF-6B9518AC57A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22447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4CC70D-1AAF-42E0-AA20-CFFF975C4F18}" type="datetimeFigureOut">
              <a:rPr lang="nl-NL" smtClean="0"/>
              <a:t>9-3-2016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99D479-6784-4636-ABDF-6B9518AC57A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96788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4CC70D-1AAF-42E0-AA20-CFFF975C4F18}" type="datetimeFigureOut">
              <a:rPr lang="nl-NL" smtClean="0"/>
              <a:t>9-3-2016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99D479-6784-4636-ABDF-6B9518AC57A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904469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4CC70D-1AAF-42E0-AA20-CFFF975C4F18}" type="datetimeFigureOut">
              <a:rPr lang="nl-NL" smtClean="0"/>
              <a:t>9-3-2016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99D479-6784-4636-ABDF-6B9518AC57A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975463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4CC70D-1AAF-42E0-AA20-CFFF975C4F18}" type="datetimeFigureOut">
              <a:rPr lang="nl-NL" smtClean="0"/>
              <a:t>9-3-2016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99D479-6784-4636-ABDF-6B9518AC57A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135825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0">
              <a:srgbClr val="FF0000"/>
            </a:gs>
            <a:gs pos="100000">
              <a:srgbClr val="FFFF00"/>
            </a:gs>
            <a:gs pos="81000">
              <a:srgbClr val="FF0000">
                <a:lumMod val="98000"/>
              </a:srgbClr>
            </a:gs>
            <a:gs pos="100000">
              <a:schemeClr val="accent1">
                <a:lumMod val="30000"/>
                <a:lumOff val="70000"/>
              </a:schemeClr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4CC70D-1AAF-42E0-AA20-CFFF975C4F18}" type="datetimeFigureOut">
              <a:rPr lang="nl-NL" smtClean="0"/>
              <a:t>9-3-2016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99D479-6784-4636-ABDF-6B9518AC57A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137380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hyperlink" Target="https://www.youtube.com/watch?v=676oqkMsujA" TargetMode="Externa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hyperlink" Target="http://www.lernspass-fuer-kinder.de/themen-uebersicht/politik-und-geschichte/geschichte/deutsche-geschichte/inPage/374/film-ddr-2" TargetMode="Externa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hyperlink" Target="https://www.youtube.com/watch?v=jlbAUFvh04k" TargetMode="Externa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hyperlink" Target="https://www.youtube.com/watch?v=bmNR-AtnGQs" TargetMode="Externa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2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7" Type="http://schemas.openxmlformats.org/officeDocument/2006/relationships/image" Target="../media/image16.png"/><Relationship Id="rId2" Type="http://schemas.openxmlformats.org/officeDocument/2006/relationships/hyperlink" Target="https://www.youtube.com/watch?v=JR2NdyuGJIw" TargetMode="Externa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.jpeg"/><Relationship Id="rId5" Type="http://schemas.openxmlformats.org/officeDocument/2006/relationships/hyperlink" Target="http://www.google.nl/url?sa=i&amp;rct=j&amp;q=&amp;esrc=s&amp;source=images&amp;cd=&amp;cad=rja&amp;uact=8&amp;ved=0ahUKEwi4pdzWnLPLAhVIAZoKHUdbDY0QjRwIBw&amp;url=http://www.spiegel.de/sport/fussball/wm-finale-deutschland-argentinien-erinnerungen-an-1990-a-980637.html&amp;bvm=bv.116274245,d.ZWU&amp;psig=AFQjCNEf9XNbsRV2pz9o7Q-8gcPgYfXWjA&amp;ust=1457599816133275" TargetMode="External"/><Relationship Id="rId4" Type="http://schemas.openxmlformats.org/officeDocument/2006/relationships/image" Target="../media/image14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42854" y="227721"/>
            <a:ext cx="9144000" cy="1042867"/>
          </a:xfrm>
        </p:spPr>
        <p:txBody>
          <a:bodyPr>
            <a:normAutofit/>
          </a:bodyPr>
          <a:lstStyle/>
          <a:p>
            <a:r>
              <a:rPr lang="nl-NL" sz="6600" b="1" dirty="0">
                <a:effectLst>
                  <a:glow rad="381000">
                    <a:schemeClr val="accent4">
                      <a:satMod val="175000"/>
                      <a:alpha val="40000"/>
                    </a:schemeClr>
                  </a:glow>
                  <a:outerShdw blurRad="50800" dist="50800" dir="5400000" algn="ctr" rotWithShape="0">
                    <a:srgbClr val="FFFF00"/>
                  </a:outerShdw>
                </a:effectLst>
              </a:rPr>
              <a:t>Z</a:t>
            </a:r>
            <a:r>
              <a:rPr lang="nl-NL" sz="6600" b="1" smtClean="0">
                <a:effectLst>
                  <a:glow rad="381000">
                    <a:schemeClr val="accent4">
                      <a:satMod val="175000"/>
                      <a:alpha val="40000"/>
                    </a:schemeClr>
                  </a:glow>
                  <a:outerShdw blurRad="50800" dist="50800" dir="5400000" algn="ctr" rotWithShape="0">
                    <a:srgbClr val="FFFF00"/>
                  </a:outerShdw>
                </a:effectLst>
              </a:rPr>
              <a:t>wei </a:t>
            </a:r>
            <a:r>
              <a:rPr lang="nl-NL" sz="6600" b="1" dirty="0" smtClean="0">
                <a:effectLst>
                  <a:glow rad="381000">
                    <a:schemeClr val="accent4">
                      <a:satMod val="175000"/>
                      <a:alpha val="40000"/>
                    </a:schemeClr>
                  </a:glow>
                  <a:outerShdw blurRad="50800" dist="50800" dir="5400000" algn="ctr" rotWithShape="0">
                    <a:srgbClr val="FFFF00"/>
                  </a:outerShdw>
                </a:effectLst>
              </a:rPr>
              <a:t>Mal Deutschland</a:t>
            </a:r>
            <a:endParaRPr lang="nl-NL" sz="6600" b="1" dirty="0">
              <a:effectLst>
                <a:glow rad="381000">
                  <a:schemeClr val="accent4">
                    <a:satMod val="175000"/>
                    <a:alpha val="40000"/>
                  </a:schemeClr>
                </a:glow>
                <a:outerShdw blurRad="50800" dist="50800" dir="5400000" algn="ctr" rotWithShape="0">
                  <a:srgbClr val="FFFF00"/>
                </a:outerShdw>
              </a:effectLst>
            </a:endParaRP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42854" y="5618943"/>
            <a:ext cx="9144000" cy="762572"/>
          </a:xfrm>
        </p:spPr>
        <p:txBody>
          <a:bodyPr>
            <a:normAutofit/>
          </a:bodyPr>
          <a:lstStyle/>
          <a:p>
            <a:r>
              <a:rPr lang="nl-NL" sz="4200" b="1" dirty="0" smtClean="0"/>
              <a:t>Die BRD </a:t>
            </a:r>
            <a:r>
              <a:rPr lang="nl-NL" sz="4200" b="1" dirty="0" err="1" smtClean="0"/>
              <a:t>und</a:t>
            </a:r>
            <a:r>
              <a:rPr lang="nl-NL" sz="4200" b="1" dirty="0" smtClean="0"/>
              <a:t> DDR 1949-1990</a:t>
            </a:r>
            <a:endParaRPr lang="nl-NL" sz="4200" b="1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5012" y="1686578"/>
            <a:ext cx="6538749" cy="3328523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29255" y="2255716"/>
            <a:ext cx="2446453" cy="1467872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37662" y="1328327"/>
            <a:ext cx="2515385" cy="1544447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31154" y="3448262"/>
            <a:ext cx="3421327" cy="20996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6832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248932"/>
            <a:ext cx="10515600" cy="766090"/>
          </a:xfrm>
        </p:spPr>
        <p:txBody>
          <a:bodyPr>
            <a:normAutofit/>
          </a:bodyPr>
          <a:lstStyle/>
          <a:p>
            <a:r>
              <a:rPr lang="nl-NL" sz="4800" b="1" dirty="0" smtClean="0"/>
              <a:t>Na het einde van de WO II</a:t>
            </a:r>
            <a:endParaRPr lang="nl-NL" sz="4800" b="1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510838" y="1107166"/>
            <a:ext cx="5157787" cy="581270"/>
          </a:xfrm>
        </p:spPr>
        <p:txBody>
          <a:bodyPr>
            <a:normAutofit/>
          </a:bodyPr>
          <a:lstStyle/>
          <a:p>
            <a:pPr algn="ctr"/>
            <a:r>
              <a:rPr lang="nl-NL" sz="2800" dirty="0" smtClean="0"/>
              <a:t>Duitsland in 1945</a:t>
            </a:r>
            <a:endParaRPr lang="nl-NL" sz="2800" dirty="0"/>
          </a:p>
        </p:txBody>
      </p:sp>
      <p:pic>
        <p:nvPicPr>
          <p:cNvPr id="7" name="Tijdelijke aanduiding voor inhoud 6">
            <a:hlinkClick r:id="rId2"/>
          </p:cNvPr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273" y="1662077"/>
            <a:ext cx="5858915" cy="4537870"/>
          </a:xfrm>
        </p:spPr>
      </p:pic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959487"/>
            <a:ext cx="5183188" cy="702591"/>
          </a:xfrm>
        </p:spPr>
        <p:txBody>
          <a:bodyPr>
            <a:normAutofit/>
          </a:bodyPr>
          <a:lstStyle/>
          <a:p>
            <a:pPr algn="ctr"/>
            <a:r>
              <a:rPr lang="nl-NL" sz="2800" dirty="0" smtClean="0"/>
              <a:t>Duitsland opgedeeld</a:t>
            </a:r>
            <a:endParaRPr lang="nl-NL" sz="2800" dirty="0"/>
          </a:p>
        </p:txBody>
      </p:sp>
      <p:pic>
        <p:nvPicPr>
          <p:cNvPr id="11" name="Tijdelijke aanduiding voor inhoud 10"/>
          <p:cNvPicPr>
            <a:picLocks noGrp="1" noChangeAspect="1"/>
          </p:cNvPicPr>
          <p:nvPr>
            <p:ph sz="quarter" idx="4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018163" y="1662078"/>
            <a:ext cx="6010439" cy="45275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kstvak 3"/>
          <p:cNvSpPr txBox="1"/>
          <p:nvPr/>
        </p:nvSpPr>
        <p:spPr>
          <a:xfrm>
            <a:off x="9492436" y="6538822"/>
            <a:ext cx="253616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9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Deutsch</a:t>
            </a:r>
            <a:r>
              <a:rPr lang="nl-NL" sz="9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nl-NL" sz="9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Unterstufe</a:t>
            </a:r>
            <a:r>
              <a:rPr lang="nl-NL" sz="9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– </a:t>
            </a:r>
            <a:r>
              <a:rPr lang="nl-NL" sz="9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Landeskunde</a:t>
            </a:r>
            <a:r>
              <a:rPr lang="nl-NL" sz="9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– JG.03.16</a:t>
            </a:r>
            <a:endParaRPr lang="nl-NL" sz="9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05897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28704" y="135810"/>
            <a:ext cx="10515600" cy="766090"/>
          </a:xfrm>
        </p:spPr>
        <p:txBody>
          <a:bodyPr>
            <a:normAutofit/>
          </a:bodyPr>
          <a:lstStyle/>
          <a:p>
            <a:r>
              <a:rPr lang="nl-NL" sz="4800" b="1" dirty="0" smtClean="0"/>
              <a:t>Het nieuwe ‘Duitsland’ tot 1949</a:t>
            </a:r>
            <a:endParaRPr lang="nl-NL" sz="4800" b="1" dirty="0"/>
          </a:p>
        </p:txBody>
      </p:sp>
      <p:pic>
        <p:nvPicPr>
          <p:cNvPr id="11" name="Tijdelijke aanduiding voor inhoud 10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6886" y="901900"/>
            <a:ext cx="9181707" cy="5725611"/>
          </a:xfrm>
        </p:spPr>
      </p:pic>
      <p:sp>
        <p:nvSpPr>
          <p:cNvPr id="4" name="Tekstvak 3"/>
          <p:cNvSpPr txBox="1"/>
          <p:nvPr/>
        </p:nvSpPr>
        <p:spPr>
          <a:xfrm>
            <a:off x="9528366" y="6627168"/>
            <a:ext cx="253616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9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Deutsch</a:t>
            </a:r>
            <a:r>
              <a:rPr lang="nl-NL" sz="9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nl-NL" sz="9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Unterstufe</a:t>
            </a:r>
            <a:r>
              <a:rPr lang="nl-NL" sz="9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– </a:t>
            </a:r>
            <a:r>
              <a:rPr lang="nl-NL" sz="9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Landeskunde</a:t>
            </a:r>
            <a:r>
              <a:rPr lang="nl-NL" sz="9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– JG.03.16</a:t>
            </a:r>
            <a:endParaRPr lang="nl-NL" sz="9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58273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530225"/>
          </a:xfrm>
        </p:spPr>
        <p:txBody>
          <a:bodyPr>
            <a:noAutofit/>
          </a:bodyPr>
          <a:lstStyle/>
          <a:p>
            <a:r>
              <a:rPr lang="nl-NL" b="1" dirty="0" err="1" smtClean="0">
                <a:latin typeface="+mn-lt"/>
              </a:rPr>
              <a:t>Aufgabe</a:t>
            </a:r>
            <a:r>
              <a:rPr lang="nl-NL" b="1" dirty="0" smtClean="0">
                <a:latin typeface="+mn-lt"/>
              </a:rPr>
              <a:t> 1</a:t>
            </a:r>
            <a:endParaRPr lang="nl-NL" b="1" dirty="0">
              <a:latin typeface="+mn-lt"/>
            </a:endParaRPr>
          </a:p>
        </p:txBody>
      </p:sp>
      <p:pic>
        <p:nvPicPr>
          <p:cNvPr id="5" name="Tijdelijke aanduiding voor inhoud 4">
            <a:hlinkClick r:id="rId2"/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37987" y="722312"/>
            <a:ext cx="7409467" cy="5363852"/>
          </a:xfrm>
        </p:spPr>
      </p:pic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1112364"/>
            <a:ext cx="3932237" cy="3735682"/>
          </a:xfrm>
        </p:spPr>
        <p:txBody>
          <a:bodyPr>
            <a:normAutofit lnSpcReduction="10000"/>
          </a:bodyPr>
          <a:lstStyle/>
          <a:p>
            <a:r>
              <a:rPr lang="nl-NL" sz="2400" dirty="0" smtClean="0"/>
              <a:t>In het volgende filmpje hoor en zie je meer over de geschiedenis van de DDR. </a:t>
            </a:r>
          </a:p>
          <a:p>
            <a:endParaRPr lang="nl-NL" sz="2400" dirty="0" smtClean="0"/>
          </a:p>
          <a:p>
            <a:r>
              <a:rPr lang="nl-NL" sz="2600" dirty="0" smtClean="0"/>
              <a:t>In de opdracht zijn in zinnen uit het filmpje woorden weggelaten.</a:t>
            </a:r>
            <a:br>
              <a:rPr lang="nl-NL" sz="2600" dirty="0" smtClean="0"/>
            </a:br>
            <a:r>
              <a:rPr lang="nl-NL" sz="2600" dirty="0" smtClean="0"/>
              <a:t/>
            </a:r>
            <a:br>
              <a:rPr lang="nl-NL" sz="2600" dirty="0" smtClean="0"/>
            </a:br>
            <a:r>
              <a:rPr lang="nl-NL" sz="2600" b="1" dirty="0" smtClean="0"/>
              <a:t>Vul de open plekken in de gatentekst in. </a:t>
            </a:r>
          </a:p>
        </p:txBody>
      </p:sp>
      <p:sp>
        <p:nvSpPr>
          <p:cNvPr id="6" name="Tekstvak 5"/>
          <p:cNvSpPr txBox="1"/>
          <p:nvPr/>
        </p:nvSpPr>
        <p:spPr>
          <a:xfrm>
            <a:off x="9492436" y="6538822"/>
            <a:ext cx="253616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9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Deutsch</a:t>
            </a:r>
            <a:r>
              <a:rPr lang="nl-NL" sz="9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nl-NL" sz="9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Unterstufe</a:t>
            </a:r>
            <a:r>
              <a:rPr lang="nl-NL" sz="9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– </a:t>
            </a:r>
            <a:r>
              <a:rPr lang="nl-NL" sz="9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Landeskunde</a:t>
            </a:r>
            <a:r>
              <a:rPr lang="nl-NL" sz="9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– JG.03.16</a:t>
            </a:r>
            <a:endParaRPr lang="nl-NL" sz="9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64647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80767" y="438835"/>
            <a:ext cx="2253807" cy="968115"/>
          </a:xfrm>
        </p:spPr>
        <p:txBody>
          <a:bodyPr>
            <a:normAutofit/>
          </a:bodyPr>
          <a:lstStyle/>
          <a:p>
            <a:r>
              <a:rPr lang="nl-NL" b="1" dirty="0" err="1" smtClean="0">
                <a:latin typeface="+mn-lt"/>
              </a:rPr>
              <a:t>Aufgabe</a:t>
            </a:r>
            <a:r>
              <a:rPr lang="nl-NL" b="1" dirty="0" smtClean="0">
                <a:latin typeface="+mn-lt"/>
              </a:rPr>
              <a:t> 2</a:t>
            </a:r>
            <a:r>
              <a:rPr lang="nl-NL" sz="3600" dirty="0" smtClean="0">
                <a:latin typeface="+mn-lt"/>
              </a:rPr>
              <a:t/>
            </a:r>
            <a:br>
              <a:rPr lang="nl-NL" sz="3600" dirty="0" smtClean="0">
                <a:latin typeface="+mn-lt"/>
              </a:rPr>
            </a:br>
            <a:endParaRPr lang="nl-NL" sz="2000" dirty="0">
              <a:latin typeface="+mn-lt"/>
            </a:endParaRPr>
          </a:p>
        </p:txBody>
      </p:sp>
      <p:pic>
        <p:nvPicPr>
          <p:cNvPr id="5" name="Tijdelijke aanduiding voor inhoud 4">
            <a:hlinkClick r:id="rId2"/>
          </p:cNvPr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11770" y="998788"/>
            <a:ext cx="7332899" cy="4772284"/>
          </a:xfrm>
        </p:spPr>
      </p:pic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80767" y="1406949"/>
            <a:ext cx="4131003" cy="3484227"/>
          </a:xfrm>
        </p:spPr>
        <p:txBody>
          <a:bodyPr>
            <a:noAutofit/>
          </a:bodyPr>
          <a:lstStyle/>
          <a:p>
            <a:r>
              <a:rPr lang="nl-NL" sz="2400" b="1" dirty="0" smtClean="0"/>
              <a:t>Die </a:t>
            </a:r>
            <a:r>
              <a:rPr lang="nl-NL" sz="2400" b="1" dirty="0" err="1" smtClean="0"/>
              <a:t>innerdeutsche</a:t>
            </a:r>
            <a:r>
              <a:rPr lang="nl-NL" sz="2400" b="1" dirty="0" smtClean="0"/>
              <a:t> </a:t>
            </a:r>
            <a:r>
              <a:rPr lang="nl-NL" sz="2400" b="1" dirty="0" err="1" smtClean="0"/>
              <a:t>Grenze</a:t>
            </a:r>
            <a:r>
              <a:rPr lang="nl-NL" sz="2400" b="1" dirty="0" smtClean="0"/>
              <a:t> &amp; Berliner </a:t>
            </a:r>
            <a:r>
              <a:rPr lang="nl-NL" sz="2400" b="1" dirty="0" err="1" smtClean="0"/>
              <a:t>Mauer</a:t>
            </a:r>
            <a:endParaRPr lang="nl-NL" sz="2400" b="1" dirty="0" smtClean="0"/>
          </a:p>
          <a:p>
            <a:r>
              <a:rPr lang="nl-NL" sz="2600" dirty="0" smtClean="0"/>
              <a:t>De grensovergang tussen de BRD en DDR waren meer dan alleen een muur in Berlijn.</a:t>
            </a:r>
          </a:p>
          <a:p>
            <a:r>
              <a:rPr lang="nl-NL" sz="2600" dirty="0" smtClean="0"/>
              <a:t>Hoe het er echt uitzag? </a:t>
            </a:r>
            <a:br>
              <a:rPr lang="nl-NL" sz="2600" dirty="0" smtClean="0"/>
            </a:br>
            <a:r>
              <a:rPr lang="nl-NL" sz="2600" b="1" dirty="0" smtClean="0"/>
              <a:t>Bekijk het filmpje en kies of de beweringen juist/</a:t>
            </a:r>
            <a:r>
              <a:rPr lang="nl-NL" sz="2600" b="1" dirty="0"/>
              <a:t>o</a:t>
            </a:r>
            <a:r>
              <a:rPr lang="nl-NL" sz="2600" b="1" dirty="0" smtClean="0"/>
              <a:t>njuist zijn</a:t>
            </a:r>
            <a:r>
              <a:rPr lang="nl-NL" sz="2600" dirty="0" smtClean="0"/>
              <a:t>…en huiver…</a:t>
            </a:r>
            <a:endParaRPr lang="nl-NL" sz="2600" dirty="0"/>
          </a:p>
        </p:txBody>
      </p:sp>
      <p:pic>
        <p:nvPicPr>
          <p:cNvPr id="6" name="Afbeelding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2159" y="5021226"/>
            <a:ext cx="3032633" cy="816321"/>
          </a:xfrm>
          <a:prstGeom prst="rect">
            <a:avLst/>
          </a:prstGeom>
        </p:spPr>
      </p:pic>
      <p:sp>
        <p:nvSpPr>
          <p:cNvPr id="7" name="Tekstvak 6"/>
          <p:cNvSpPr txBox="1"/>
          <p:nvPr/>
        </p:nvSpPr>
        <p:spPr>
          <a:xfrm>
            <a:off x="9492436" y="6538822"/>
            <a:ext cx="253616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9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Deutsch</a:t>
            </a:r>
            <a:r>
              <a:rPr lang="nl-NL" sz="9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nl-NL" sz="9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Unterstufe</a:t>
            </a:r>
            <a:r>
              <a:rPr lang="nl-NL" sz="9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– </a:t>
            </a:r>
            <a:r>
              <a:rPr lang="nl-NL" sz="9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Landeskunde</a:t>
            </a:r>
            <a:r>
              <a:rPr lang="nl-NL" sz="9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– JG.03.16</a:t>
            </a:r>
            <a:endParaRPr lang="nl-NL" sz="9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52480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563054" y="318065"/>
            <a:ext cx="2253807" cy="968115"/>
          </a:xfrm>
        </p:spPr>
        <p:txBody>
          <a:bodyPr>
            <a:normAutofit/>
          </a:bodyPr>
          <a:lstStyle/>
          <a:p>
            <a:r>
              <a:rPr lang="nl-NL" b="1" dirty="0" err="1" smtClean="0">
                <a:latin typeface="+mn-lt"/>
              </a:rPr>
              <a:t>Aufgabe</a:t>
            </a:r>
            <a:r>
              <a:rPr lang="nl-NL" b="1" dirty="0" smtClean="0">
                <a:latin typeface="+mn-lt"/>
              </a:rPr>
              <a:t> 3</a:t>
            </a:r>
            <a:r>
              <a:rPr lang="nl-NL" sz="3600" dirty="0" smtClean="0">
                <a:latin typeface="+mn-lt"/>
              </a:rPr>
              <a:t/>
            </a:r>
            <a:br>
              <a:rPr lang="nl-NL" sz="3600" dirty="0" smtClean="0">
                <a:latin typeface="+mn-lt"/>
              </a:rPr>
            </a:br>
            <a:endParaRPr lang="nl-NL" sz="2000" dirty="0">
              <a:latin typeface="+mn-lt"/>
            </a:endParaRP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7563054" y="1177206"/>
            <a:ext cx="4131003" cy="3009774"/>
          </a:xfrm>
        </p:spPr>
        <p:txBody>
          <a:bodyPr>
            <a:noAutofit/>
          </a:bodyPr>
          <a:lstStyle/>
          <a:p>
            <a:r>
              <a:rPr lang="nl-NL" sz="2400" b="1" dirty="0" smtClean="0"/>
              <a:t>Die Wende </a:t>
            </a:r>
            <a:r>
              <a:rPr lang="nl-NL" sz="2400" b="1" dirty="0" err="1" smtClean="0"/>
              <a:t>und</a:t>
            </a:r>
            <a:r>
              <a:rPr lang="nl-NL" sz="2400" b="1" dirty="0" smtClean="0"/>
              <a:t> der </a:t>
            </a:r>
            <a:r>
              <a:rPr lang="nl-NL" sz="2400" b="1" dirty="0" err="1" smtClean="0"/>
              <a:t>Mauerfall</a:t>
            </a:r>
            <a:endParaRPr lang="nl-NL" sz="2400" b="1" dirty="0" smtClean="0"/>
          </a:p>
          <a:p>
            <a:r>
              <a:rPr lang="nl-NL" sz="2600" dirty="0" smtClean="0"/>
              <a:t>Bekijk het journaalfragment en </a:t>
            </a:r>
            <a:r>
              <a:rPr lang="nl-NL" sz="2600" b="1" dirty="0" smtClean="0"/>
              <a:t>maak in het Nederlands een samenvatting</a:t>
            </a:r>
            <a:r>
              <a:rPr lang="nl-NL" sz="2600" dirty="0" smtClean="0"/>
              <a:t>.</a:t>
            </a:r>
            <a:endParaRPr lang="nl-NL" sz="2600" dirty="0"/>
          </a:p>
        </p:txBody>
      </p:sp>
      <p:pic>
        <p:nvPicPr>
          <p:cNvPr id="7" name="Tijdelijke aanduiding voor inhoud 6">
            <a:hlinkClick r:id="rId2"/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462" y="1286180"/>
            <a:ext cx="7282942" cy="4438590"/>
          </a:xfrm>
        </p:spPr>
      </p:pic>
      <p:pic>
        <p:nvPicPr>
          <p:cNvPr id="8" name="Afbeelding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4246" y="3097893"/>
            <a:ext cx="3182137" cy="3182137"/>
          </a:xfrm>
          <a:prstGeom prst="rect">
            <a:avLst/>
          </a:prstGeom>
        </p:spPr>
      </p:pic>
      <p:sp>
        <p:nvSpPr>
          <p:cNvPr id="6" name="Tekstvak 5"/>
          <p:cNvSpPr txBox="1"/>
          <p:nvPr/>
        </p:nvSpPr>
        <p:spPr>
          <a:xfrm>
            <a:off x="9492436" y="6538822"/>
            <a:ext cx="253616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9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Deutsch</a:t>
            </a:r>
            <a:r>
              <a:rPr lang="nl-NL" sz="9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nl-NL" sz="9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Unterstufe</a:t>
            </a:r>
            <a:r>
              <a:rPr lang="nl-NL" sz="9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– </a:t>
            </a:r>
            <a:r>
              <a:rPr lang="nl-NL" sz="9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Landeskunde</a:t>
            </a:r>
            <a:r>
              <a:rPr lang="nl-NL" sz="9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– JG.03.16</a:t>
            </a:r>
            <a:endParaRPr lang="nl-NL" sz="9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75724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>
            <a:hlinkClick r:id="rId2"/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3847" y="264684"/>
            <a:ext cx="5236235" cy="3047860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38491" y="3925019"/>
            <a:ext cx="5564038" cy="2650782"/>
          </a:xfrm>
          <a:prstGeom prst="rect">
            <a:avLst/>
          </a:prstGeom>
        </p:spPr>
      </p:pic>
      <p:pic>
        <p:nvPicPr>
          <p:cNvPr id="2050" name="Picture 2" descr="http://cdn1.spiegel.de/images/image-723808-galleryV9-ptft-723808.jpg">
            <a:hlinkClick r:id="rId5"/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38491" y="333695"/>
            <a:ext cx="5564038" cy="29788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3847" y="3925019"/>
            <a:ext cx="5236235" cy="2650782"/>
          </a:xfrm>
          <a:prstGeom prst="rect">
            <a:avLst/>
          </a:prstGeom>
        </p:spPr>
      </p:pic>
      <p:sp>
        <p:nvSpPr>
          <p:cNvPr id="2" name="Tekstvak 1"/>
          <p:cNvSpPr txBox="1"/>
          <p:nvPr/>
        </p:nvSpPr>
        <p:spPr>
          <a:xfrm>
            <a:off x="3942272" y="3273466"/>
            <a:ext cx="399403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1990</a:t>
            </a:r>
            <a:endParaRPr lang="nl-NL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Tekstvak 6"/>
          <p:cNvSpPr txBox="1"/>
          <p:nvPr/>
        </p:nvSpPr>
        <p:spPr>
          <a:xfrm>
            <a:off x="9492436" y="6538822"/>
            <a:ext cx="253616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9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Deutsch</a:t>
            </a:r>
            <a:r>
              <a:rPr lang="nl-NL" sz="9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nl-NL" sz="9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Unterstufe</a:t>
            </a:r>
            <a:r>
              <a:rPr lang="nl-NL" sz="9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– </a:t>
            </a:r>
            <a:r>
              <a:rPr lang="nl-NL" sz="9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Landeskunde</a:t>
            </a:r>
            <a:r>
              <a:rPr lang="nl-NL" sz="9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– JG.03.16</a:t>
            </a:r>
            <a:endParaRPr lang="nl-NL" sz="9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02017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6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6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6000"/>
                            </p:stCondLst>
                            <p:childTnLst>
                              <p:par>
                                <p:cTn id="11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6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6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2000"/>
                            </p:stCondLst>
                            <p:childTnLst>
                              <p:par>
                                <p:cTn id="17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6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6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6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8000"/>
                            </p:stCondLst>
                            <p:childTnLst>
                              <p:par>
                                <p:cTn id="23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6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6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174</TotalTime>
  <Words>142</Words>
  <Application>Microsoft Office PowerPoint</Application>
  <PresentationFormat>Breedbeeld</PresentationFormat>
  <Paragraphs>24</Paragraphs>
  <Slides>7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Kantoorthema</vt:lpstr>
      <vt:lpstr>Zwei Mal Deutschland</vt:lpstr>
      <vt:lpstr>Na het einde van de WO II</vt:lpstr>
      <vt:lpstr>Het nieuwe ‘Duitsland’ tot 1949</vt:lpstr>
      <vt:lpstr>Aufgabe 1</vt:lpstr>
      <vt:lpstr>Aufgabe 2 </vt:lpstr>
      <vt:lpstr>Aufgabe 3 </vt:lpstr>
      <vt:lpstr>PowerPoint-presentatie</vt:lpstr>
    </vt:vector>
  </TitlesOfParts>
  <Company>Stichting LVO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zwei Mal Deutschland</dc:title>
  <dc:creator>Jos Gulpen</dc:creator>
  <cp:lastModifiedBy>Jos Gulpen</cp:lastModifiedBy>
  <cp:revision>18</cp:revision>
  <dcterms:created xsi:type="dcterms:W3CDTF">2016-03-09T08:04:48Z</dcterms:created>
  <dcterms:modified xsi:type="dcterms:W3CDTF">2016-03-09T19:53:50Z</dcterms:modified>
</cp:coreProperties>
</file>