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52" r:id="rId1"/>
  </p:sldMasterIdLst>
  <p:notesMasterIdLst>
    <p:notesMasterId r:id="rId28"/>
  </p:notesMasterIdLst>
  <p:handoutMasterIdLst>
    <p:handoutMasterId r:id="rId29"/>
  </p:handoutMasterIdLst>
  <p:sldIdLst>
    <p:sldId id="258" r:id="rId2"/>
    <p:sldId id="261" r:id="rId3"/>
    <p:sldId id="262" r:id="rId4"/>
    <p:sldId id="270" r:id="rId5"/>
    <p:sldId id="306" r:id="rId6"/>
    <p:sldId id="307" r:id="rId7"/>
    <p:sldId id="296" r:id="rId8"/>
    <p:sldId id="297" r:id="rId9"/>
    <p:sldId id="298" r:id="rId10"/>
    <p:sldId id="299" r:id="rId11"/>
    <p:sldId id="300" r:id="rId12"/>
    <p:sldId id="301" r:id="rId13"/>
    <p:sldId id="308" r:id="rId14"/>
    <p:sldId id="292" r:id="rId15"/>
    <p:sldId id="288" r:id="rId16"/>
    <p:sldId id="290" r:id="rId17"/>
    <p:sldId id="293" r:id="rId18"/>
    <p:sldId id="294" r:id="rId19"/>
    <p:sldId id="295" r:id="rId20"/>
    <p:sldId id="273" r:id="rId21"/>
    <p:sldId id="304" r:id="rId22"/>
    <p:sldId id="276" r:id="rId23"/>
    <p:sldId id="282" r:id="rId24"/>
    <p:sldId id="302" r:id="rId25"/>
    <p:sldId id="283" r:id="rId26"/>
    <p:sldId id="305" r:id="rId27"/>
  </p:sldIdLst>
  <p:sldSz cx="9144000" cy="6858000" type="screen4x3"/>
  <p:notesSz cx="6781800" cy="9912350"/>
  <p:defaultTextStyle>
    <a:defPPr>
      <a:defRPr lang="en-US"/>
    </a:defPPr>
    <a:lvl1pPr algn="l" rtl="0" fontAlgn="base">
      <a:spcBef>
        <a:spcPct val="0"/>
      </a:spcBef>
      <a:spcAft>
        <a:spcPct val="0"/>
      </a:spcAft>
      <a:defRPr sz="2400" kern="1200">
        <a:solidFill>
          <a:schemeClr val="tx1"/>
        </a:solidFill>
        <a:latin typeface="News Gothic" pitchFamily="34" charset="0"/>
        <a:ea typeface="+mn-ea"/>
        <a:cs typeface="+mn-cs"/>
      </a:defRPr>
    </a:lvl1pPr>
    <a:lvl2pPr marL="457200" algn="l" rtl="0" fontAlgn="base">
      <a:spcBef>
        <a:spcPct val="0"/>
      </a:spcBef>
      <a:spcAft>
        <a:spcPct val="0"/>
      </a:spcAft>
      <a:defRPr sz="2400" kern="1200">
        <a:solidFill>
          <a:schemeClr val="tx1"/>
        </a:solidFill>
        <a:latin typeface="News Gothic" pitchFamily="34" charset="0"/>
        <a:ea typeface="+mn-ea"/>
        <a:cs typeface="+mn-cs"/>
      </a:defRPr>
    </a:lvl2pPr>
    <a:lvl3pPr marL="914400" algn="l" rtl="0" fontAlgn="base">
      <a:spcBef>
        <a:spcPct val="0"/>
      </a:spcBef>
      <a:spcAft>
        <a:spcPct val="0"/>
      </a:spcAft>
      <a:defRPr sz="2400" kern="1200">
        <a:solidFill>
          <a:schemeClr val="tx1"/>
        </a:solidFill>
        <a:latin typeface="News Gothic" pitchFamily="34" charset="0"/>
        <a:ea typeface="+mn-ea"/>
        <a:cs typeface="+mn-cs"/>
      </a:defRPr>
    </a:lvl3pPr>
    <a:lvl4pPr marL="1371600" algn="l" rtl="0" fontAlgn="base">
      <a:spcBef>
        <a:spcPct val="0"/>
      </a:spcBef>
      <a:spcAft>
        <a:spcPct val="0"/>
      </a:spcAft>
      <a:defRPr sz="2400" kern="1200">
        <a:solidFill>
          <a:schemeClr val="tx1"/>
        </a:solidFill>
        <a:latin typeface="News Gothic" pitchFamily="34" charset="0"/>
        <a:ea typeface="+mn-ea"/>
        <a:cs typeface="+mn-cs"/>
      </a:defRPr>
    </a:lvl4pPr>
    <a:lvl5pPr marL="1828800" algn="l" rtl="0" fontAlgn="base">
      <a:spcBef>
        <a:spcPct val="0"/>
      </a:spcBef>
      <a:spcAft>
        <a:spcPct val="0"/>
      </a:spcAft>
      <a:defRPr sz="2400" kern="1200">
        <a:solidFill>
          <a:schemeClr val="tx1"/>
        </a:solidFill>
        <a:latin typeface="News Gothic" pitchFamily="34" charset="0"/>
        <a:ea typeface="+mn-ea"/>
        <a:cs typeface="+mn-cs"/>
      </a:defRPr>
    </a:lvl5pPr>
    <a:lvl6pPr marL="2286000" algn="l" defTabSz="914400" rtl="0" eaLnBrk="1" latinLnBrk="0" hangingPunct="1">
      <a:defRPr sz="2400" kern="1200">
        <a:solidFill>
          <a:schemeClr val="tx1"/>
        </a:solidFill>
        <a:latin typeface="News Gothic" pitchFamily="34" charset="0"/>
        <a:ea typeface="+mn-ea"/>
        <a:cs typeface="+mn-cs"/>
      </a:defRPr>
    </a:lvl6pPr>
    <a:lvl7pPr marL="2743200" algn="l" defTabSz="914400" rtl="0" eaLnBrk="1" latinLnBrk="0" hangingPunct="1">
      <a:defRPr sz="2400" kern="1200">
        <a:solidFill>
          <a:schemeClr val="tx1"/>
        </a:solidFill>
        <a:latin typeface="News Gothic" pitchFamily="34" charset="0"/>
        <a:ea typeface="+mn-ea"/>
        <a:cs typeface="+mn-cs"/>
      </a:defRPr>
    </a:lvl7pPr>
    <a:lvl8pPr marL="3200400" algn="l" defTabSz="914400" rtl="0" eaLnBrk="1" latinLnBrk="0" hangingPunct="1">
      <a:defRPr sz="2400" kern="1200">
        <a:solidFill>
          <a:schemeClr val="tx1"/>
        </a:solidFill>
        <a:latin typeface="News Gothic" pitchFamily="34" charset="0"/>
        <a:ea typeface="+mn-ea"/>
        <a:cs typeface="+mn-cs"/>
      </a:defRPr>
    </a:lvl8pPr>
    <a:lvl9pPr marL="3657600" algn="l" defTabSz="914400" rtl="0" eaLnBrk="1" latinLnBrk="0" hangingPunct="1">
      <a:defRPr sz="2400" kern="1200">
        <a:solidFill>
          <a:schemeClr val="tx1"/>
        </a:solidFill>
        <a:latin typeface="News Gothic"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4C78"/>
    <a:srgbClr val="81BA64"/>
    <a:srgbClr val="FFCC99"/>
    <a:srgbClr val="FFCC66"/>
    <a:srgbClr val="FFFF99"/>
    <a:srgbClr val="94FF40"/>
    <a:srgbClr val="E678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20879" autoAdjust="0"/>
    <p:restoredTop sz="70818" autoAdjust="0"/>
  </p:normalViewPr>
  <p:slideViewPr>
    <p:cSldViewPr>
      <p:cViewPr varScale="1">
        <p:scale>
          <a:sx n="32" d="100"/>
          <a:sy n="32" d="100"/>
        </p:scale>
        <p:origin x="-966" y="-96"/>
      </p:cViewPr>
      <p:guideLst>
        <p:guide orient="horz" pos="2160"/>
        <p:guide pos="2880"/>
      </p:guideLst>
    </p:cSldViewPr>
  </p:slideViewPr>
  <p:outlineViewPr>
    <p:cViewPr>
      <p:scale>
        <a:sx n="33" d="100"/>
        <a:sy n="33" d="100"/>
      </p:scale>
      <p:origin x="42" y="2304"/>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5842" name="Rectangle 2"/>
          <p:cNvSpPr>
            <a:spLocks noGrp="1" noChangeArrowheads="1"/>
          </p:cNvSpPr>
          <p:nvPr>
            <p:ph type="hdr" sz="quarter"/>
          </p:nvPr>
        </p:nvSpPr>
        <p:spPr bwMode="auto">
          <a:xfrm>
            <a:off x="452438" y="463550"/>
            <a:ext cx="2787650" cy="463550"/>
          </a:xfrm>
          <a:prstGeom prst="rect">
            <a:avLst/>
          </a:prstGeom>
          <a:noFill/>
          <a:ln>
            <a:noFill/>
          </a:ln>
          <a:effectLst/>
          <a:extLst/>
        </p:spPr>
        <p:txBody>
          <a:bodyPr vert="horz" wrap="square" lIns="91754" tIns="45877" rIns="91754" bIns="45877" numCol="1" anchor="t" anchorCtr="0" compatLnSpc="1">
            <a:prstTxWarp prst="textNoShape">
              <a:avLst/>
            </a:prstTxWarp>
          </a:bodyPr>
          <a:lstStyle>
            <a:lvl1pPr algn="l" defTabSz="919163" eaLnBrk="0" hangingPunct="0">
              <a:spcBef>
                <a:spcPct val="0"/>
              </a:spcBef>
              <a:defRPr sz="1000"/>
            </a:lvl1pPr>
          </a:lstStyle>
          <a:p>
            <a:pPr>
              <a:defRPr/>
            </a:pPr>
            <a:endParaRPr lang="en-US"/>
          </a:p>
        </p:txBody>
      </p:sp>
      <p:sp>
        <p:nvSpPr>
          <p:cNvPr id="35843" name="Rectangle 3"/>
          <p:cNvSpPr>
            <a:spLocks noGrp="1" noChangeArrowheads="1"/>
          </p:cNvSpPr>
          <p:nvPr>
            <p:ph type="dt" sz="quarter" idx="1"/>
          </p:nvPr>
        </p:nvSpPr>
        <p:spPr bwMode="auto">
          <a:xfrm>
            <a:off x="3541713" y="463550"/>
            <a:ext cx="2938462" cy="463550"/>
          </a:xfrm>
          <a:prstGeom prst="rect">
            <a:avLst/>
          </a:prstGeom>
          <a:noFill/>
          <a:ln>
            <a:noFill/>
          </a:ln>
          <a:effectLst/>
          <a:extLst/>
        </p:spPr>
        <p:txBody>
          <a:bodyPr vert="horz" wrap="square" lIns="91754" tIns="45877" rIns="91754" bIns="45877" numCol="1" anchor="t" anchorCtr="0" compatLnSpc="1">
            <a:prstTxWarp prst="textNoShape">
              <a:avLst/>
            </a:prstTxWarp>
          </a:bodyPr>
          <a:lstStyle>
            <a:lvl1pPr algn="r" defTabSz="919163" eaLnBrk="0" hangingPunct="0">
              <a:spcBef>
                <a:spcPct val="0"/>
              </a:spcBef>
              <a:defRPr sz="1000"/>
            </a:lvl1pPr>
          </a:lstStyle>
          <a:p>
            <a:pPr>
              <a:defRPr/>
            </a:pPr>
            <a:fld id="{9790CAB9-67C3-4CB0-99C4-931E28C15A82}" type="datetime1">
              <a:rPr lang="en-US"/>
              <a:pPr>
                <a:defRPr/>
              </a:pPr>
              <a:t>2/28/2012</a:t>
            </a:fld>
            <a:endParaRPr lang="en-US"/>
          </a:p>
        </p:txBody>
      </p:sp>
      <p:sp>
        <p:nvSpPr>
          <p:cNvPr id="35844" name="Rectangle 4"/>
          <p:cNvSpPr>
            <a:spLocks noGrp="1" noChangeArrowheads="1"/>
          </p:cNvSpPr>
          <p:nvPr>
            <p:ph type="ftr" sz="quarter" idx="2"/>
          </p:nvPr>
        </p:nvSpPr>
        <p:spPr bwMode="auto">
          <a:xfrm>
            <a:off x="452438" y="8963025"/>
            <a:ext cx="2787650" cy="465138"/>
          </a:xfrm>
          <a:prstGeom prst="rect">
            <a:avLst/>
          </a:prstGeom>
          <a:noFill/>
          <a:ln>
            <a:noFill/>
          </a:ln>
          <a:effectLst/>
          <a:extLst/>
        </p:spPr>
        <p:txBody>
          <a:bodyPr vert="horz" wrap="square" lIns="91754" tIns="45877" rIns="91754" bIns="45877" numCol="1" anchor="b" anchorCtr="0" compatLnSpc="1">
            <a:prstTxWarp prst="textNoShape">
              <a:avLst/>
            </a:prstTxWarp>
          </a:bodyPr>
          <a:lstStyle>
            <a:lvl1pPr algn="l" defTabSz="919163" eaLnBrk="0" hangingPunct="0">
              <a:spcBef>
                <a:spcPct val="0"/>
              </a:spcBef>
              <a:defRPr sz="1000"/>
            </a:lvl1pPr>
          </a:lstStyle>
          <a:p>
            <a:pPr>
              <a:defRPr/>
            </a:pPr>
            <a:endParaRPr lang="en-US"/>
          </a:p>
        </p:txBody>
      </p:sp>
      <p:sp>
        <p:nvSpPr>
          <p:cNvPr id="35845" name="Rectangle 5"/>
          <p:cNvSpPr>
            <a:spLocks noGrp="1" noChangeArrowheads="1"/>
          </p:cNvSpPr>
          <p:nvPr>
            <p:ph type="sldNum" sz="quarter" idx="3"/>
          </p:nvPr>
        </p:nvSpPr>
        <p:spPr bwMode="auto">
          <a:xfrm>
            <a:off x="3541713" y="8963025"/>
            <a:ext cx="2762250" cy="465138"/>
          </a:xfrm>
          <a:prstGeom prst="rect">
            <a:avLst/>
          </a:prstGeom>
          <a:noFill/>
          <a:ln>
            <a:noFill/>
          </a:ln>
          <a:effectLst/>
          <a:extLst/>
        </p:spPr>
        <p:txBody>
          <a:bodyPr vert="horz" wrap="square" lIns="91754" tIns="45877" rIns="91754" bIns="45877" numCol="1" anchor="b" anchorCtr="0" compatLnSpc="1">
            <a:prstTxWarp prst="textNoShape">
              <a:avLst/>
            </a:prstTxWarp>
          </a:bodyPr>
          <a:lstStyle>
            <a:lvl1pPr algn="r" defTabSz="919163" eaLnBrk="0" hangingPunct="0">
              <a:spcBef>
                <a:spcPct val="0"/>
              </a:spcBef>
              <a:defRPr sz="1000"/>
            </a:lvl1pPr>
          </a:lstStyle>
          <a:p>
            <a:pPr>
              <a:defRPr/>
            </a:pPr>
            <a:fld id="{E54C7DAD-2DA2-441B-B981-98A7308FB5F6}" type="slidenum">
              <a:rPr lang="en-US"/>
              <a:pPr>
                <a:defRPr/>
              </a:pPr>
              <a:t>‹nr.›</a:t>
            </a:fld>
            <a:endParaRPr lang="en-US"/>
          </a:p>
        </p:txBody>
      </p:sp>
    </p:spTree>
    <p:extLst>
      <p:ext uri="{BB962C8B-B14F-4D97-AF65-F5344CB8AC3E}">
        <p14:creationId xmlns:p14="http://schemas.microsoft.com/office/powerpoint/2010/main" val="156036840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010" name="Rectangle 2"/>
          <p:cNvSpPr>
            <a:spLocks noGrp="1" noChangeArrowheads="1"/>
          </p:cNvSpPr>
          <p:nvPr>
            <p:ph type="hdr" sz="quarter"/>
          </p:nvPr>
        </p:nvSpPr>
        <p:spPr bwMode="auto">
          <a:xfrm>
            <a:off x="508000" y="339725"/>
            <a:ext cx="2882900" cy="244475"/>
          </a:xfrm>
          <a:prstGeom prst="rect">
            <a:avLst/>
          </a:prstGeom>
          <a:noFill/>
          <a:ln>
            <a:noFill/>
          </a:ln>
          <a:effectLst/>
          <a:extLst/>
        </p:spPr>
        <p:txBody>
          <a:bodyPr vert="horz" wrap="square" lIns="91754" tIns="45877" rIns="91754" bIns="45877" numCol="1" anchor="t" anchorCtr="0" compatLnSpc="1">
            <a:prstTxWarp prst="textNoShape">
              <a:avLst/>
            </a:prstTxWarp>
            <a:spAutoFit/>
          </a:bodyPr>
          <a:lstStyle>
            <a:lvl1pPr algn="l" defTabSz="919163" eaLnBrk="0" hangingPunct="0">
              <a:spcBef>
                <a:spcPct val="50000"/>
              </a:spcBef>
              <a:defRPr sz="1000"/>
            </a:lvl1pPr>
          </a:lstStyle>
          <a:p>
            <a:pPr>
              <a:defRPr/>
            </a:pPr>
            <a:endParaRPr lang="en-GB"/>
          </a:p>
        </p:txBody>
      </p:sp>
      <p:sp>
        <p:nvSpPr>
          <p:cNvPr id="43011" name="Rectangle 3"/>
          <p:cNvSpPr>
            <a:spLocks noGrp="1" noChangeArrowheads="1"/>
          </p:cNvSpPr>
          <p:nvPr>
            <p:ph type="dt" idx="1"/>
          </p:nvPr>
        </p:nvSpPr>
        <p:spPr bwMode="auto">
          <a:xfrm>
            <a:off x="3390900" y="339725"/>
            <a:ext cx="2916238" cy="244475"/>
          </a:xfrm>
          <a:prstGeom prst="rect">
            <a:avLst/>
          </a:prstGeom>
          <a:noFill/>
          <a:ln>
            <a:noFill/>
          </a:ln>
          <a:effectLst/>
          <a:extLst/>
        </p:spPr>
        <p:txBody>
          <a:bodyPr vert="horz" wrap="square" lIns="91754" tIns="45877" rIns="91754" bIns="45877" numCol="1" anchor="t" anchorCtr="0" compatLnSpc="1">
            <a:prstTxWarp prst="textNoShape">
              <a:avLst/>
            </a:prstTxWarp>
            <a:spAutoFit/>
          </a:bodyPr>
          <a:lstStyle>
            <a:lvl1pPr algn="r" defTabSz="919163" eaLnBrk="0" hangingPunct="0">
              <a:spcBef>
                <a:spcPct val="50000"/>
              </a:spcBef>
              <a:defRPr sz="1000"/>
            </a:lvl1pPr>
          </a:lstStyle>
          <a:p>
            <a:pPr>
              <a:defRPr/>
            </a:pPr>
            <a:fld id="{16B5D73E-3507-4092-8354-385829D30F65}" type="datetime1">
              <a:rPr lang="en-GB"/>
              <a:pPr>
                <a:defRPr/>
              </a:pPr>
              <a:t>28/02/2012</a:t>
            </a:fld>
            <a:endParaRPr lang="en-GB"/>
          </a:p>
        </p:txBody>
      </p:sp>
      <p:sp>
        <p:nvSpPr>
          <p:cNvPr id="21508" name="Rectangle 4"/>
          <p:cNvSpPr>
            <a:spLocks noGrp="1" noRot="1" noChangeAspect="1" noChangeArrowheads="1" noTextEdit="1"/>
          </p:cNvSpPr>
          <p:nvPr>
            <p:ph type="sldImg" idx="2"/>
          </p:nvPr>
        </p:nvSpPr>
        <p:spPr bwMode="auto">
          <a:xfrm>
            <a:off x="919163" y="773113"/>
            <a:ext cx="4945062" cy="3708400"/>
          </a:xfrm>
          <a:prstGeom prst="rect">
            <a:avLst/>
          </a:prstGeom>
          <a:noFill/>
          <a:ln w="9525">
            <a:solidFill>
              <a:srgbClr val="000000"/>
            </a:solidFill>
            <a:miter lim="800000"/>
            <a:headEnd/>
            <a:tailEnd/>
          </a:ln>
        </p:spPr>
      </p:sp>
      <p:sp>
        <p:nvSpPr>
          <p:cNvPr id="43013" name="Rectangle 5"/>
          <p:cNvSpPr>
            <a:spLocks noGrp="1" noChangeArrowheads="1"/>
          </p:cNvSpPr>
          <p:nvPr>
            <p:ph type="body" sz="quarter" idx="3"/>
          </p:nvPr>
        </p:nvSpPr>
        <p:spPr bwMode="auto">
          <a:xfrm>
            <a:off x="903288" y="4713288"/>
            <a:ext cx="4975225" cy="4637087"/>
          </a:xfrm>
          <a:prstGeom prst="rect">
            <a:avLst/>
          </a:prstGeom>
          <a:noFill/>
          <a:ln>
            <a:noFill/>
          </a:ln>
          <a:effectLst/>
          <a:extLst/>
        </p:spPr>
        <p:txBody>
          <a:bodyPr vert="horz" wrap="square" lIns="91754" tIns="45877" rIns="91754" bIns="45877" numCol="1" anchor="t" anchorCtr="0" compatLnSpc="1">
            <a:prstTxWarp prst="textNoShape">
              <a:avLst/>
            </a:prstTxWarp>
          </a:bodyPr>
          <a:lstStyle/>
          <a:p>
            <a:pPr lvl="0"/>
            <a:r>
              <a:rPr lang="nl-NL" noProof="1" smtClean="0"/>
              <a:t>Click to edit Master text styles</a:t>
            </a:r>
          </a:p>
          <a:p>
            <a:pPr lvl="1"/>
            <a:r>
              <a:rPr lang="nl-NL" noProof="1" smtClean="0"/>
              <a:t>Second level</a:t>
            </a:r>
          </a:p>
          <a:p>
            <a:pPr lvl="2"/>
            <a:r>
              <a:rPr lang="nl-NL" noProof="1" smtClean="0"/>
              <a:t>Third level</a:t>
            </a:r>
          </a:p>
          <a:p>
            <a:pPr lvl="3"/>
            <a:r>
              <a:rPr lang="nl-NL" noProof="1" smtClean="0"/>
              <a:t>Fourth level</a:t>
            </a:r>
          </a:p>
          <a:p>
            <a:pPr lvl="4"/>
            <a:r>
              <a:rPr lang="nl-NL" noProof="1" smtClean="0"/>
              <a:t>Fifth level</a:t>
            </a:r>
          </a:p>
        </p:txBody>
      </p:sp>
      <p:sp>
        <p:nvSpPr>
          <p:cNvPr id="43014" name="Rectangle 6"/>
          <p:cNvSpPr>
            <a:spLocks noGrp="1" noChangeArrowheads="1"/>
          </p:cNvSpPr>
          <p:nvPr>
            <p:ph type="ftr" sz="quarter" idx="4"/>
          </p:nvPr>
        </p:nvSpPr>
        <p:spPr bwMode="auto">
          <a:xfrm>
            <a:off x="508000" y="9305925"/>
            <a:ext cx="2882900" cy="244475"/>
          </a:xfrm>
          <a:prstGeom prst="rect">
            <a:avLst/>
          </a:prstGeom>
          <a:noFill/>
          <a:ln>
            <a:noFill/>
          </a:ln>
          <a:effectLst/>
          <a:extLst/>
        </p:spPr>
        <p:txBody>
          <a:bodyPr vert="horz" wrap="square" lIns="91754" tIns="45877" rIns="91754" bIns="45877" numCol="1" anchor="b" anchorCtr="0" compatLnSpc="1">
            <a:prstTxWarp prst="textNoShape">
              <a:avLst/>
            </a:prstTxWarp>
            <a:spAutoFit/>
          </a:bodyPr>
          <a:lstStyle>
            <a:lvl1pPr algn="l" defTabSz="919163" eaLnBrk="0" hangingPunct="0">
              <a:spcBef>
                <a:spcPct val="50000"/>
              </a:spcBef>
              <a:defRPr sz="1000"/>
            </a:lvl1pPr>
          </a:lstStyle>
          <a:p>
            <a:pPr>
              <a:defRPr/>
            </a:pPr>
            <a:endParaRPr lang="en-GB"/>
          </a:p>
        </p:txBody>
      </p:sp>
      <p:sp>
        <p:nvSpPr>
          <p:cNvPr id="43015" name="Rectangle 7"/>
          <p:cNvSpPr>
            <a:spLocks noGrp="1" noChangeArrowheads="1"/>
          </p:cNvSpPr>
          <p:nvPr>
            <p:ph type="sldNum" sz="quarter" idx="5"/>
          </p:nvPr>
        </p:nvSpPr>
        <p:spPr bwMode="auto">
          <a:xfrm>
            <a:off x="3390900" y="9305925"/>
            <a:ext cx="2916238" cy="244475"/>
          </a:xfrm>
          <a:prstGeom prst="rect">
            <a:avLst/>
          </a:prstGeom>
          <a:noFill/>
          <a:ln>
            <a:noFill/>
          </a:ln>
          <a:effectLst/>
          <a:extLst/>
        </p:spPr>
        <p:txBody>
          <a:bodyPr vert="horz" wrap="square" lIns="91754" tIns="45877" rIns="91754" bIns="45877" numCol="1" anchor="b" anchorCtr="0" compatLnSpc="1">
            <a:prstTxWarp prst="textNoShape">
              <a:avLst/>
            </a:prstTxWarp>
            <a:spAutoFit/>
          </a:bodyPr>
          <a:lstStyle>
            <a:lvl1pPr algn="r" defTabSz="919163" eaLnBrk="0" hangingPunct="0">
              <a:spcBef>
                <a:spcPct val="50000"/>
              </a:spcBef>
              <a:defRPr sz="1000"/>
            </a:lvl1pPr>
          </a:lstStyle>
          <a:p>
            <a:pPr>
              <a:defRPr/>
            </a:pPr>
            <a:fld id="{D165275C-EB53-4B89-99E6-12276D27098B}" type="slidenum">
              <a:rPr lang="en-GB"/>
              <a:pPr>
                <a:defRPr/>
              </a:pPr>
              <a:t>‹nr.›</a:t>
            </a:fld>
            <a:endParaRPr lang="en-GB"/>
          </a:p>
        </p:txBody>
      </p:sp>
    </p:spTree>
    <p:extLst>
      <p:ext uri="{BB962C8B-B14F-4D97-AF65-F5344CB8AC3E}">
        <p14:creationId xmlns:p14="http://schemas.microsoft.com/office/powerpoint/2010/main" val="2531408638"/>
      </p:ext>
    </p:extLst>
  </p:cSld>
  <p:clrMap bg1="lt1" tx1="dk1" bg2="lt2" tx2="dk2" accent1="accent1" accent2="accent2" accent3="accent3" accent4="accent4" accent5="accent5" accent6="accent6" hlink="hlink" folHlink="folHlink"/>
  <p:hf hdr="0" ftr="0"/>
  <p:notesStyle>
    <a:lvl1pPr algn="l" rtl="0" eaLnBrk="0" fontAlgn="base" hangingPunct="0">
      <a:spcBef>
        <a:spcPct val="30000"/>
      </a:spcBef>
      <a:spcAft>
        <a:spcPct val="0"/>
      </a:spcAft>
      <a:defRPr sz="1200" kern="1200">
        <a:solidFill>
          <a:schemeClr val="tx1"/>
        </a:solidFill>
        <a:latin typeface="News Gothic"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News Gothic"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News Gothic"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News Gothic"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News Gothic"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nl.wikipedia.org/wiki/Galileo_(navigatiesysteem)"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3"/>
          <p:cNvSpPr>
            <a:spLocks noGrp="1" noChangeArrowheads="1"/>
          </p:cNvSpPr>
          <p:nvPr>
            <p:ph type="dt" sz="quarter" idx="1"/>
          </p:nvPr>
        </p:nvSpPr>
        <p:spPr>
          <a:noFill/>
          <a:ln w="12700">
            <a:miter lim="800000"/>
            <a:headEnd/>
            <a:tailEnd/>
          </a:ln>
        </p:spPr>
        <p:txBody>
          <a:bodyPr/>
          <a:lstStyle/>
          <a:p>
            <a:fld id="{748141DB-F04C-4383-A0AA-91A073C5250F}" type="datetime1">
              <a:rPr lang="en-GB" smtClean="0"/>
              <a:pPr/>
              <a:t>28/02/2012</a:t>
            </a:fld>
            <a:endParaRPr lang="en-GB" smtClean="0"/>
          </a:p>
        </p:txBody>
      </p:sp>
      <p:sp>
        <p:nvSpPr>
          <p:cNvPr id="22531" name="Rectangle 7"/>
          <p:cNvSpPr>
            <a:spLocks noGrp="1" noChangeArrowheads="1"/>
          </p:cNvSpPr>
          <p:nvPr>
            <p:ph type="sldNum" sz="quarter" idx="5"/>
          </p:nvPr>
        </p:nvSpPr>
        <p:spPr>
          <a:noFill/>
          <a:ln w="12700">
            <a:miter lim="800000"/>
            <a:headEnd/>
            <a:tailEnd/>
          </a:ln>
        </p:spPr>
        <p:txBody>
          <a:bodyPr/>
          <a:lstStyle/>
          <a:p>
            <a:fld id="{80AD9693-74F8-4ABC-83CA-7F9A07973226}" type="slidenum">
              <a:rPr lang="en-GB" smtClean="0"/>
              <a:pPr/>
              <a:t>1</a:t>
            </a:fld>
            <a:endParaRPr lang="en-GB" smtClean="0"/>
          </a:p>
        </p:txBody>
      </p:sp>
      <p:sp>
        <p:nvSpPr>
          <p:cNvPr id="22532" name="Rectangle 1026"/>
          <p:cNvSpPr>
            <a:spLocks noGrp="1" noRot="1" noChangeAspect="1" noChangeArrowheads="1" noTextEdit="1"/>
          </p:cNvSpPr>
          <p:nvPr>
            <p:ph type="sldImg"/>
          </p:nvPr>
        </p:nvSpPr>
        <p:spPr>
          <a:ln/>
        </p:spPr>
      </p:sp>
      <p:sp>
        <p:nvSpPr>
          <p:cNvPr id="22533" name="Rectangle 1027"/>
          <p:cNvSpPr>
            <a:spLocks noGrp="1" noChangeArrowheads="1"/>
          </p:cNvSpPr>
          <p:nvPr>
            <p:ph type="body" idx="1"/>
          </p:nvPr>
        </p:nvSpPr>
        <p:spPr>
          <a:noFill/>
        </p:spPr>
        <p:txBody>
          <a:bodyPr/>
          <a:lstStyle/>
          <a:p>
            <a:r>
              <a:rPr lang="nl-NL" noProof="0" dirty="0" smtClean="0"/>
              <a:t>Deze presentatie geeft een introductie</a:t>
            </a:r>
            <a:r>
              <a:rPr lang="nl-NL" baseline="0" noProof="0" dirty="0" smtClean="0"/>
              <a:t> over GPS plaatsbepaling.</a:t>
            </a:r>
          </a:p>
          <a:p>
            <a:r>
              <a:rPr lang="nl-NL" baseline="0" noProof="0" dirty="0" smtClean="0"/>
              <a:t>De principes van de techniek en toepassing ten behoeve van toepassing in de landbouw worden op eenvoudige wijze uitgelegd.</a:t>
            </a:r>
          </a:p>
          <a:p>
            <a:r>
              <a:rPr lang="nl-NL" baseline="0" noProof="0" dirty="0" smtClean="0"/>
              <a:t>De lesstof in ontwikkeld voor cursisten in het middelbaar en hoger landbouwonderwijs, MBO-niveau 3 en 4 en HBO.</a:t>
            </a:r>
          </a:p>
          <a:p>
            <a:r>
              <a:rPr lang="nl-NL" baseline="0" noProof="0" dirty="0" smtClean="0"/>
              <a:t>De presentatie is bedoeld als voorbereiding op een praktijkmodule waarbij de cursisten met handheld GPS ontvangers leren werken.</a:t>
            </a:r>
          </a:p>
          <a:p>
            <a:r>
              <a:rPr lang="nl-NL" baseline="0" noProof="0" dirty="0" smtClean="0"/>
              <a:t>Dit materiaal is ontwikkeld door WUR – PPO </a:t>
            </a:r>
            <a:r>
              <a:rPr lang="nl-NL" baseline="0" noProof="0" dirty="0" err="1" smtClean="0"/>
              <a:t>agv</a:t>
            </a:r>
            <a:r>
              <a:rPr lang="nl-NL" baseline="0" noProof="0" dirty="0" smtClean="0"/>
              <a:t> in het kader van WURKS project ontwikkeling praktijkmodules over precisie landbouw. </a:t>
            </a:r>
            <a:endParaRPr lang="nl-NL" noProof="0"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GB" dirty="0" smtClean="0"/>
              <a:t>Met GPS </a:t>
            </a:r>
            <a:r>
              <a:rPr lang="en-GB" dirty="0" err="1" smtClean="0"/>
              <a:t>plaatsbepaling</a:t>
            </a:r>
            <a:r>
              <a:rPr lang="en-GB" dirty="0" smtClean="0"/>
              <a:t> </a:t>
            </a:r>
            <a:r>
              <a:rPr lang="en-GB" dirty="0" err="1" smtClean="0"/>
              <a:t>kunnen</a:t>
            </a:r>
            <a:r>
              <a:rPr lang="en-GB" baseline="0" dirty="0" smtClean="0"/>
              <a:t> </a:t>
            </a:r>
            <a:r>
              <a:rPr lang="en-GB" baseline="0" dirty="0" err="1" smtClean="0"/>
              <a:t>lengte</a:t>
            </a:r>
            <a:r>
              <a:rPr lang="en-GB" baseline="0" dirty="0" smtClean="0"/>
              <a:t>- en </a:t>
            </a:r>
            <a:r>
              <a:rPr lang="en-GB" baseline="0" dirty="0" err="1" smtClean="0"/>
              <a:t>hoogtemetingen</a:t>
            </a:r>
            <a:r>
              <a:rPr lang="en-GB" baseline="0" dirty="0" smtClean="0"/>
              <a:t> </a:t>
            </a:r>
            <a:r>
              <a:rPr lang="en-GB" baseline="0" dirty="0" err="1" smtClean="0"/>
              <a:t>worden</a:t>
            </a:r>
            <a:r>
              <a:rPr lang="en-GB" baseline="0" dirty="0" smtClean="0"/>
              <a:t> </a:t>
            </a:r>
            <a:r>
              <a:rPr lang="en-GB" baseline="0" dirty="0" err="1" smtClean="0"/>
              <a:t>gedaan</a:t>
            </a:r>
            <a:r>
              <a:rPr lang="en-GB" baseline="0" dirty="0" smtClean="0"/>
              <a:t>. Het </a:t>
            </a:r>
            <a:r>
              <a:rPr lang="en-GB" baseline="0" dirty="0" err="1" smtClean="0"/>
              <a:t>traditionele</a:t>
            </a:r>
            <a:r>
              <a:rPr lang="en-GB" baseline="0" dirty="0" smtClean="0"/>
              <a:t> </a:t>
            </a:r>
            <a:r>
              <a:rPr lang="en-GB" baseline="0" dirty="0" err="1" smtClean="0"/>
              <a:t>landmeetwerk</a:t>
            </a:r>
            <a:r>
              <a:rPr lang="en-GB" baseline="0" dirty="0" smtClean="0"/>
              <a:t> met </a:t>
            </a:r>
            <a:r>
              <a:rPr lang="en-GB" baseline="0" dirty="0" err="1" smtClean="0"/>
              <a:t>meetlinten</a:t>
            </a:r>
            <a:r>
              <a:rPr lang="en-GB" baseline="0" dirty="0" smtClean="0"/>
              <a:t>, </a:t>
            </a:r>
            <a:r>
              <a:rPr lang="en-GB" baseline="0" dirty="0" err="1" smtClean="0"/>
              <a:t>waterpastoestellen</a:t>
            </a:r>
            <a:r>
              <a:rPr lang="en-GB" baseline="0" dirty="0" smtClean="0"/>
              <a:t> en </a:t>
            </a:r>
            <a:r>
              <a:rPr lang="en-GB" baseline="0" dirty="0" err="1" smtClean="0"/>
              <a:t>theodolieten</a:t>
            </a:r>
            <a:r>
              <a:rPr lang="en-GB" baseline="0" dirty="0" smtClean="0"/>
              <a:t> </a:t>
            </a:r>
            <a:r>
              <a:rPr lang="en-GB" baseline="0" dirty="0" err="1" smtClean="0"/>
              <a:t>worden</a:t>
            </a:r>
            <a:r>
              <a:rPr lang="en-GB" baseline="0" dirty="0" smtClean="0"/>
              <a:t> nu met </a:t>
            </a:r>
            <a:r>
              <a:rPr lang="en-GB" baseline="0" dirty="0" err="1" smtClean="0"/>
              <a:t>nauwleurige</a:t>
            </a:r>
            <a:r>
              <a:rPr lang="en-GB" baseline="0" dirty="0" smtClean="0"/>
              <a:t> GPS </a:t>
            </a:r>
            <a:r>
              <a:rPr lang="en-GB" baseline="0" dirty="0" err="1" smtClean="0"/>
              <a:t>ontvangers</a:t>
            </a:r>
            <a:r>
              <a:rPr lang="en-GB" baseline="0" dirty="0" smtClean="0"/>
              <a:t> </a:t>
            </a:r>
            <a:r>
              <a:rPr lang="en-GB" baseline="0" dirty="0" err="1" smtClean="0"/>
              <a:t>gedaan</a:t>
            </a:r>
            <a:r>
              <a:rPr lang="en-GB" baseline="0" dirty="0" smtClean="0"/>
              <a:t>. </a:t>
            </a:r>
          </a:p>
          <a:p>
            <a:r>
              <a:rPr lang="en-GB" baseline="0" dirty="0" smtClean="0"/>
              <a:t>GPS </a:t>
            </a:r>
            <a:r>
              <a:rPr lang="en-GB" baseline="0" dirty="0" err="1" smtClean="0"/>
              <a:t>plaatsbepaling</a:t>
            </a:r>
            <a:r>
              <a:rPr lang="en-GB" baseline="0" dirty="0" smtClean="0"/>
              <a:t> is </a:t>
            </a:r>
            <a:r>
              <a:rPr lang="en-GB" baseline="0" dirty="0" err="1" smtClean="0"/>
              <a:t>bovendien</a:t>
            </a:r>
            <a:r>
              <a:rPr lang="en-GB" baseline="0" dirty="0" smtClean="0"/>
              <a:t> </a:t>
            </a:r>
            <a:r>
              <a:rPr lang="en-GB" baseline="0" dirty="0" err="1" smtClean="0"/>
              <a:t>zeer</a:t>
            </a:r>
            <a:r>
              <a:rPr lang="en-GB" baseline="0" dirty="0" smtClean="0"/>
              <a:t> </a:t>
            </a:r>
            <a:r>
              <a:rPr lang="en-GB" baseline="0" dirty="0" err="1" smtClean="0"/>
              <a:t>snel</a:t>
            </a:r>
            <a:r>
              <a:rPr lang="en-GB" baseline="0" dirty="0" smtClean="0"/>
              <a:t>. De processor en software in de </a:t>
            </a:r>
            <a:r>
              <a:rPr lang="en-GB" baseline="0" dirty="0" err="1" smtClean="0"/>
              <a:t>ontvangers</a:t>
            </a:r>
            <a:r>
              <a:rPr lang="en-GB" baseline="0" dirty="0" smtClean="0"/>
              <a:t> </a:t>
            </a:r>
            <a:r>
              <a:rPr lang="en-GB" baseline="0" dirty="0" err="1" smtClean="0"/>
              <a:t>zorgt</a:t>
            </a:r>
            <a:r>
              <a:rPr lang="en-GB" baseline="0" dirty="0" smtClean="0"/>
              <a:t> </a:t>
            </a:r>
            <a:r>
              <a:rPr lang="en-GB" baseline="0" dirty="0" err="1" smtClean="0"/>
              <a:t>ervoor</a:t>
            </a:r>
            <a:r>
              <a:rPr lang="en-GB" baseline="0" dirty="0" smtClean="0"/>
              <a:t> </a:t>
            </a:r>
            <a:r>
              <a:rPr lang="en-GB" baseline="0" dirty="0" err="1" smtClean="0"/>
              <a:t>dat</a:t>
            </a:r>
            <a:r>
              <a:rPr lang="en-GB" baseline="0" dirty="0" smtClean="0"/>
              <a:t> we op elk moment de </a:t>
            </a:r>
            <a:r>
              <a:rPr lang="en-GB" baseline="0" dirty="0" err="1" smtClean="0"/>
              <a:t>plaats</a:t>
            </a:r>
            <a:r>
              <a:rPr lang="en-GB" baseline="0" dirty="0" smtClean="0"/>
              <a:t> en </a:t>
            </a:r>
            <a:r>
              <a:rPr lang="en-GB" baseline="0" dirty="0" err="1" smtClean="0"/>
              <a:t>hoogte</a:t>
            </a:r>
            <a:r>
              <a:rPr lang="en-GB" baseline="0" dirty="0" smtClean="0"/>
              <a:t> </a:t>
            </a:r>
            <a:r>
              <a:rPr lang="en-GB" baseline="0" dirty="0" err="1" smtClean="0"/>
              <a:t>kunnen</a:t>
            </a:r>
            <a:r>
              <a:rPr lang="en-GB" baseline="0" dirty="0" smtClean="0"/>
              <a:t> </a:t>
            </a:r>
            <a:r>
              <a:rPr lang="en-GB" baseline="0" dirty="0" err="1" smtClean="0"/>
              <a:t>bepalen</a:t>
            </a:r>
            <a:r>
              <a:rPr lang="en-GB" baseline="0" dirty="0" smtClean="0"/>
              <a:t>, </a:t>
            </a:r>
            <a:r>
              <a:rPr lang="en-GB" baseline="0" dirty="0" err="1" smtClean="0"/>
              <a:t>als</a:t>
            </a:r>
            <a:r>
              <a:rPr lang="en-GB" baseline="0" dirty="0" smtClean="0"/>
              <a:t> van </a:t>
            </a:r>
            <a:r>
              <a:rPr lang="en-GB" baseline="0" dirty="0" err="1" smtClean="0"/>
              <a:t>voldoende</a:t>
            </a:r>
            <a:r>
              <a:rPr lang="en-GB" baseline="0" dirty="0" smtClean="0"/>
              <a:t> </a:t>
            </a:r>
            <a:r>
              <a:rPr lang="en-GB" baseline="0" dirty="0" err="1" smtClean="0"/>
              <a:t>satellieten</a:t>
            </a:r>
            <a:r>
              <a:rPr lang="en-GB" baseline="0" dirty="0" smtClean="0"/>
              <a:t> </a:t>
            </a:r>
            <a:r>
              <a:rPr lang="en-GB" baseline="0" dirty="0" err="1" smtClean="0"/>
              <a:t>signalen</a:t>
            </a:r>
            <a:r>
              <a:rPr lang="en-GB" baseline="0" dirty="0" smtClean="0"/>
              <a:t> </a:t>
            </a:r>
            <a:r>
              <a:rPr lang="en-GB" baseline="0" dirty="0" err="1" smtClean="0"/>
              <a:t>kunnen</a:t>
            </a:r>
            <a:r>
              <a:rPr lang="en-GB" baseline="0" dirty="0" smtClean="0"/>
              <a:t>  </a:t>
            </a:r>
            <a:r>
              <a:rPr lang="en-GB" baseline="0" dirty="0" err="1" smtClean="0"/>
              <a:t>worden</a:t>
            </a:r>
            <a:r>
              <a:rPr lang="en-GB" baseline="0" dirty="0" smtClean="0"/>
              <a:t> </a:t>
            </a:r>
            <a:r>
              <a:rPr lang="en-GB" baseline="0" dirty="0" err="1" smtClean="0"/>
              <a:t>ontvangen</a:t>
            </a:r>
            <a:r>
              <a:rPr lang="en-GB" baseline="0" dirty="0" smtClean="0"/>
              <a:t>.</a:t>
            </a:r>
          </a:p>
          <a:p>
            <a:r>
              <a:rPr lang="en-GB" baseline="0" dirty="0" err="1" smtClean="0"/>
              <a:t>Behalve</a:t>
            </a:r>
            <a:r>
              <a:rPr lang="en-GB" baseline="0" dirty="0" smtClean="0"/>
              <a:t> </a:t>
            </a:r>
            <a:r>
              <a:rPr lang="en-GB" baseline="0" dirty="0" err="1" smtClean="0"/>
              <a:t>voor</a:t>
            </a:r>
            <a:r>
              <a:rPr lang="en-GB" baseline="0" dirty="0" smtClean="0"/>
              <a:t> </a:t>
            </a:r>
            <a:r>
              <a:rPr lang="en-GB" baseline="0" dirty="0" err="1" smtClean="0"/>
              <a:t>navigatie</a:t>
            </a:r>
            <a:r>
              <a:rPr lang="en-GB" baseline="0" dirty="0" smtClean="0"/>
              <a:t> in auto, </a:t>
            </a:r>
            <a:r>
              <a:rPr lang="en-GB" baseline="0" dirty="0" err="1" smtClean="0"/>
              <a:t>fiets</a:t>
            </a:r>
            <a:r>
              <a:rPr lang="en-GB" baseline="0" dirty="0" smtClean="0"/>
              <a:t> en </a:t>
            </a:r>
            <a:r>
              <a:rPr lang="en-GB" baseline="0" dirty="0" err="1" smtClean="0"/>
              <a:t>wandelen</a:t>
            </a:r>
            <a:r>
              <a:rPr lang="en-GB" baseline="0" dirty="0" smtClean="0"/>
              <a:t>, </a:t>
            </a:r>
            <a:r>
              <a:rPr lang="en-GB" baseline="0" dirty="0" err="1" smtClean="0"/>
              <a:t>wordt</a:t>
            </a:r>
            <a:r>
              <a:rPr lang="en-GB" baseline="0" dirty="0" smtClean="0"/>
              <a:t> het </a:t>
            </a:r>
            <a:r>
              <a:rPr lang="en-GB" baseline="0" dirty="0" err="1" smtClean="0"/>
              <a:t>ook</a:t>
            </a:r>
            <a:r>
              <a:rPr lang="en-GB" baseline="0" dirty="0" smtClean="0"/>
              <a:t> </a:t>
            </a:r>
            <a:r>
              <a:rPr lang="en-GB" baseline="0" dirty="0" err="1" smtClean="0"/>
              <a:t>toegepast</a:t>
            </a:r>
            <a:r>
              <a:rPr lang="en-GB" baseline="0" dirty="0" smtClean="0"/>
              <a:t> </a:t>
            </a:r>
            <a:r>
              <a:rPr lang="en-GB" baseline="0" dirty="0" err="1" smtClean="0"/>
              <a:t>bij</a:t>
            </a:r>
            <a:r>
              <a:rPr lang="en-GB" baseline="0" dirty="0" smtClean="0"/>
              <a:t> </a:t>
            </a:r>
            <a:r>
              <a:rPr lang="en-GB" baseline="0" dirty="0" err="1" smtClean="0"/>
              <a:t>grandverzet</a:t>
            </a:r>
            <a:r>
              <a:rPr lang="en-GB" baseline="0" dirty="0" smtClean="0"/>
              <a:t>, de </a:t>
            </a:r>
            <a:r>
              <a:rPr lang="en-GB" baseline="0" dirty="0" err="1" smtClean="0"/>
              <a:t>aanleg</a:t>
            </a:r>
            <a:r>
              <a:rPr lang="en-GB" baseline="0" dirty="0" smtClean="0"/>
              <a:t> van </a:t>
            </a:r>
            <a:r>
              <a:rPr lang="en-GB" baseline="0" dirty="0" err="1" smtClean="0"/>
              <a:t>wegen</a:t>
            </a:r>
            <a:r>
              <a:rPr lang="en-GB" baseline="0" dirty="0" smtClean="0"/>
              <a:t>, het </a:t>
            </a:r>
            <a:r>
              <a:rPr lang="en-GB" baseline="0" dirty="0" err="1" smtClean="0"/>
              <a:t>maken</a:t>
            </a:r>
            <a:r>
              <a:rPr lang="en-GB" baseline="0" dirty="0" smtClean="0"/>
              <a:t> van </a:t>
            </a:r>
            <a:r>
              <a:rPr lang="en-GB" baseline="0" dirty="0" err="1" smtClean="0"/>
              <a:t>dijken</a:t>
            </a:r>
            <a:r>
              <a:rPr lang="en-GB" baseline="0" dirty="0" smtClean="0"/>
              <a:t> etc. </a:t>
            </a:r>
          </a:p>
          <a:p>
            <a:r>
              <a:rPr lang="en-GB" baseline="0" dirty="0" err="1" smtClean="0"/>
              <a:t>Voor</a:t>
            </a:r>
            <a:r>
              <a:rPr lang="en-GB" baseline="0" dirty="0" smtClean="0"/>
              <a:t> het </a:t>
            </a:r>
            <a:r>
              <a:rPr lang="en-GB" baseline="0" dirty="0" err="1" smtClean="0"/>
              <a:t>opmeten</a:t>
            </a:r>
            <a:r>
              <a:rPr lang="en-GB" baseline="0" dirty="0" smtClean="0"/>
              <a:t> van </a:t>
            </a:r>
            <a:r>
              <a:rPr lang="en-GB" baseline="0" dirty="0" err="1" smtClean="0"/>
              <a:t>landschaps</a:t>
            </a:r>
            <a:r>
              <a:rPr lang="en-GB" baseline="0" dirty="0" smtClean="0"/>
              <a:t> </a:t>
            </a:r>
            <a:r>
              <a:rPr lang="en-GB" baseline="0" dirty="0" err="1" smtClean="0"/>
              <a:t>elementen</a:t>
            </a:r>
            <a:r>
              <a:rPr lang="en-GB" baseline="0" dirty="0" smtClean="0"/>
              <a:t> </a:t>
            </a:r>
            <a:r>
              <a:rPr lang="en-GB" baseline="0" dirty="0" err="1" smtClean="0"/>
              <a:t>voor</a:t>
            </a:r>
            <a:r>
              <a:rPr lang="en-GB" baseline="0" dirty="0" smtClean="0"/>
              <a:t> </a:t>
            </a:r>
            <a:r>
              <a:rPr lang="en-GB" baseline="0" dirty="0" err="1" smtClean="0"/>
              <a:t>allerlei</a:t>
            </a:r>
            <a:r>
              <a:rPr lang="en-GB" baseline="0" dirty="0" smtClean="0"/>
              <a:t> </a:t>
            </a:r>
            <a:r>
              <a:rPr lang="en-GB" baseline="0" dirty="0" err="1" smtClean="0"/>
              <a:t>kaarten</a:t>
            </a:r>
            <a:r>
              <a:rPr lang="en-GB" baseline="0" dirty="0" smtClean="0"/>
              <a:t>, </a:t>
            </a:r>
            <a:r>
              <a:rPr lang="en-GB" baseline="0" dirty="0" err="1" smtClean="0"/>
              <a:t>denk</a:t>
            </a:r>
            <a:r>
              <a:rPr lang="en-GB" baseline="0" dirty="0" smtClean="0"/>
              <a:t> </a:t>
            </a:r>
            <a:r>
              <a:rPr lang="en-GB" baseline="0" dirty="0" err="1" smtClean="0"/>
              <a:t>aan</a:t>
            </a:r>
            <a:r>
              <a:rPr lang="en-GB" baseline="0" dirty="0" smtClean="0"/>
              <a:t> </a:t>
            </a:r>
            <a:r>
              <a:rPr lang="en-GB" baseline="0" dirty="0" err="1" smtClean="0"/>
              <a:t>veranderde</a:t>
            </a:r>
            <a:r>
              <a:rPr lang="en-GB" baseline="0" dirty="0" smtClean="0"/>
              <a:t> </a:t>
            </a:r>
            <a:r>
              <a:rPr lang="en-GB" baseline="0" dirty="0" err="1" smtClean="0"/>
              <a:t>wegtracees</a:t>
            </a:r>
            <a:r>
              <a:rPr lang="en-GB" baseline="0" dirty="0" smtClean="0"/>
              <a:t>, </a:t>
            </a:r>
            <a:r>
              <a:rPr lang="en-GB" baseline="0" dirty="0" err="1" smtClean="0"/>
              <a:t>nieuwe</a:t>
            </a:r>
            <a:r>
              <a:rPr lang="en-GB" baseline="0" dirty="0" smtClean="0"/>
              <a:t> </a:t>
            </a:r>
            <a:r>
              <a:rPr lang="en-GB" baseline="0" dirty="0" err="1" smtClean="0"/>
              <a:t>gebouwen</a:t>
            </a:r>
            <a:r>
              <a:rPr lang="en-GB" baseline="0" dirty="0" smtClean="0"/>
              <a:t>, </a:t>
            </a:r>
            <a:r>
              <a:rPr lang="en-GB" baseline="0" dirty="0" err="1" smtClean="0"/>
              <a:t>veranderd</a:t>
            </a:r>
            <a:r>
              <a:rPr lang="en-GB" baseline="0" dirty="0" smtClean="0"/>
              <a:t> </a:t>
            </a:r>
            <a:r>
              <a:rPr lang="en-GB" baseline="0" dirty="0" err="1" smtClean="0"/>
              <a:t>grondgebruik</a:t>
            </a:r>
            <a:r>
              <a:rPr lang="en-GB" baseline="0" dirty="0" smtClean="0"/>
              <a:t>, </a:t>
            </a:r>
            <a:r>
              <a:rPr lang="en-GB" baseline="0" dirty="0" err="1" smtClean="0"/>
              <a:t>kan</a:t>
            </a:r>
            <a:r>
              <a:rPr lang="en-GB" baseline="0" dirty="0" smtClean="0"/>
              <a:t> met </a:t>
            </a:r>
            <a:r>
              <a:rPr lang="en-GB" baseline="0" dirty="0" err="1" smtClean="0"/>
              <a:t>een</a:t>
            </a:r>
            <a:r>
              <a:rPr lang="en-GB" baseline="0" dirty="0" smtClean="0"/>
              <a:t> GPS </a:t>
            </a:r>
            <a:r>
              <a:rPr lang="en-GB" baseline="0" dirty="0" err="1" smtClean="0"/>
              <a:t>ontvanger</a:t>
            </a:r>
            <a:r>
              <a:rPr lang="en-GB" baseline="0" dirty="0" smtClean="0"/>
              <a:t> de </a:t>
            </a:r>
            <a:r>
              <a:rPr lang="en-GB" baseline="0" dirty="0" err="1" smtClean="0"/>
              <a:t>positie</a:t>
            </a:r>
            <a:r>
              <a:rPr lang="en-GB" baseline="0" dirty="0" smtClean="0"/>
              <a:t> van </a:t>
            </a:r>
            <a:r>
              <a:rPr lang="en-GB" baseline="0" dirty="0" err="1" smtClean="0"/>
              <a:t>deze</a:t>
            </a:r>
            <a:r>
              <a:rPr lang="en-GB" baseline="0" dirty="0" smtClean="0"/>
              <a:t> </a:t>
            </a:r>
            <a:r>
              <a:rPr lang="en-GB" baseline="0" dirty="0" err="1" smtClean="0"/>
              <a:t>elementen</a:t>
            </a:r>
            <a:r>
              <a:rPr lang="en-GB" baseline="0" dirty="0" smtClean="0"/>
              <a:t> </a:t>
            </a:r>
            <a:r>
              <a:rPr lang="en-GB" baseline="0" dirty="0" err="1" smtClean="0"/>
              <a:t>worden</a:t>
            </a:r>
            <a:r>
              <a:rPr lang="en-GB" baseline="0" dirty="0" smtClean="0"/>
              <a:t> </a:t>
            </a:r>
            <a:r>
              <a:rPr lang="en-GB" baseline="0" dirty="0" err="1" smtClean="0"/>
              <a:t>vastgesteld</a:t>
            </a:r>
            <a:r>
              <a:rPr lang="en-GB" baseline="0" dirty="0" smtClean="0"/>
              <a:t> en op </a:t>
            </a:r>
            <a:r>
              <a:rPr lang="en-GB" baseline="0" dirty="0" err="1" smtClean="0"/>
              <a:t>een</a:t>
            </a:r>
            <a:r>
              <a:rPr lang="en-GB" baseline="0" dirty="0" smtClean="0"/>
              <a:t> </a:t>
            </a:r>
            <a:r>
              <a:rPr lang="en-GB" baseline="0" dirty="0" err="1" smtClean="0"/>
              <a:t>bestaande</a:t>
            </a:r>
            <a:r>
              <a:rPr lang="en-GB" baseline="0" dirty="0" smtClean="0"/>
              <a:t> </a:t>
            </a:r>
            <a:r>
              <a:rPr lang="en-GB" baseline="0" dirty="0" err="1" smtClean="0"/>
              <a:t>digitale</a:t>
            </a:r>
            <a:r>
              <a:rPr lang="en-GB" baseline="0" dirty="0" smtClean="0"/>
              <a:t> </a:t>
            </a:r>
            <a:r>
              <a:rPr lang="en-GB" baseline="0" dirty="0" err="1" smtClean="0"/>
              <a:t>kaart</a:t>
            </a:r>
            <a:r>
              <a:rPr lang="en-GB" baseline="0" dirty="0" smtClean="0"/>
              <a:t> </a:t>
            </a:r>
            <a:r>
              <a:rPr lang="en-GB" baseline="0" dirty="0" err="1" smtClean="0"/>
              <a:t>worden</a:t>
            </a:r>
            <a:r>
              <a:rPr lang="en-GB" baseline="0" dirty="0" smtClean="0"/>
              <a:t> </a:t>
            </a:r>
            <a:r>
              <a:rPr lang="en-GB" baseline="0" dirty="0" err="1" smtClean="0"/>
              <a:t>geprojecteerd</a:t>
            </a:r>
            <a:r>
              <a:rPr lang="en-GB" baseline="0" dirty="0" smtClean="0"/>
              <a:t>.</a:t>
            </a:r>
          </a:p>
          <a:p>
            <a:r>
              <a:rPr lang="en-GB" baseline="0" dirty="0" smtClean="0"/>
              <a:t>GPS </a:t>
            </a:r>
            <a:r>
              <a:rPr lang="en-GB" baseline="0" dirty="0" err="1" smtClean="0"/>
              <a:t>plaatsbepaling</a:t>
            </a:r>
            <a:r>
              <a:rPr lang="en-GB" baseline="0" dirty="0" smtClean="0"/>
              <a:t> </a:t>
            </a:r>
            <a:r>
              <a:rPr lang="en-GB" baseline="0" dirty="0" err="1" smtClean="0"/>
              <a:t>wordt</a:t>
            </a:r>
            <a:r>
              <a:rPr lang="en-GB" baseline="0" dirty="0" smtClean="0"/>
              <a:t> </a:t>
            </a:r>
            <a:r>
              <a:rPr lang="en-GB" baseline="0" dirty="0" err="1" smtClean="0"/>
              <a:t>ook</a:t>
            </a:r>
            <a:r>
              <a:rPr lang="en-GB" baseline="0" dirty="0" smtClean="0"/>
              <a:t> steeds </a:t>
            </a:r>
            <a:r>
              <a:rPr lang="en-GB" baseline="0" dirty="0" err="1" smtClean="0"/>
              <a:t>meer</a:t>
            </a:r>
            <a:r>
              <a:rPr lang="en-GB" baseline="0" dirty="0" smtClean="0"/>
              <a:t> </a:t>
            </a:r>
            <a:r>
              <a:rPr lang="en-GB" baseline="0" dirty="0" err="1" smtClean="0"/>
              <a:t>ingezet</a:t>
            </a:r>
            <a:r>
              <a:rPr lang="en-GB" baseline="0" dirty="0" smtClean="0"/>
              <a:t> </a:t>
            </a:r>
            <a:r>
              <a:rPr lang="en-GB" baseline="0" dirty="0" err="1" smtClean="0"/>
              <a:t>om</a:t>
            </a:r>
            <a:r>
              <a:rPr lang="en-GB" baseline="0" dirty="0" smtClean="0"/>
              <a:t> </a:t>
            </a:r>
            <a:r>
              <a:rPr lang="en-GB" baseline="0" dirty="0" err="1" smtClean="0"/>
              <a:t>veranderingen</a:t>
            </a:r>
            <a:r>
              <a:rPr lang="en-GB" baseline="0" dirty="0" smtClean="0"/>
              <a:t> in de </a:t>
            </a:r>
            <a:r>
              <a:rPr lang="en-GB" baseline="0" dirty="0" err="1" smtClean="0"/>
              <a:t>leefomgeving</a:t>
            </a:r>
            <a:r>
              <a:rPr lang="en-GB" baseline="0" dirty="0" smtClean="0"/>
              <a:t> in </a:t>
            </a:r>
            <a:r>
              <a:rPr lang="en-GB" baseline="0" dirty="0" err="1" smtClean="0"/>
              <a:t>kaart</a:t>
            </a:r>
            <a:r>
              <a:rPr lang="en-GB" baseline="0" dirty="0" smtClean="0"/>
              <a:t> </a:t>
            </a:r>
            <a:r>
              <a:rPr lang="en-GB" baseline="0" dirty="0" err="1" smtClean="0"/>
              <a:t>te</a:t>
            </a:r>
            <a:r>
              <a:rPr lang="en-GB" baseline="0" dirty="0" smtClean="0"/>
              <a:t> </a:t>
            </a:r>
            <a:r>
              <a:rPr lang="en-GB" baseline="0" dirty="0" err="1" smtClean="0"/>
              <a:t>brengen</a:t>
            </a:r>
            <a:r>
              <a:rPr lang="en-GB" baseline="0" dirty="0" smtClean="0"/>
              <a:t>. GPS </a:t>
            </a:r>
            <a:r>
              <a:rPr lang="en-GB" baseline="0" dirty="0" err="1" smtClean="0"/>
              <a:t>plaastbepaling</a:t>
            </a:r>
            <a:r>
              <a:rPr lang="en-GB" baseline="0" dirty="0" smtClean="0"/>
              <a:t> </a:t>
            </a:r>
            <a:r>
              <a:rPr lang="en-GB" baseline="0" dirty="0" err="1" smtClean="0"/>
              <a:t>gekoppeld</a:t>
            </a:r>
            <a:r>
              <a:rPr lang="en-GB" baseline="0" dirty="0" smtClean="0"/>
              <a:t> </a:t>
            </a:r>
            <a:r>
              <a:rPr lang="en-GB" baseline="0" dirty="0" err="1" smtClean="0"/>
              <a:t>aan</a:t>
            </a:r>
            <a:r>
              <a:rPr lang="en-GB" baseline="0" dirty="0" smtClean="0"/>
              <a:t> het </a:t>
            </a:r>
            <a:r>
              <a:rPr lang="en-GB" baseline="0" dirty="0" err="1" smtClean="0"/>
              <a:t>voorkomen</a:t>
            </a:r>
            <a:r>
              <a:rPr lang="en-GB" baseline="0" dirty="0" smtClean="0"/>
              <a:t> van: </a:t>
            </a:r>
            <a:r>
              <a:rPr lang="en-GB" baseline="0" dirty="0" err="1" smtClean="0"/>
              <a:t>bepaalde</a:t>
            </a:r>
            <a:r>
              <a:rPr lang="en-GB" baseline="0" dirty="0" smtClean="0"/>
              <a:t> </a:t>
            </a:r>
            <a:r>
              <a:rPr lang="en-GB" baseline="0" dirty="0" err="1" smtClean="0"/>
              <a:t>planten</a:t>
            </a:r>
            <a:r>
              <a:rPr lang="en-GB" baseline="0" dirty="0" smtClean="0"/>
              <a:t>- en </a:t>
            </a:r>
            <a:r>
              <a:rPr lang="en-GB" baseline="0" dirty="0" err="1" smtClean="0"/>
              <a:t>dierensoorten</a:t>
            </a:r>
            <a:r>
              <a:rPr lang="en-GB" baseline="0" dirty="0" smtClean="0"/>
              <a:t>, </a:t>
            </a:r>
            <a:r>
              <a:rPr lang="en-GB" baseline="0" dirty="0" err="1" smtClean="0"/>
              <a:t>bodemeigenschappen</a:t>
            </a:r>
            <a:r>
              <a:rPr lang="en-GB" baseline="0" dirty="0" smtClean="0"/>
              <a:t>, </a:t>
            </a:r>
            <a:r>
              <a:rPr lang="en-GB" baseline="0" dirty="0" err="1" smtClean="0"/>
              <a:t>ziekten</a:t>
            </a:r>
            <a:r>
              <a:rPr lang="en-GB" baseline="0" dirty="0" smtClean="0"/>
              <a:t> en </a:t>
            </a:r>
            <a:r>
              <a:rPr lang="en-GB" baseline="0" dirty="0" err="1" smtClean="0"/>
              <a:t>plagen</a:t>
            </a:r>
            <a:r>
              <a:rPr lang="en-GB" baseline="0" dirty="0" smtClean="0"/>
              <a:t>, </a:t>
            </a:r>
            <a:r>
              <a:rPr lang="en-GB" baseline="0" dirty="0" err="1" smtClean="0"/>
              <a:t>metingen</a:t>
            </a:r>
            <a:r>
              <a:rPr lang="en-GB" baseline="0" dirty="0" smtClean="0"/>
              <a:t> </a:t>
            </a:r>
            <a:r>
              <a:rPr lang="en-GB" baseline="0" dirty="0" err="1" smtClean="0"/>
              <a:t>naar</a:t>
            </a:r>
            <a:r>
              <a:rPr lang="en-GB" baseline="0" dirty="0" smtClean="0"/>
              <a:t> </a:t>
            </a:r>
            <a:r>
              <a:rPr lang="en-GB" baseline="0" dirty="0" err="1" smtClean="0"/>
              <a:t>lucht</a:t>
            </a:r>
            <a:r>
              <a:rPr lang="en-GB" baseline="0" dirty="0" smtClean="0"/>
              <a:t>- en </a:t>
            </a:r>
            <a:r>
              <a:rPr lang="en-GB" baseline="0" dirty="0" err="1" smtClean="0"/>
              <a:t>waterkwaliteit</a:t>
            </a:r>
            <a:r>
              <a:rPr lang="en-GB" baseline="0" dirty="0" smtClean="0"/>
              <a:t> </a:t>
            </a:r>
            <a:r>
              <a:rPr lang="en-GB" baseline="0" dirty="0" err="1" smtClean="0"/>
              <a:t>geven</a:t>
            </a:r>
            <a:r>
              <a:rPr lang="en-GB" baseline="0" dirty="0" smtClean="0"/>
              <a:t> </a:t>
            </a:r>
            <a:r>
              <a:rPr lang="en-GB" baseline="0" dirty="0" err="1" smtClean="0"/>
              <a:t>snel</a:t>
            </a:r>
            <a:r>
              <a:rPr lang="en-GB" baseline="0" dirty="0" smtClean="0"/>
              <a:t> </a:t>
            </a:r>
            <a:r>
              <a:rPr lang="en-GB" baseline="0" dirty="0" err="1" smtClean="0"/>
              <a:t>een</a:t>
            </a:r>
            <a:r>
              <a:rPr lang="en-GB" baseline="0" dirty="0" smtClean="0"/>
              <a:t> </a:t>
            </a:r>
            <a:r>
              <a:rPr lang="en-GB" baseline="0" dirty="0" err="1" smtClean="0"/>
              <a:t>overzicht</a:t>
            </a:r>
            <a:r>
              <a:rPr lang="en-GB" baseline="0" dirty="0" smtClean="0"/>
              <a:t> van </a:t>
            </a:r>
            <a:r>
              <a:rPr lang="en-GB" baseline="0" dirty="0" err="1" smtClean="0"/>
              <a:t>situaties</a:t>
            </a:r>
            <a:r>
              <a:rPr lang="en-GB" baseline="0" dirty="0" smtClean="0"/>
              <a:t> en </a:t>
            </a:r>
            <a:r>
              <a:rPr lang="en-GB" baseline="0" dirty="0" err="1" smtClean="0"/>
              <a:t>veranderingen</a:t>
            </a:r>
            <a:r>
              <a:rPr lang="en-GB" baseline="0" dirty="0" smtClean="0"/>
              <a:t> die </a:t>
            </a:r>
            <a:r>
              <a:rPr lang="en-GB" baseline="0" dirty="0" err="1" smtClean="0"/>
              <a:t>optreden</a:t>
            </a:r>
            <a:r>
              <a:rPr lang="en-GB" baseline="0" dirty="0" smtClean="0"/>
              <a:t>. </a:t>
            </a:r>
          </a:p>
          <a:p>
            <a:r>
              <a:rPr lang="en-GB" baseline="0" dirty="0" err="1" smtClean="0"/>
              <a:t>Gegevens</a:t>
            </a:r>
            <a:r>
              <a:rPr lang="en-GB" baseline="0" dirty="0" smtClean="0"/>
              <a:t> die </a:t>
            </a:r>
            <a:r>
              <a:rPr lang="en-GB" baseline="0" dirty="0" err="1" smtClean="0"/>
              <a:t>gekoppeld</a:t>
            </a:r>
            <a:r>
              <a:rPr lang="en-GB" baseline="0" dirty="0" smtClean="0"/>
              <a:t> </a:t>
            </a:r>
            <a:r>
              <a:rPr lang="en-GB" baseline="0" dirty="0" err="1" smtClean="0"/>
              <a:t>zijn</a:t>
            </a:r>
            <a:r>
              <a:rPr lang="en-GB" baseline="0" dirty="0" smtClean="0"/>
              <a:t> </a:t>
            </a:r>
            <a:r>
              <a:rPr lang="en-GB" baseline="0" dirty="0" err="1" smtClean="0"/>
              <a:t>aan</a:t>
            </a:r>
            <a:r>
              <a:rPr lang="en-GB" baseline="0" dirty="0" smtClean="0"/>
              <a:t> </a:t>
            </a:r>
            <a:r>
              <a:rPr lang="en-GB" baseline="0" dirty="0" err="1" smtClean="0"/>
              <a:t>plaats</a:t>
            </a:r>
            <a:r>
              <a:rPr lang="en-GB" baseline="0" dirty="0" smtClean="0"/>
              <a:t> </a:t>
            </a:r>
            <a:r>
              <a:rPr lang="en-GB" baseline="0" dirty="0" err="1" smtClean="0"/>
              <a:t>wordt</a:t>
            </a:r>
            <a:r>
              <a:rPr lang="en-GB" baseline="0" dirty="0" smtClean="0"/>
              <a:t> </a:t>
            </a:r>
            <a:r>
              <a:rPr lang="en-GB" baseline="0" dirty="0" err="1" smtClean="0"/>
              <a:t>geoinformatie</a:t>
            </a:r>
            <a:r>
              <a:rPr lang="en-GB" baseline="0" dirty="0" smtClean="0"/>
              <a:t> </a:t>
            </a:r>
            <a:r>
              <a:rPr lang="en-GB" baseline="0" dirty="0" err="1" smtClean="0"/>
              <a:t>genoemd</a:t>
            </a:r>
            <a:r>
              <a:rPr lang="en-GB" baseline="0" dirty="0" smtClean="0"/>
              <a:t>. </a:t>
            </a:r>
            <a:r>
              <a:rPr lang="en-GB" baseline="0" dirty="0" err="1" smtClean="0"/>
              <a:t>Voor</a:t>
            </a:r>
            <a:r>
              <a:rPr lang="en-GB" baseline="0" dirty="0" smtClean="0"/>
              <a:t> het </a:t>
            </a:r>
            <a:r>
              <a:rPr lang="en-GB" baseline="0" dirty="0" err="1" smtClean="0"/>
              <a:t>verwerken</a:t>
            </a:r>
            <a:r>
              <a:rPr lang="en-GB" baseline="0" dirty="0" smtClean="0"/>
              <a:t> van </a:t>
            </a:r>
            <a:r>
              <a:rPr lang="en-GB" baseline="0" dirty="0" err="1" smtClean="0"/>
              <a:t>geiinformatie</a:t>
            </a:r>
            <a:r>
              <a:rPr lang="en-GB" baseline="0" dirty="0" smtClean="0"/>
              <a:t> is software </a:t>
            </a:r>
            <a:r>
              <a:rPr lang="en-GB" baseline="0" dirty="0" err="1" smtClean="0"/>
              <a:t>ontwikkeld</a:t>
            </a:r>
            <a:r>
              <a:rPr lang="en-GB" baseline="0" dirty="0" smtClean="0"/>
              <a:t> GIS (</a:t>
            </a:r>
            <a:r>
              <a:rPr lang="en-GB" baseline="0" dirty="0" err="1" smtClean="0"/>
              <a:t>geoinformatie</a:t>
            </a:r>
            <a:r>
              <a:rPr lang="en-GB" baseline="0" dirty="0" smtClean="0"/>
              <a:t> </a:t>
            </a:r>
            <a:r>
              <a:rPr lang="en-GB" baseline="0" dirty="0" err="1" smtClean="0"/>
              <a:t>systemen</a:t>
            </a:r>
            <a:r>
              <a:rPr lang="en-GB" baseline="0" dirty="0" smtClean="0"/>
              <a:t> </a:t>
            </a:r>
            <a:r>
              <a:rPr lang="en-GB" baseline="0" dirty="0" err="1" smtClean="0"/>
              <a:t>waarmee</a:t>
            </a:r>
            <a:r>
              <a:rPr lang="en-GB" baseline="0" dirty="0" smtClean="0"/>
              <a:t> </a:t>
            </a:r>
            <a:r>
              <a:rPr lang="en-GB" baseline="0" dirty="0" err="1" smtClean="0"/>
              <a:t>ruimtelijke</a:t>
            </a:r>
            <a:r>
              <a:rPr lang="en-GB" baseline="0" dirty="0" smtClean="0"/>
              <a:t> </a:t>
            </a:r>
            <a:r>
              <a:rPr lang="en-GB" baseline="0" dirty="0" err="1" smtClean="0"/>
              <a:t>informatie</a:t>
            </a:r>
            <a:r>
              <a:rPr lang="en-GB" baseline="0" dirty="0" smtClean="0"/>
              <a:t> </a:t>
            </a:r>
            <a:r>
              <a:rPr lang="en-GB" baseline="0" dirty="0" err="1" smtClean="0"/>
              <a:t>snel</a:t>
            </a:r>
            <a:r>
              <a:rPr lang="en-GB" baseline="0" dirty="0" smtClean="0"/>
              <a:t> </a:t>
            </a:r>
            <a:r>
              <a:rPr lang="en-GB" baseline="0" dirty="0" err="1" smtClean="0"/>
              <a:t>kan</a:t>
            </a:r>
            <a:r>
              <a:rPr lang="en-GB" baseline="0" dirty="0" smtClean="0"/>
              <a:t> </a:t>
            </a:r>
            <a:r>
              <a:rPr lang="en-GB" baseline="0" dirty="0" err="1" smtClean="0"/>
              <a:t>worden</a:t>
            </a:r>
            <a:r>
              <a:rPr lang="en-GB" baseline="0" dirty="0" smtClean="0"/>
              <a:t> </a:t>
            </a:r>
            <a:r>
              <a:rPr lang="en-GB" baseline="0" dirty="0" err="1" smtClean="0"/>
              <a:t>geanaliseerd</a:t>
            </a:r>
            <a:r>
              <a:rPr lang="en-GB" baseline="0" dirty="0" smtClean="0"/>
              <a:t> en </a:t>
            </a:r>
            <a:r>
              <a:rPr lang="en-GB" baseline="0" dirty="0" err="1" smtClean="0"/>
              <a:t>gepresenteerd</a:t>
            </a:r>
            <a:r>
              <a:rPr lang="en-GB" baseline="0" dirty="0" smtClean="0"/>
              <a:t>.</a:t>
            </a:r>
            <a:endParaRPr lang="nl-NL" dirty="0"/>
          </a:p>
        </p:txBody>
      </p:sp>
      <p:sp>
        <p:nvSpPr>
          <p:cNvPr id="4" name="Tijdelijke aanduiding voor datum 3"/>
          <p:cNvSpPr>
            <a:spLocks noGrp="1"/>
          </p:cNvSpPr>
          <p:nvPr>
            <p:ph type="dt" idx="10"/>
          </p:nvPr>
        </p:nvSpPr>
        <p:spPr/>
        <p:txBody>
          <a:bodyPr/>
          <a:lstStyle/>
          <a:p>
            <a:pPr>
              <a:defRPr/>
            </a:pPr>
            <a:fld id="{16B5D73E-3507-4092-8354-385829D30F65}" type="datetime1">
              <a:rPr lang="en-GB" smtClean="0"/>
              <a:pPr>
                <a:defRPr/>
              </a:pPr>
              <a:t>28/02/2012</a:t>
            </a:fld>
            <a:endParaRPr lang="en-GB"/>
          </a:p>
        </p:txBody>
      </p:sp>
      <p:sp>
        <p:nvSpPr>
          <p:cNvPr id="5" name="Tijdelijke aanduiding voor dianummer 4"/>
          <p:cNvSpPr>
            <a:spLocks noGrp="1"/>
          </p:cNvSpPr>
          <p:nvPr>
            <p:ph type="sldNum" sz="quarter" idx="11"/>
          </p:nvPr>
        </p:nvSpPr>
        <p:spPr/>
        <p:txBody>
          <a:bodyPr/>
          <a:lstStyle/>
          <a:p>
            <a:pPr>
              <a:defRPr/>
            </a:pPr>
            <a:fld id="{D165275C-EB53-4B89-99E6-12276D27098B}" type="slidenum">
              <a:rPr lang="en-GB" smtClean="0"/>
              <a:pPr>
                <a:defRPr/>
              </a:pPr>
              <a:t>13</a:t>
            </a:fld>
            <a:endParaRPr lang="en-GB"/>
          </a:p>
        </p:txBody>
      </p:sp>
    </p:spTree>
    <p:extLst>
      <p:ext uri="{BB962C8B-B14F-4D97-AF65-F5344CB8AC3E}">
        <p14:creationId xmlns:p14="http://schemas.microsoft.com/office/powerpoint/2010/main" val="7025070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atum 3"/>
          <p:cNvSpPr>
            <a:spLocks noGrp="1"/>
          </p:cNvSpPr>
          <p:nvPr>
            <p:ph type="dt" idx="10"/>
          </p:nvPr>
        </p:nvSpPr>
        <p:spPr/>
        <p:txBody>
          <a:bodyPr/>
          <a:lstStyle/>
          <a:p>
            <a:pPr>
              <a:defRPr/>
            </a:pPr>
            <a:fld id="{16B5D73E-3507-4092-8354-385829D30F65}" type="datetime1">
              <a:rPr lang="en-GB" smtClean="0"/>
              <a:pPr>
                <a:defRPr/>
              </a:pPr>
              <a:t>28/02/2012</a:t>
            </a:fld>
            <a:endParaRPr lang="en-GB"/>
          </a:p>
        </p:txBody>
      </p:sp>
      <p:sp>
        <p:nvSpPr>
          <p:cNvPr id="5" name="Tijdelijke aanduiding voor dianummer 4"/>
          <p:cNvSpPr>
            <a:spLocks noGrp="1"/>
          </p:cNvSpPr>
          <p:nvPr>
            <p:ph type="sldNum" sz="quarter" idx="11"/>
          </p:nvPr>
        </p:nvSpPr>
        <p:spPr/>
        <p:txBody>
          <a:bodyPr/>
          <a:lstStyle/>
          <a:p>
            <a:pPr>
              <a:defRPr/>
            </a:pPr>
            <a:fld id="{D165275C-EB53-4B89-99E6-12276D27098B}" type="slidenum">
              <a:rPr lang="en-GB" smtClean="0"/>
              <a:pPr>
                <a:defRPr/>
              </a:pPr>
              <a:t>14</a:t>
            </a:fld>
            <a:endParaRPr lang="en-GB"/>
          </a:p>
        </p:txBody>
      </p:sp>
    </p:spTree>
    <p:extLst>
      <p:ext uri="{BB962C8B-B14F-4D97-AF65-F5344CB8AC3E}">
        <p14:creationId xmlns:p14="http://schemas.microsoft.com/office/powerpoint/2010/main" val="45387230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endParaRPr lang="en-GB" dirty="0" smtClean="0"/>
          </a:p>
          <a:p>
            <a:pPr>
              <a:defRPr/>
            </a:pPr>
            <a:r>
              <a:rPr lang="nl-NL" b="1" dirty="0" smtClean="0"/>
              <a:t>Nauwkeurigheid</a:t>
            </a:r>
            <a:endParaRPr lang="en-GB" dirty="0" smtClean="0"/>
          </a:p>
          <a:p>
            <a:pPr>
              <a:defRPr/>
            </a:pPr>
            <a:r>
              <a:rPr lang="nl-NL" dirty="0" smtClean="0"/>
              <a:t>Er zijn twee verschillende nauwkeurigheidsniveaus bij gps:</a:t>
            </a:r>
            <a:r>
              <a:rPr lang="nl-NL" baseline="0" dirty="0" smtClean="0"/>
              <a:t> </a:t>
            </a:r>
            <a:r>
              <a:rPr lang="nl-NL" i="1" dirty="0" err="1" smtClean="0"/>
              <a:t>Precise</a:t>
            </a:r>
            <a:r>
              <a:rPr lang="nl-NL" i="1" dirty="0" smtClean="0"/>
              <a:t> Positioning Service</a:t>
            </a:r>
            <a:r>
              <a:rPr lang="nl-NL" dirty="0" smtClean="0"/>
              <a:t> (PPS) en </a:t>
            </a:r>
            <a:r>
              <a:rPr lang="nl-NL" i="1" dirty="0" smtClean="0"/>
              <a:t>Standard Positioning Service</a:t>
            </a:r>
            <a:r>
              <a:rPr lang="nl-NL" dirty="0" smtClean="0"/>
              <a:t> (SPS). Waar SPS alleen gebruik maakt van de C/A-code op het L1-signaal, maakt PPS ook gebruik van de P-code om een hogere nauwkeurigheid te verkrijgen. De nauwkeurigheid van SPS bedraagt </a:t>
            </a:r>
            <a:r>
              <a:rPr lang="nl-NL" dirty="0" err="1" smtClean="0"/>
              <a:t>ca</a:t>
            </a:r>
            <a:r>
              <a:rPr lang="nl-NL" dirty="0" smtClean="0"/>
              <a:t> 10 meter; </a:t>
            </a:r>
            <a:endParaRPr lang="en-GB" dirty="0" smtClean="0"/>
          </a:p>
          <a:p>
            <a:pPr>
              <a:defRPr/>
            </a:pPr>
            <a:r>
              <a:rPr lang="nl-NL" dirty="0" smtClean="0"/>
              <a:t>Voor een hogere precisie kan een correctiesignaal</a:t>
            </a:r>
            <a:r>
              <a:rPr lang="nl-NL" baseline="0" dirty="0" smtClean="0"/>
              <a:t> van </a:t>
            </a:r>
            <a:r>
              <a:rPr lang="nl-NL" dirty="0" smtClean="0"/>
              <a:t>EGNOS</a:t>
            </a:r>
            <a:r>
              <a:rPr lang="nl-NL" baseline="0" dirty="0" smtClean="0"/>
              <a:t> </a:t>
            </a:r>
            <a:r>
              <a:rPr lang="nl-NL" dirty="0" smtClean="0"/>
              <a:t>(Europa) worden gebruikt.</a:t>
            </a:r>
          </a:p>
          <a:p>
            <a:endParaRPr lang="nl-NL" b="0" baseline="0" dirty="0" smtClean="0"/>
          </a:p>
          <a:p>
            <a:pPr>
              <a:defRPr/>
            </a:pPr>
            <a:r>
              <a:rPr lang="nl-NL" b="1" dirty="0" smtClean="0"/>
              <a:t>Fouten kunnen ontstaan door</a:t>
            </a:r>
            <a:endParaRPr lang="en-GB" dirty="0" smtClean="0"/>
          </a:p>
          <a:p>
            <a:pPr>
              <a:defRPr/>
            </a:pPr>
            <a:r>
              <a:rPr lang="nl-NL" b="1" dirty="0" smtClean="0"/>
              <a:t>Satellietklokafwijkingen</a:t>
            </a:r>
          </a:p>
          <a:p>
            <a:pPr marL="0" marR="0" indent="0" algn="l" defTabSz="914400" rtl="0" eaLnBrk="0" fontAlgn="base" latinLnBrk="0" hangingPunct="0">
              <a:lnSpc>
                <a:spcPct val="100000"/>
              </a:lnSpc>
              <a:spcBef>
                <a:spcPct val="30000"/>
              </a:spcBef>
              <a:spcAft>
                <a:spcPct val="0"/>
              </a:spcAft>
              <a:buClrTx/>
              <a:buSzTx/>
              <a:buFontTx/>
              <a:buNone/>
              <a:tabLst/>
              <a:defRPr/>
            </a:pPr>
            <a:r>
              <a:rPr lang="nl-NL" dirty="0" smtClean="0">
                <a:effectLst/>
              </a:rPr>
              <a:t>Als de atoomklok die in de satelliet tikt 1 miljardste van een seconde (1 </a:t>
            </a:r>
            <a:r>
              <a:rPr lang="nl-NL" dirty="0" err="1" smtClean="0">
                <a:effectLst/>
              </a:rPr>
              <a:t>nano-seconde</a:t>
            </a:r>
            <a:r>
              <a:rPr lang="nl-NL" dirty="0" smtClean="0">
                <a:effectLst/>
              </a:rPr>
              <a:t>) afwijkt, dan resulteert dit op de aarde al in een fout van ongeveer 30 centimeter. Vandaar dat de satellieten worden uitgerust met uiterst nauwkeurige (Cesium) atoomklokken. Echter zullen ook deze super-nauwkeurige klokken op den duur verlopen en veroorzaken ze zo afwijkingen van ca. 1 meter in de positieberekening.</a:t>
            </a:r>
            <a:br>
              <a:rPr lang="nl-NL" dirty="0" smtClean="0">
                <a:effectLst/>
              </a:rPr>
            </a:br>
            <a:r>
              <a:rPr lang="nl-NL" b="1" dirty="0" smtClean="0">
                <a:effectLst/>
              </a:rPr>
              <a:t>GPS</a:t>
            </a:r>
            <a:r>
              <a:rPr lang="nl-NL" b="1" baseline="0" dirty="0" smtClean="0">
                <a:effectLst/>
              </a:rPr>
              <a:t> ontvanger software</a:t>
            </a:r>
            <a:endParaRPr lang="nl-NL" b="1"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nl-NL" dirty="0" smtClean="0">
                <a:effectLst/>
              </a:rPr>
              <a:t>Ook in de GPS ontvanger moet op de een of andere manier een nauwkeurige klok hebben. Aangezien een atoomklok niet erg praktisch is, ze wegen immers zo’n 20 kg en kosten ca. 50.000 dollar, wordt dit probleem wiskundig opgelost. We hebben hiervoor echter wel minstens 4 zichtbare satellieten nodig.</a:t>
            </a:r>
            <a:br>
              <a:rPr lang="nl-NL" dirty="0" smtClean="0">
                <a:effectLst/>
              </a:rPr>
            </a:br>
            <a:r>
              <a:rPr lang="nl-NL" b="1" dirty="0" smtClean="0">
                <a:effectLst/>
              </a:rPr>
              <a:t>Plaats van de satelliet</a:t>
            </a:r>
          </a:p>
          <a:p>
            <a:pPr marL="0" marR="0" indent="0" algn="l" defTabSz="914400" rtl="0" eaLnBrk="0" fontAlgn="base" latinLnBrk="0" hangingPunct="0">
              <a:lnSpc>
                <a:spcPct val="100000"/>
              </a:lnSpc>
              <a:spcBef>
                <a:spcPct val="30000"/>
              </a:spcBef>
              <a:spcAft>
                <a:spcPct val="0"/>
              </a:spcAft>
              <a:buClrTx/>
              <a:buSzTx/>
              <a:buFontTx/>
              <a:buNone/>
              <a:tabLst/>
              <a:defRPr/>
            </a:pPr>
            <a:r>
              <a:rPr lang="nl-NL" dirty="0" smtClean="0">
                <a:effectLst/>
              </a:rPr>
              <a:t>De locatie van de satelliet is een derde oorzaak van onnauwkeurigheden. Het is van belang te weten waar de bron van het signaal zich ongeveer bevindt. Afwijkingen in de positie van de satellieten resulteren in een typische fout van enkele meters.</a:t>
            </a:r>
            <a:br>
              <a:rPr lang="nl-NL" dirty="0" smtClean="0">
                <a:effectLst/>
              </a:rPr>
            </a:br>
            <a:r>
              <a:rPr lang="nl-NL" b="1" dirty="0" smtClean="0"/>
              <a:t>Atmosferische effecten</a:t>
            </a:r>
          </a:p>
          <a:p>
            <a:pPr marL="0" marR="0" indent="0" algn="l" defTabSz="914400" rtl="0" eaLnBrk="0" fontAlgn="base" latinLnBrk="0" hangingPunct="0">
              <a:lnSpc>
                <a:spcPct val="100000"/>
              </a:lnSpc>
              <a:spcBef>
                <a:spcPct val="30000"/>
              </a:spcBef>
              <a:spcAft>
                <a:spcPct val="0"/>
              </a:spcAft>
              <a:buClrTx/>
              <a:buSzTx/>
              <a:buFontTx/>
              <a:buNone/>
              <a:tabLst/>
              <a:defRPr/>
            </a:pPr>
            <a:r>
              <a:rPr lang="nl-NL" dirty="0" smtClean="0">
                <a:effectLst/>
              </a:rPr>
              <a:t>en geen onbelangrijke oorzaak van verstoring is de atmosfeer die zich rond de aarde bevindt. De verschillende luchtlagen zorgen ervoor dat het signaal wordt afgeremd en dus vertraagd binnenkomt bij de ontvanger. Dit kan fouten groter dan 10 meter introduceren. Om het probleem op te lossen zenden de satellieten 2 signalen uit op 2 verschillende frequenties. Echter zijn het enkel de duurdere GPS systemen die zijn uitgerust om de 2 frequenties te ontvangen (Dual-</a:t>
            </a:r>
            <a:r>
              <a:rPr lang="nl-NL" dirty="0" err="1" smtClean="0">
                <a:effectLst/>
              </a:rPr>
              <a:t>Frequency</a:t>
            </a:r>
            <a:r>
              <a:rPr lang="nl-NL" dirty="0" smtClean="0">
                <a:effectLst/>
              </a:rPr>
              <a:t> ontvangers).</a:t>
            </a:r>
            <a:endParaRPr lang="en-GB" dirty="0" smtClean="0"/>
          </a:p>
          <a:p>
            <a:pPr>
              <a:defRPr/>
            </a:pPr>
            <a:r>
              <a:rPr lang="nl-NL" b="1" dirty="0" err="1" smtClean="0"/>
              <a:t>Meerwegontvangst</a:t>
            </a:r>
            <a:endParaRPr lang="en-GB" dirty="0" smtClean="0"/>
          </a:p>
          <a:p>
            <a:pPr>
              <a:defRPr/>
            </a:pPr>
            <a:r>
              <a:rPr lang="nl-NL" dirty="0" smtClean="0"/>
              <a:t>Fouten door </a:t>
            </a:r>
            <a:r>
              <a:rPr lang="nl-NL" dirty="0" err="1" smtClean="0"/>
              <a:t>meerwegontvangst</a:t>
            </a:r>
            <a:r>
              <a:rPr lang="nl-NL" dirty="0" smtClean="0"/>
              <a:t> kunnen ontstaan als radiogolven van een satelliet via meerdere wegen de ontvanger bereiken, via reflectie tegen gebouwen of bergen. De gebruikte frequenties minimaliseren dit effect, doordat de verspreiding van de gereflecteerde signalen de signaalsterkte van deze verzwakken.</a:t>
            </a:r>
            <a:endParaRPr lang="en-GB" dirty="0" smtClean="0"/>
          </a:p>
          <a:p>
            <a:pPr>
              <a:defRPr/>
            </a:pPr>
            <a:r>
              <a:rPr lang="nl-NL" b="1" dirty="0" smtClean="0"/>
              <a:t>Antennehoogte</a:t>
            </a:r>
          </a:p>
          <a:p>
            <a:pPr>
              <a:defRPr/>
            </a:pPr>
            <a:r>
              <a:rPr lang="nl-NL" dirty="0" smtClean="0">
                <a:effectLst/>
              </a:rPr>
              <a:t>Met name bij handheld GPS ontvangers is de ontvanger</a:t>
            </a:r>
            <a:r>
              <a:rPr lang="nl-NL" baseline="0" dirty="0" smtClean="0">
                <a:effectLst/>
              </a:rPr>
              <a:t> vaak afgeschermd doordat de gebruiker deze vlak voor zijn lichaam houdt. Een groot deel van ruimte wordt hierdoor afgeschermd en satellietsignalen in dat deel bereiken de ontvanger niet of via een omweg. </a:t>
            </a:r>
            <a:endParaRPr lang="nl-NL" b="0" baseline="0" dirty="0" smtClean="0"/>
          </a:p>
        </p:txBody>
      </p:sp>
      <p:sp>
        <p:nvSpPr>
          <p:cNvPr id="4" name="Date Placeholder 3"/>
          <p:cNvSpPr>
            <a:spLocks noGrp="1"/>
          </p:cNvSpPr>
          <p:nvPr>
            <p:ph type="dt" idx="10"/>
          </p:nvPr>
        </p:nvSpPr>
        <p:spPr/>
        <p:txBody>
          <a:bodyPr/>
          <a:lstStyle/>
          <a:p>
            <a:pPr>
              <a:defRPr/>
            </a:pPr>
            <a:fld id="{16B5D73E-3507-4092-8354-385829D30F65}" type="datetime1">
              <a:rPr lang="en-GB" smtClean="0"/>
              <a:pPr>
                <a:defRPr/>
              </a:pPr>
              <a:t>28/02/2012</a:t>
            </a:fld>
            <a:endParaRPr lang="en-GB"/>
          </a:p>
        </p:txBody>
      </p:sp>
      <p:sp>
        <p:nvSpPr>
          <p:cNvPr id="5" name="Slide Number Placeholder 4"/>
          <p:cNvSpPr>
            <a:spLocks noGrp="1"/>
          </p:cNvSpPr>
          <p:nvPr>
            <p:ph type="sldNum" sz="quarter" idx="11"/>
          </p:nvPr>
        </p:nvSpPr>
        <p:spPr/>
        <p:txBody>
          <a:bodyPr/>
          <a:lstStyle/>
          <a:p>
            <a:pPr>
              <a:defRPr/>
            </a:pPr>
            <a:fld id="{D165275C-EB53-4B89-99E6-12276D27098B}" type="slidenum">
              <a:rPr lang="en-GB" smtClean="0"/>
              <a:pPr>
                <a:defRPr/>
              </a:pPr>
              <a:t>15</a:t>
            </a:fld>
            <a:endParaRPr lang="en-GB"/>
          </a:p>
        </p:txBody>
      </p:sp>
    </p:spTree>
    <p:extLst>
      <p:ext uri="{BB962C8B-B14F-4D97-AF65-F5344CB8AC3E}">
        <p14:creationId xmlns:p14="http://schemas.microsoft.com/office/powerpoint/2010/main" val="144026390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a:ln/>
        </p:spPr>
      </p:sp>
      <p:sp>
        <p:nvSpPr>
          <p:cNvPr id="27651" name="Notes Placeholder 2"/>
          <p:cNvSpPr>
            <a:spLocks noGrp="1"/>
          </p:cNvSpPr>
          <p:nvPr>
            <p:ph type="body" idx="1"/>
          </p:nvPr>
        </p:nvSpPr>
        <p:spPr>
          <a:noFill/>
        </p:spPr>
        <p:txBody>
          <a:bodyPr/>
          <a:lstStyle/>
          <a:p>
            <a:r>
              <a:rPr lang="en-GB" dirty="0" err="1" smtClean="0"/>
              <a:t>Correctie</a:t>
            </a:r>
            <a:r>
              <a:rPr lang="en-GB" dirty="0" smtClean="0"/>
              <a:t> is </a:t>
            </a:r>
            <a:r>
              <a:rPr lang="en-GB" dirty="0" err="1" smtClean="0"/>
              <a:t>dus</a:t>
            </a:r>
            <a:r>
              <a:rPr lang="en-GB" dirty="0" smtClean="0"/>
              <a:t> </a:t>
            </a:r>
            <a:r>
              <a:rPr lang="en-GB" dirty="0" err="1" smtClean="0"/>
              <a:t>nodig</a:t>
            </a:r>
            <a:r>
              <a:rPr lang="en-GB" dirty="0" smtClean="0"/>
              <a:t> </a:t>
            </a:r>
            <a:r>
              <a:rPr lang="en-GB" dirty="0" err="1" smtClean="0"/>
              <a:t>voor</a:t>
            </a:r>
            <a:r>
              <a:rPr lang="en-GB" dirty="0" smtClean="0"/>
              <a:t> </a:t>
            </a:r>
            <a:r>
              <a:rPr lang="en-GB" dirty="0" err="1" smtClean="0"/>
              <a:t>landbouw</a:t>
            </a:r>
            <a:r>
              <a:rPr lang="en-GB" dirty="0" smtClean="0"/>
              <a:t> </a:t>
            </a:r>
            <a:r>
              <a:rPr lang="en-GB" dirty="0" err="1" smtClean="0"/>
              <a:t>doeleinden</a:t>
            </a:r>
            <a:r>
              <a:rPr lang="en-GB" dirty="0" smtClean="0"/>
              <a:t>!</a:t>
            </a:r>
          </a:p>
          <a:p>
            <a:r>
              <a:rPr lang="en-GB" baseline="0" dirty="0" smtClean="0"/>
              <a:t>Machine </a:t>
            </a:r>
            <a:r>
              <a:rPr lang="en-GB" baseline="0" dirty="0" err="1" smtClean="0"/>
              <a:t>besturing</a:t>
            </a:r>
            <a:r>
              <a:rPr lang="en-GB" baseline="0" dirty="0" smtClean="0"/>
              <a:t> in de </a:t>
            </a:r>
            <a:r>
              <a:rPr lang="en-GB" baseline="0" dirty="0" err="1" smtClean="0"/>
              <a:t>landbouw</a:t>
            </a:r>
            <a:r>
              <a:rPr lang="en-GB" baseline="0" dirty="0" smtClean="0"/>
              <a:t> </a:t>
            </a:r>
            <a:r>
              <a:rPr lang="en-GB" baseline="0" dirty="0" err="1" smtClean="0"/>
              <a:t>vereist</a:t>
            </a:r>
            <a:r>
              <a:rPr lang="en-GB" baseline="0" dirty="0" smtClean="0"/>
              <a:t> </a:t>
            </a:r>
            <a:r>
              <a:rPr lang="en-GB" baseline="0" dirty="0" err="1" smtClean="0"/>
              <a:t>een</a:t>
            </a:r>
            <a:r>
              <a:rPr lang="en-GB" baseline="0" dirty="0" smtClean="0"/>
              <a:t> </a:t>
            </a:r>
            <a:r>
              <a:rPr lang="en-GB" baseline="0" dirty="0" err="1" smtClean="0"/>
              <a:t>zeer</a:t>
            </a:r>
            <a:r>
              <a:rPr lang="en-GB" baseline="0" dirty="0" smtClean="0"/>
              <a:t> </a:t>
            </a:r>
            <a:r>
              <a:rPr lang="en-GB" baseline="0" dirty="0" err="1" smtClean="0"/>
              <a:t>hoge</a:t>
            </a:r>
            <a:r>
              <a:rPr lang="en-GB" baseline="0" dirty="0" smtClean="0"/>
              <a:t> </a:t>
            </a:r>
            <a:r>
              <a:rPr lang="en-GB" baseline="0" dirty="0" err="1" smtClean="0"/>
              <a:t>nauwkeurighied</a:t>
            </a:r>
            <a:r>
              <a:rPr lang="en-GB" baseline="0" dirty="0" smtClean="0"/>
              <a:t>. </a:t>
            </a:r>
            <a:r>
              <a:rPr lang="en-GB" baseline="0" dirty="0" err="1" smtClean="0"/>
              <a:t>Voor</a:t>
            </a:r>
            <a:r>
              <a:rPr lang="en-GB" baseline="0" dirty="0" smtClean="0"/>
              <a:t> </a:t>
            </a:r>
            <a:r>
              <a:rPr lang="en-GB" baseline="0" dirty="0" err="1" smtClean="0"/>
              <a:t>veel</a:t>
            </a:r>
            <a:r>
              <a:rPr lang="en-GB" baseline="0" dirty="0" smtClean="0"/>
              <a:t> </a:t>
            </a:r>
            <a:r>
              <a:rPr lang="en-GB" baseline="0" dirty="0" err="1" smtClean="0"/>
              <a:t>toepassingen</a:t>
            </a:r>
            <a:r>
              <a:rPr lang="en-GB" baseline="0" dirty="0" smtClean="0"/>
              <a:t> mag de </a:t>
            </a:r>
            <a:r>
              <a:rPr lang="en-GB" baseline="0" dirty="0" err="1" smtClean="0"/>
              <a:t>afwijking</a:t>
            </a:r>
            <a:r>
              <a:rPr lang="en-GB" baseline="0" dirty="0" smtClean="0"/>
              <a:t> </a:t>
            </a:r>
            <a:r>
              <a:rPr lang="en-GB" baseline="0" dirty="0" err="1" smtClean="0"/>
              <a:t>niet</a:t>
            </a:r>
            <a:r>
              <a:rPr lang="en-GB" baseline="0" dirty="0" smtClean="0"/>
              <a:t> </a:t>
            </a:r>
            <a:r>
              <a:rPr lang="en-GB" baseline="0" dirty="0" err="1" smtClean="0"/>
              <a:t>groter</a:t>
            </a:r>
            <a:r>
              <a:rPr lang="en-GB" baseline="0" dirty="0" smtClean="0"/>
              <a:t> </a:t>
            </a:r>
            <a:r>
              <a:rPr lang="en-GB" baseline="0" dirty="0" err="1" smtClean="0"/>
              <a:t>zijn</a:t>
            </a:r>
            <a:r>
              <a:rPr lang="en-GB" baseline="0" dirty="0" smtClean="0"/>
              <a:t> </a:t>
            </a:r>
            <a:r>
              <a:rPr lang="en-GB" baseline="0" dirty="0" err="1" smtClean="0"/>
              <a:t>dan</a:t>
            </a:r>
            <a:r>
              <a:rPr lang="en-GB" baseline="0" dirty="0" smtClean="0"/>
              <a:t> </a:t>
            </a:r>
            <a:r>
              <a:rPr lang="en-GB" baseline="0" dirty="0" err="1" smtClean="0"/>
              <a:t>enkele</a:t>
            </a:r>
            <a:r>
              <a:rPr lang="en-GB" baseline="0" dirty="0" smtClean="0"/>
              <a:t> </a:t>
            </a:r>
            <a:r>
              <a:rPr lang="en-GB" baseline="0" dirty="0" err="1" smtClean="0"/>
              <a:t>centimeters</a:t>
            </a:r>
            <a:r>
              <a:rPr lang="en-GB" baseline="0" dirty="0" smtClean="0"/>
              <a:t>. (RTK-GPS)</a:t>
            </a:r>
          </a:p>
          <a:p>
            <a:r>
              <a:rPr lang="en-GB" baseline="0" dirty="0" err="1" smtClean="0"/>
              <a:t>Nauwkeurige</a:t>
            </a:r>
            <a:r>
              <a:rPr lang="en-GB" baseline="0" dirty="0" smtClean="0"/>
              <a:t> </a:t>
            </a:r>
            <a:r>
              <a:rPr lang="en-GB" baseline="0" dirty="0" err="1" smtClean="0"/>
              <a:t>ontvangers</a:t>
            </a:r>
            <a:r>
              <a:rPr lang="en-GB" baseline="0" dirty="0" smtClean="0"/>
              <a:t> </a:t>
            </a:r>
            <a:r>
              <a:rPr lang="en-GB" baseline="0" dirty="0" err="1" smtClean="0"/>
              <a:t>zijn</a:t>
            </a:r>
            <a:r>
              <a:rPr lang="en-GB" baseline="0" dirty="0" smtClean="0"/>
              <a:t> </a:t>
            </a:r>
            <a:r>
              <a:rPr lang="en-GB" baseline="0" dirty="0" err="1" smtClean="0"/>
              <a:t>kostbaar</a:t>
            </a:r>
            <a:r>
              <a:rPr lang="en-GB" baseline="0" dirty="0" smtClean="0"/>
              <a:t>. </a:t>
            </a:r>
            <a:r>
              <a:rPr lang="en-GB" baseline="0" dirty="0" err="1" smtClean="0"/>
              <a:t>Een</a:t>
            </a:r>
            <a:r>
              <a:rPr lang="en-GB" baseline="0" dirty="0" smtClean="0"/>
              <a:t> RTK-GPS </a:t>
            </a:r>
            <a:r>
              <a:rPr lang="en-GB" baseline="0" dirty="0" err="1" smtClean="0"/>
              <a:t>stuursysteem</a:t>
            </a:r>
            <a:r>
              <a:rPr lang="en-GB" baseline="0" dirty="0" smtClean="0"/>
              <a:t> </a:t>
            </a:r>
            <a:r>
              <a:rPr lang="en-GB" baseline="0" dirty="0" err="1" smtClean="0"/>
              <a:t>kost</a:t>
            </a:r>
            <a:r>
              <a:rPr lang="en-GB" baseline="0" dirty="0" smtClean="0"/>
              <a:t> </a:t>
            </a:r>
            <a:r>
              <a:rPr lang="en-GB" baseline="0" dirty="0" err="1" smtClean="0"/>
              <a:t>ongeveer</a:t>
            </a:r>
            <a:r>
              <a:rPr lang="en-GB" baseline="0" dirty="0" smtClean="0"/>
              <a:t> €17.000</a:t>
            </a:r>
            <a:endParaRPr lang="en-GB" dirty="0" smtClean="0"/>
          </a:p>
          <a:p>
            <a:endParaRPr lang="en-GB" dirty="0" smtClean="0"/>
          </a:p>
        </p:txBody>
      </p:sp>
      <p:sp>
        <p:nvSpPr>
          <p:cNvPr id="27652" name="Date Placeholder 3"/>
          <p:cNvSpPr>
            <a:spLocks noGrp="1"/>
          </p:cNvSpPr>
          <p:nvPr>
            <p:ph type="dt" sz="quarter" idx="1"/>
          </p:nvPr>
        </p:nvSpPr>
        <p:spPr>
          <a:noFill/>
          <a:ln>
            <a:miter lim="800000"/>
            <a:headEnd/>
            <a:tailEnd/>
          </a:ln>
        </p:spPr>
        <p:txBody>
          <a:bodyPr/>
          <a:lstStyle/>
          <a:p>
            <a:fld id="{35D8D30C-F0A4-4086-BFD3-33543E76FC15}" type="datetime1">
              <a:rPr lang="en-GB" smtClean="0"/>
              <a:pPr/>
              <a:t>28/02/2012</a:t>
            </a:fld>
            <a:endParaRPr lang="en-GB" smtClean="0"/>
          </a:p>
        </p:txBody>
      </p:sp>
      <p:sp>
        <p:nvSpPr>
          <p:cNvPr id="27653" name="Slide Number Placeholder 4"/>
          <p:cNvSpPr>
            <a:spLocks noGrp="1"/>
          </p:cNvSpPr>
          <p:nvPr>
            <p:ph type="sldNum" sz="quarter" idx="5"/>
          </p:nvPr>
        </p:nvSpPr>
        <p:spPr>
          <a:noFill/>
          <a:ln>
            <a:miter lim="800000"/>
            <a:headEnd/>
            <a:tailEnd/>
          </a:ln>
        </p:spPr>
        <p:txBody>
          <a:bodyPr/>
          <a:lstStyle/>
          <a:p>
            <a:fld id="{A4DE44C3-7BAC-4ECB-AA0E-AEBB12F09B99}" type="slidenum">
              <a:rPr lang="en-GB" smtClean="0"/>
              <a:pPr/>
              <a:t>16</a:t>
            </a:fld>
            <a:endParaRPr lang="en-GB"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nl-NL" b="1" dirty="0" smtClean="0"/>
              <a:t>EGNOS-DGPS</a:t>
            </a:r>
          </a:p>
          <a:p>
            <a:pPr>
              <a:defRPr/>
            </a:pPr>
            <a:r>
              <a:rPr lang="nl-NL" b="0" dirty="0" smtClean="0"/>
              <a:t>Voor</a:t>
            </a:r>
            <a:r>
              <a:rPr lang="nl-NL" b="0" baseline="0" dirty="0" smtClean="0"/>
              <a:t> veel toepassingen is een afwijking van 10 meter niet acceptabel. Om de nauwkeurigheid te verbeteren worden correcties berekend ten opzichte van een netwerk van vaste stations op de aarde. In Europa is de EGNOS correctie beschikbaar. EGNOS bestaat uit een netwerk van grondstations waarvan de positie exact bekend is en drie </a:t>
            </a:r>
            <a:r>
              <a:rPr lang="nl-NL" b="0" baseline="0" dirty="0" err="1" smtClean="0"/>
              <a:t>geo-stationaire</a:t>
            </a:r>
            <a:r>
              <a:rPr lang="nl-NL" b="0" baseline="0" dirty="0" smtClean="0"/>
              <a:t> satellieten. Dit zijn satellieten die met de aarde meedraaien en altijd boven dezelfde plek staan. Met de afwijking van de GPS locatie en de werkelijke positie wordt een correctie berekend. De correcties worden via de geostationaire satellieten naar GPS ontvangers gestuurd. De correctie verbetert de nauwkeurigheid van de GPS </a:t>
            </a:r>
            <a:r>
              <a:rPr lang="nl-NL" b="0" baseline="0" dirty="0" err="1" smtClean="0"/>
              <a:t>lokatie</a:t>
            </a:r>
            <a:r>
              <a:rPr lang="nl-NL" b="0" baseline="0" dirty="0" smtClean="0"/>
              <a:t> met een factor 10 tot </a:t>
            </a:r>
            <a:r>
              <a:rPr lang="nl-NL" b="0" baseline="0" dirty="0" err="1" smtClean="0"/>
              <a:t>ca</a:t>
            </a:r>
            <a:r>
              <a:rPr lang="nl-NL" b="0" baseline="0" dirty="0" smtClean="0"/>
              <a:t> 1,5 meter.</a:t>
            </a:r>
          </a:p>
          <a:p>
            <a:endParaRPr lang="en-GB" dirty="0"/>
          </a:p>
        </p:txBody>
      </p:sp>
      <p:sp>
        <p:nvSpPr>
          <p:cNvPr id="4" name="Date Placeholder 3"/>
          <p:cNvSpPr>
            <a:spLocks noGrp="1"/>
          </p:cNvSpPr>
          <p:nvPr>
            <p:ph type="dt" idx="10"/>
          </p:nvPr>
        </p:nvSpPr>
        <p:spPr/>
        <p:txBody>
          <a:bodyPr/>
          <a:lstStyle/>
          <a:p>
            <a:pPr>
              <a:defRPr/>
            </a:pPr>
            <a:fld id="{16B5D73E-3507-4092-8354-385829D30F65}" type="datetime1">
              <a:rPr lang="en-GB" smtClean="0"/>
              <a:pPr>
                <a:defRPr/>
              </a:pPr>
              <a:t>28/02/2012</a:t>
            </a:fld>
            <a:endParaRPr lang="en-GB"/>
          </a:p>
        </p:txBody>
      </p:sp>
      <p:sp>
        <p:nvSpPr>
          <p:cNvPr id="5" name="Slide Number Placeholder 4"/>
          <p:cNvSpPr>
            <a:spLocks noGrp="1"/>
          </p:cNvSpPr>
          <p:nvPr>
            <p:ph type="sldNum" sz="quarter" idx="11"/>
          </p:nvPr>
        </p:nvSpPr>
        <p:spPr/>
        <p:txBody>
          <a:bodyPr/>
          <a:lstStyle/>
          <a:p>
            <a:pPr>
              <a:defRPr/>
            </a:pPr>
            <a:fld id="{D165275C-EB53-4B89-99E6-12276D27098B}" type="slidenum">
              <a:rPr lang="en-GB" smtClean="0"/>
              <a:pPr>
                <a:defRPr/>
              </a:pPr>
              <a:t>17</a:t>
            </a:fld>
            <a:endParaRPr lang="en-GB"/>
          </a:p>
        </p:txBody>
      </p:sp>
    </p:spTree>
    <p:extLst>
      <p:ext uri="{BB962C8B-B14F-4D97-AF65-F5344CB8AC3E}">
        <p14:creationId xmlns:p14="http://schemas.microsoft.com/office/powerpoint/2010/main" val="298592594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nl-NL" b="1" baseline="0" dirty="0" smtClean="0"/>
              <a:t>Overig DGPS</a:t>
            </a:r>
          </a:p>
          <a:p>
            <a:pPr>
              <a:defRPr/>
            </a:pPr>
            <a:r>
              <a:rPr lang="nl-NL" b="0" baseline="0" dirty="0" smtClean="0"/>
              <a:t>Er zijn ook commerciële DGPS (</a:t>
            </a:r>
            <a:r>
              <a:rPr lang="nl-NL" b="0" baseline="0" dirty="0" err="1" smtClean="0"/>
              <a:t>Differential</a:t>
            </a:r>
            <a:r>
              <a:rPr lang="nl-NL" b="0" baseline="0" dirty="0" smtClean="0"/>
              <a:t> GPS signalen) beschikbaar die een grotere nauwkeurigheid hebben doordat ze zijn gebaseerd op een dichter netwerk van referentie stations. Naarmate de afstanden tot referentie stations waarvoor de correcties worden berekend groter is wordt de correctie onnauwkeuriger.</a:t>
            </a:r>
          </a:p>
          <a:p>
            <a:endParaRPr lang="en-GB" dirty="0"/>
          </a:p>
        </p:txBody>
      </p:sp>
      <p:sp>
        <p:nvSpPr>
          <p:cNvPr id="4" name="Date Placeholder 3"/>
          <p:cNvSpPr>
            <a:spLocks noGrp="1"/>
          </p:cNvSpPr>
          <p:nvPr>
            <p:ph type="dt" idx="10"/>
          </p:nvPr>
        </p:nvSpPr>
        <p:spPr/>
        <p:txBody>
          <a:bodyPr/>
          <a:lstStyle/>
          <a:p>
            <a:pPr>
              <a:defRPr/>
            </a:pPr>
            <a:fld id="{16B5D73E-3507-4092-8354-385829D30F65}" type="datetime1">
              <a:rPr lang="en-GB" smtClean="0"/>
              <a:pPr>
                <a:defRPr/>
              </a:pPr>
              <a:t>28/02/2012</a:t>
            </a:fld>
            <a:endParaRPr lang="en-GB"/>
          </a:p>
        </p:txBody>
      </p:sp>
      <p:sp>
        <p:nvSpPr>
          <p:cNvPr id="5" name="Slide Number Placeholder 4"/>
          <p:cNvSpPr>
            <a:spLocks noGrp="1"/>
          </p:cNvSpPr>
          <p:nvPr>
            <p:ph type="sldNum" sz="quarter" idx="11"/>
          </p:nvPr>
        </p:nvSpPr>
        <p:spPr/>
        <p:txBody>
          <a:bodyPr/>
          <a:lstStyle/>
          <a:p>
            <a:pPr>
              <a:defRPr/>
            </a:pPr>
            <a:fld id="{D165275C-EB53-4B89-99E6-12276D27098B}" type="slidenum">
              <a:rPr lang="en-GB" smtClean="0"/>
              <a:pPr>
                <a:defRPr/>
              </a:pPr>
              <a:t>18</a:t>
            </a:fld>
            <a:endParaRPr lang="en-GB"/>
          </a:p>
        </p:txBody>
      </p:sp>
    </p:spTree>
    <p:extLst>
      <p:ext uri="{BB962C8B-B14F-4D97-AF65-F5344CB8AC3E}">
        <p14:creationId xmlns:p14="http://schemas.microsoft.com/office/powerpoint/2010/main" val="261028394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smtClean="0"/>
              <a:t>Wat</a:t>
            </a:r>
            <a:r>
              <a:rPr lang="en-GB" dirty="0" smtClean="0"/>
              <a:t> is RTK DGPS</a:t>
            </a:r>
          </a:p>
          <a:p>
            <a:pPr>
              <a:defRPr/>
            </a:pPr>
            <a:r>
              <a:rPr lang="nl-NL" b="1" baseline="0" dirty="0" smtClean="0"/>
              <a:t>RTK-DGPS (RTK =Real Time </a:t>
            </a:r>
            <a:r>
              <a:rPr lang="nl-NL" b="1" baseline="0" dirty="0" err="1" smtClean="0"/>
              <a:t>Kinematic</a:t>
            </a:r>
            <a:r>
              <a:rPr lang="nl-NL" b="1" baseline="0" dirty="0" smtClean="0"/>
              <a:t>) </a:t>
            </a:r>
          </a:p>
          <a:p>
            <a:r>
              <a:rPr lang="nl-NL" b="1" dirty="0" smtClean="0"/>
              <a:t>RTK</a:t>
            </a:r>
            <a:r>
              <a:rPr lang="nl-NL" dirty="0" smtClean="0"/>
              <a:t> staat voor </a:t>
            </a:r>
            <a:r>
              <a:rPr lang="nl-NL" b="1" dirty="0" smtClean="0"/>
              <a:t>Real Time </a:t>
            </a:r>
            <a:r>
              <a:rPr lang="nl-NL" b="1" dirty="0" err="1" smtClean="0"/>
              <a:t>Kinematic</a:t>
            </a:r>
            <a:r>
              <a:rPr lang="nl-NL" dirty="0" smtClean="0"/>
              <a:t> Bij DGPS wordt alleen gebruikgemaakt van gecodeerde informatie van de satellietsignalen, bij RTK wordt de fase van de satellietsignalen gebruikt, waarop deze codes zijn gemoduleerd. De resolutie van deze fase is in de orde van 20 centimeter en kan worden gemeten met een nauwkeurigheid van 1/100e, dus 2 millimeter. Op deze manier wordt dus de nauwkeurigheid van plaatsbepaling ten opzichte van DGPS nog eens met zo'n factor 10 tot 100 verhoogd.</a:t>
            </a:r>
          </a:p>
          <a:p>
            <a:r>
              <a:rPr lang="nl-NL" dirty="0" smtClean="0"/>
              <a:t>Om dit te kunnen realiseren moet echter aan een aantal voorwaarden worden voldaan, namelijk:</a:t>
            </a:r>
          </a:p>
          <a:p>
            <a:pPr marL="228600" indent="-228600">
              <a:buAutoNum type="arabicPeriod"/>
            </a:pPr>
            <a:r>
              <a:rPr lang="nl-NL" dirty="0" smtClean="0"/>
              <a:t>Twee ontvangers nodig, een referentieontvanger en een mobiele ontvanger, die in staat zijn om deze fase te meten. </a:t>
            </a:r>
          </a:p>
          <a:p>
            <a:pPr marL="228600" indent="-228600">
              <a:buAutoNum type="arabicPeriod"/>
            </a:pPr>
            <a:r>
              <a:rPr lang="nl-NL" dirty="0" smtClean="0"/>
              <a:t>Bij voorkeur min 6 verschillende satellieten ontvangen.</a:t>
            </a:r>
          </a:p>
          <a:p>
            <a:pPr marL="228600" indent="-228600">
              <a:buAutoNum type="arabicPeriod"/>
            </a:pPr>
            <a:r>
              <a:rPr lang="nl-NL" dirty="0" smtClean="0"/>
              <a:t>Een snelle en betrouwbare radioverbinding om de grotere hoeveelheid aan informatie over te sturen van de referentie- naar de mobiele ontvanger.</a:t>
            </a:r>
          </a:p>
          <a:p>
            <a:pPr marL="228600" indent="-228600">
              <a:buAutoNum type="arabicPeriod"/>
            </a:pPr>
            <a:r>
              <a:rPr lang="nl-NL" dirty="0" smtClean="0"/>
              <a:t>Initialisatie</a:t>
            </a:r>
            <a:r>
              <a:rPr lang="nl-NL" baseline="0" dirty="0" smtClean="0"/>
              <a:t> nodig</a:t>
            </a:r>
            <a:r>
              <a:rPr lang="nl-NL" dirty="0" smtClean="0"/>
              <a:t>. Het gehele aantal golflengten tussen ontvanger en satelliet bepalen. De fase van het gemeten signaal is een zich herhalend restant van het complete signaal. (meerduidigheid)</a:t>
            </a:r>
          </a:p>
          <a:p>
            <a:pPr marL="228600" indent="-228600">
              <a:buAutoNum type="arabicPeriod"/>
            </a:pPr>
            <a:r>
              <a:rPr lang="nl-NL" dirty="0" smtClean="0"/>
              <a:t>Software om de berekening van de meerduidigheden kan uitvoeren.</a:t>
            </a:r>
          </a:p>
          <a:p>
            <a:pPr marL="228600" indent="-228600">
              <a:buAutoNum type="arabicPeriod"/>
            </a:pPr>
            <a:r>
              <a:rPr lang="nl-NL" dirty="0" smtClean="0"/>
              <a:t>Geringe</a:t>
            </a:r>
            <a:r>
              <a:rPr lang="nl-NL" baseline="0" dirty="0" smtClean="0"/>
              <a:t> afstand  tussen m</a:t>
            </a:r>
            <a:r>
              <a:rPr lang="nl-NL" dirty="0" smtClean="0"/>
              <a:t>obiele ontvanger en de referentieontvanger omdat verschillen in de ionosfeer en troposfeer een belemmerende factor vormt. Ook het gebruik van de UHF-verbinding beperkt dit bereik. In Nederland is dit aan regels gebonden en mag meestal niet meer dan 0.5 - 1 Watt gebruikt worden bij hoogtes van maximaal 20 meter.</a:t>
            </a:r>
            <a:r>
              <a:rPr lang="nl-NL" baseline="0" dirty="0" smtClean="0"/>
              <a:t> </a:t>
            </a:r>
            <a:r>
              <a:rPr lang="nl-NL" dirty="0" smtClean="0"/>
              <a:t>Het gebruik van een RTK-DGPS (UHF) zender [zowel vast als portable] is </a:t>
            </a:r>
            <a:r>
              <a:rPr lang="nl-NL" dirty="0" err="1" smtClean="0"/>
              <a:t>vergunningplichtig</a:t>
            </a:r>
            <a:r>
              <a:rPr lang="nl-NL" dirty="0" smtClean="0"/>
              <a:t>. Een zendvergunning kan aangevraagd worden bij het Agentschap Telecom Het gebruiken van RTK-DGPS (UHF) systemen zonder zendvergunning is strafbaar.</a:t>
            </a:r>
          </a:p>
          <a:p>
            <a:endParaRPr lang="en-GB" dirty="0" smtClean="0"/>
          </a:p>
          <a:p>
            <a:endParaRPr lang="en-GB" dirty="0"/>
          </a:p>
        </p:txBody>
      </p:sp>
      <p:sp>
        <p:nvSpPr>
          <p:cNvPr id="4" name="Date Placeholder 3"/>
          <p:cNvSpPr>
            <a:spLocks noGrp="1"/>
          </p:cNvSpPr>
          <p:nvPr>
            <p:ph type="dt" idx="10"/>
          </p:nvPr>
        </p:nvSpPr>
        <p:spPr/>
        <p:txBody>
          <a:bodyPr/>
          <a:lstStyle/>
          <a:p>
            <a:pPr>
              <a:defRPr/>
            </a:pPr>
            <a:fld id="{16B5D73E-3507-4092-8354-385829D30F65}" type="datetime1">
              <a:rPr lang="en-GB" smtClean="0"/>
              <a:pPr>
                <a:defRPr/>
              </a:pPr>
              <a:t>28/02/2012</a:t>
            </a:fld>
            <a:endParaRPr lang="en-GB"/>
          </a:p>
        </p:txBody>
      </p:sp>
      <p:sp>
        <p:nvSpPr>
          <p:cNvPr id="5" name="Slide Number Placeholder 4"/>
          <p:cNvSpPr>
            <a:spLocks noGrp="1"/>
          </p:cNvSpPr>
          <p:nvPr>
            <p:ph type="sldNum" sz="quarter" idx="11"/>
          </p:nvPr>
        </p:nvSpPr>
        <p:spPr/>
        <p:txBody>
          <a:bodyPr/>
          <a:lstStyle/>
          <a:p>
            <a:pPr>
              <a:defRPr/>
            </a:pPr>
            <a:fld id="{D165275C-EB53-4B89-99E6-12276D27098B}" type="slidenum">
              <a:rPr lang="en-GB" smtClean="0"/>
              <a:pPr>
                <a:defRPr/>
              </a:pPr>
              <a:t>19</a:t>
            </a:fld>
            <a:endParaRPr lang="en-GB"/>
          </a:p>
        </p:txBody>
      </p:sp>
    </p:spTree>
    <p:extLst>
      <p:ext uri="{BB962C8B-B14F-4D97-AF65-F5344CB8AC3E}">
        <p14:creationId xmlns:p14="http://schemas.microsoft.com/office/powerpoint/2010/main" val="38650109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3"/>
          <p:cNvSpPr>
            <a:spLocks noGrp="1" noChangeArrowheads="1"/>
          </p:cNvSpPr>
          <p:nvPr>
            <p:ph type="dt" sz="quarter" idx="1"/>
          </p:nvPr>
        </p:nvSpPr>
        <p:spPr>
          <a:noFill/>
          <a:ln w="12700">
            <a:miter lim="800000"/>
            <a:headEnd/>
            <a:tailEnd/>
          </a:ln>
        </p:spPr>
        <p:txBody>
          <a:bodyPr/>
          <a:lstStyle/>
          <a:p>
            <a:fld id="{A46DB21D-4475-489A-90E5-3C9EB2CD96B4}" type="datetime1">
              <a:rPr lang="en-GB" smtClean="0"/>
              <a:pPr/>
              <a:t>28/02/2012</a:t>
            </a:fld>
            <a:endParaRPr lang="en-GB" smtClean="0"/>
          </a:p>
        </p:txBody>
      </p:sp>
      <p:sp>
        <p:nvSpPr>
          <p:cNvPr id="30723" name="Rectangle 7"/>
          <p:cNvSpPr>
            <a:spLocks noGrp="1" noChangeArrowheads="1"/>
          </p:cNvSpPr>
          <p:nvPr>
            <p:ph type="sldNum" sz="quarter" idx="5"/>
          </p:nvPr>
        </p:nvSpPr>
        <p:spPr>
          <a:noFill/>
          <a:ln w="12700">
            <a:miter lim="800000"/>
            <a:headEnd/>
            <a:tailEnd/>
          </a:ln>
        </p:spPr>
        <p:txBody>
          <a:bodyPr/>
          <a:lstStyle/>
          <a:p>
            <a:fld id="{0EB43E94-ECD9-4958-A358-BDD8F9D3AED0}" type="slidenum">
              <a:rPr lang="en-GB" smtClean="0"/>
              <a:pPr/>
              <a:t>20</a:t>
            </a:fld>
            <a:endParaRPr lang="en-GB" smtClean="0"/>
          </a:p>
        </p:txBody>
      </p:sp>
      <p:sp>
        <p:nvSpPr>
          <p:cNvPr id="30724" name="Rectangle 2"/>
          <p:cNvSpPr>
            <a:spLocks noGrp="1" noRot="1" noChangeAspect="1" noChangeArrowheads="1" noTextEdit="1"/>
          </p:cNvSpPr>
          <p:nvPr>
            <p:ph type="sldImg"/>
          </p:nvPr>
        </p:nvSpPr>
        <p:spPr>
          <a:ln/>
        </p:spPr>
      </p:sp>
      <p:sp>
        <p:nvSpPr>
          <p:cNvPr id="30725" name="Rectangle 3"/>
          <p:cNvSpPr>
            <a:spLocks noGrp="1" noChangeArrowheads="1"/>
          </p:cNvSpPr>
          <p:nvPr>
            <p:ph type="body" idx="1"/>
          </p:nvPr>
        </p:nvSpPr>
        <p:spPr>
          <a:noFill/>
        </p:spPr>
        <p:txBody>
          <a:bodyPr/>
          <a:lstStyle/>
          <a:p>
            <a:r>
              <a:rPr lang="en-US" dirty="0" err="1" smtClean="0"/>
              <a:t>Agrometius</a:t>
            </a:r>
            <a:r>
              <a:rPr lang="en-US" dirty="0" smtClean="0"/>
              <a:t>, </a:t>
            </a:r>
            <a:r>
              <a:rPr lang="en-US" dirty="0" err="1" smtClean="0"/>
              <a:t>buxusplanten</a:t>
            </a:r>
            <a:endParaRPr lang="en-US" dirty="0" smtClean="0"/>
          </a:p>
          <a:p>
            <a:r>
              <a:rPr lang="en-US" dirty="0" smtClean="0"/>
              <a:t>SBG </a:t>
            </a:r>
            <a:r>
              <a:rPr lang="en-US" dirty="0" err="1" smtClean="0"/>
              <a:t>bomen</a:t>
            </a:r>
            <a:r>
              <a:rPr lang="en-US" dirty="0" smtClean="0"/>
              <a:t> </a:t>
            </a:r>
            <a:r>
              <a:rPr lang="en-US" dirty="0" err="1" smtClean="0"/>
              <a:t>planten</a:t>
            </a:r>
            <a:endParaRPr lang="en-US" dirty="0" smtClean="0"/>
          </a:p>
          <a:p>
            <a:r>
              <a:rPr lang="en-US" dirty="0" smtClean="0"/>
              <a:t>SBG </a:t>
            </a:r>
            <a:r>
              <a:rPr lang="en-US" dirty="0" err="1" smtClean="0"/>
              <a:t>boer</a:t>
            </a:r>
            <a:r>
              <a:rPr lang="en-US" dirty="0" smtClean="0"/>
              <a:t> </a:t>
            </a:r>
            <a:r>
              <a:rPr lang="en-US" dirty="0" err="1" smtClean="0"/>
              <a:t>groet</a:t>
            </a:r>
            <a:r>
              <a:rPr lang="en-US" dirty="0" smtClean="0"/>
              <a:t> </a:t>
            </a:r>
            <a:r>
              <a:rPr lang="en-US" dirty="0" err="1" smtClean="0"/>
              <a:t>toer</a:t>
            </a:r>
            <a:endParaRPr lang="en-US" dirty="0"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smtClean="0"/>
              <a:t>Naast</a:t>
            </a:r>
            <a:r>
              <a:rPr lang="en-GB" baseline="0" dirty="0" smtClean="0"/>
              <a:t> </a:t>
            </a:r>
            <a:r>
              <a:rPr lang="en-GB" baseline="0" dirty="0" err="1" smtClean="0"/>
              <a:t>navigatie</a:t>
            </a:r>
            <a:r>
              <a:rPr lang="en-GB" baseline="0" dirty="0" smtClean="0"/>
              <a:t> van tractor en </a:t>
            </a:r>
            <a:r>
              <a:rPr lang="en-GB" baseline="0" dirty="0" err="1" smtClean="0"/>
              <a:t>werktuig</a:t>
            </a:r>
            <a:r>
              <a:rPr lang="en-GB" baseline="0" dirty="0" smtClean="0"/>
              <a:t>, </a:t>
            </a:r>
            <a:r>
              <a:rPr lang="en-GB" baseline="0" dirty="0" err="1" smtClean="0"/>
              <a:t>kunnenn</a:t>
            </a:r>
            <a:r>
              <a:rPr lang="en-GB" baseline="0" dirty="0" smtClean="0"/>
              <a:t> </a:t>
            </a:r>
            <a:r>
              <a:rPr lang="en-GB" baseline="0" dirty="0" err="1" smtClean="0"/>
              <a:t>gps</a:t>
            </a:r>
            <a:r>
              <a:rPr lang="en-GB" baseline="0" dirty="0" smtClean="0"/>
              <a:t> </a:t>
            </a:r>
            <a:r>
              <a:rPr lang="en-GB" baseline="0" dirty="0" err="1" smtClean="0"/>
              <a:t>ontvangers</a:t>
            </a:r>
            <a:r>
              <a:rPr lang="en-GB" baseline="0" dirty="0" smtClean="0"/>
              <a:t> van nut </a:t>
            </a:r>
            <a:r>
              <a:rPr lang="en-GB" baseline="0" dirty="0" err="1" smtClean="0"/>
              <a:t>zijn</a:t>
            </a:r>
            <a:r>
              <a:rPr lang="en-GB" baseline="0" dirty="0" smtClean="0"/>
              <a:t> </a:t>
            </a:r>
            <a:r>
              <a:rPr lang="en-GB" baseline="0" dirty="0" err="1" smtClean="0"/>
              <a:t>bij</a:t>
            </a:r>
            <a:r>
              <a:rPr lang="en-GB" baseline="0" dirty="0" smtClean="0"/>
              <a:t> het </a:t>
            </a:r>
            <a:r>
              <a:rPr lang="en-GB" baseline="0" dirty="0" err="1" smtClean="0"/>
              <a:t>vastleggen</a:t>
            </a:r>
            <a:r>
              <a:rPr lang="en-GB" baseline="0" dirty="0" smtClean="0"/>
              <a:t> van </a:t>
            </a:r>
            <a:r>
              <a:rPr lang="en-GB" baseline="0" dirty="0" err="1" smtClean="0"/>
              <a:t>plaatsen</a:t>
            </a:r>
            <a:r>
              <a:rPr lang="en-GB" baseline="0" dirty="0" smtClean="0"/>
              <a:t> </a:t>
            </a:r>
            <a:r>
              <a:rPr lang="en-GB" baseline="0" dirty="0" err="1" smtClean="0"/>
              <a:t>waar</a:t>
            </a:r>
            <a:r>
              <a:rPr lang="en-GB" baseline="0" dirty="0" smtClean="0"/>
              <a:t> </a:t>
            </a:r>
            <a:r>
              <a:rPr lang="en-GB" baseline="0" dirty="0" err="1" smtClean="0"/>
              <a:t>zich</a:t>
            </a:r>
            <a:r>
              <a:rPr lang="en-GB" baseline="0" dirty="0" smtClean="0"/>
              <a:t> </a:t>
            </a:r>
            <a:r>
              <a:rPr lang="en-GB" baseline="0" dirty="0" err="1" smtClean="0"/>
              <a:t>problemen</a:t>
            </a:r>
            <a:r>
              <a:rPr lang="en-GB" baseline="0" dirty="0" smtClean="0"/>
              <a:t> </a:t>
            </a:r>
            <a:r>
              <a:rPr lang="en-GB" baseline="0" dirty="0" err="1" smtClean="0"/>
              <a:t>voordoen</a:t>
            </a:r>
            <a:r>
              <a:rPr lang="en-GB" baseline="0" dirty="0" smtClean="0"/>
              <a:t>.</a:t>
            </a:r>
          </a:p>
          <a:p>
            <a:r>
              <a:rPr lang="en-GB" baseline="0" dirty="0" err="1" smtClean="0"/>
              <a:t>Bijvoorbeeld</a:t>
            </a:r>
            <a:r>
              <a:rPr lang="en-GB" baseline="0" dirty="0" smtClean="0"/>
              <a:t>:</a:t>
            </a:r>
          </a:p>
          <a:p>
            <a:r>
              <a:rPr lang="en-GB" baseline="0" dirty="0" err="1" smtClean="0"/>
              <a:t>Plekken</a:t>
            </a:r>
            <a:r>
              <a:rPr lang="en-GB" baseline="0" dirty="0" smtClean="0"/>
              <a:t> met </a:t>
            </a:r>
            <a:r>
              <a:rPr lang="en-GB" baseline="0" dirty="0" err="1" smtClean="0"/>
              <a:t>onvoldoende</a:t>
            </a:r>
            <a:r>
              <a:rPr lang="en-GB" baseline="0" dirty="0" smtClean="0"/>
              <a:t> drainage in </a:t>
            </a:r>
            <a:r>
              <a:rPr lang="en-GB" baseline="0" dirty="0" err="1" smtClean="0"/>
              <a:t>natte</a:t>
            </a:r>
            <a:r>
              <a:rPr lang="en-GB" baseline="0" dirty="0" smtClean="0"/>
              <a:t> </a:t>
            </a:r>
            <a:r>
              <a:rPr lang="en-GB" baseline="0" dirty="0" err="1" smtClean="0"/>
              <a:t>perioden</a:t>
            </a:r>
            <a:r>
              <a:rPr lang="en-GB" baseline="0" dirty="0" smtClean="0"/>
              <a:t>.</a:t>
            </a:r>
          </a:p>
          <a:p>
            <a:r>
              <a:rPr lang="en-GB" baseline="0" dirty="0" err="1" smtClean="0"/>
              <a:t>Slempplekken</a:t>
            </a:r>
            <a:r>
              <a:rPr lang="en-GB" baseline="0" dirty="0" smtClean="0"/>
              <a:t>,</a:t>
            </a:r>
          </a:p>
          <a:p>
            <a:r>
              <a:rPr lang="en-GB" baseline="0" dirty="0" err="1" smtClean="0"/>
              <a:t>Valplekken</a:t>
            </a:r>
            <a:r>
              <a:rPr lang="en-GB" baseline="0" dirty="0" smtClean="0"/>
              <a:t> </a:t>
            </a:r>
            <a:r>
              <a:rPr lang="en-GB" baseline="0" dirty="0" err="1" smtClean="0"/>
              <a:t>vanwege</a:t>
            </a:r>
            <a:r>
              <a:rPr lang="en-GB" baseline="0" dirty="0" smtClean="0"/>
              <a:t> </a:t>
            </a:r>
            <a:r>
              <a:rPr lang="en-GB" baseline="0" dirty="0" err="1" smtClean="0"/>
              <a:t>aaltjes</a:t>
            </a:r>
            <a:r>
              <a:rPr lang="en-GB" baseline="0" dirty="0" smtClean="0"/>
              <a:t>,</a:t>
            </a:r>
          </a:p>
          <a:p>
            <a:r>
              <a:rPr lang="en-GB" baseline="0" dirty="0" err="1" smtClean="0"/>
              <a:t>Plekken</a:t>
            </a:r>
            <a:r>
              <a:rPr lang="en-GB" baseline="0" dirty="0" smtClean="0"/>
              <a:t> met </a:t>
            </a:r>
            <a:r>
              <a:rPr lang="en-GB" baseline="0" dirty="0" err="1" smtClean="0"/>
              <a:t>wortelonkruiden</a:t>
            </a:r>
            <a:endParaRPr lang="en-GB" baseline="0" dirty="0" smtClean="0"/>
          </a:p>
          <a:p>
            <a:endParaRPr lang="en-GB" baseline="0" dirty="0" smtClean="0"/>
          </a:p>
          <a:p>
            <a:r>
              <a:rPr lang="en-GB" baseline="0" dirty="0" err="1" smtClean="0"/>
              <a:t>Ook</a:t>
            </a:r>
            <a:r>
              <a:rPr lang="en-GB" baseline="0" dirty="0" smtClean="0"/>
              <a:t> </a:t>
            </a:r>
            <a:r>
              <a:rPr lang="en-GB" baseline="0" dirty="0" err="1" smtClean="0"/>
              <a:t>biedt</a:t>
            </a:r>
            <a:r>
              <a:rPr lang="en-GB" baseline="0" dirty="0" smtClean="0"/>
              <a:t> het </a:t>
            </a:r>
            <a:r>
              <a:rPr lang="en-GB" baseline="0" dirty="0" err="1" smtClean="0"/>
              <a:t>mogelijkheden</a:t>
            </a:r>
            <a:r>
              <a:rPr lang="en-GB" baseline="0" dirty="0" smtClean="0"/>
              <a:t> in </a:t>
            </a:r>
            <a:r>
              <a:rPr lang="en-GB" baseline="0" dirty="0" err="1" smtClean="0"/>
              <a:t>combinatie</a:t>
            </a:r>
            <a:r>
              <a:rPr lang="en-GB" baseline="0" dirty="0" smtClean="0"/>
              <a:t> met meet </a:t>
            </a:r>
            <a:r>
              <a:rPr lang="en-GB" baseline="0" dirty="0" err="1" smtClean="0"/>
              <a:t>apparatuur</a:t>
            </a:r>
            <a:r>
              <a:rPr lang="en-GB" baseline="0" dirty="0" smtClean="0"/>
              <a:t> op </a:t>
            </a:r>
            <a:r>
              <a:rPr lang="en-GB" baseline="0" dirty="0" err="1" smtClean="0"/>
              <a:t>oogstmachines</a:t>
            </a:r>
            <a:r>
              <a:rPr lang="en-GB" baseline="0" dirty="0" smtClean="0"/>
              <a:t> </a:t>
            </a:r>
            <a:r>
              <a:rPr lang="en-GB" baseline="0" dirty="0" err="1" smtClean="0"/>
              <a:t>om</a:t>
            </a:r>
            <a:r>
              <a:rPr lang="en-GB" baseline="0" dirty="0" smtClean="0"/>
              <a:t> </a:t>
            </a:r>
            <a:r>
              <a:rPr lang="en-GB" baseline="0" dirty="0" err="1" smtClean="0"/>
              <a:t>opbrengstkaarten</a:t>
            </a:r>
            <a:r>
              <a:rPr lang="en-GB" baseline="0" dirty="0" smtClean="0"/>
              <a:t> </a:t>
            </a:r>
            <a:r>
              <a:rPr lang="en-GB" baseline="0" dirty="0" err="1" smtClean="0"/>
              <a:t>te</a:t>
            </a:r>
            <a:r>
              <a:rPr lang="en-GB" baseline="0" dirty="0" smtClean="0"/>
              <a:t> </a:t>
            </a:r>
            <a:r>
              <a:rPr lang="en-GB" baseline="0" dirty="0" err="1" smtClean="0"/>
              <a:t>maken</a:t>
            </a:r>
            <a:r>
              <a:rPr lang="en-GB" baseline="0" dirty="0" smtClean="0"/>
              <a:t>.</a:t>
            </a:r>
          </a:p>
          <a:p>
            <a:r>
              <a:rPr lang="en-GB" baseline="0" dirty="0" err="1" smtClean="0"/>
              <a:t>Koppeling</a:t>
            </a:r>
            <a:r>
              <a:rPr lang="en-GB" baseline="0" dirty="0" smtClean="0"/>
              <a:t> van GPS </a:t>
            </a:r>
            <a:r>
              <a:rPr lang="en-GB" baseline="0" dirty="0" err="1" smtClean="0"/>
              <a:t>aan</a:t>
            </a:r>
            <a:r>
              <a:rPr lang="en-GB" baseline="0" dirty="0" smtClean="0"/>
              <a:t> </a:t>
            </a:r>
            <a:r>
              <a:rPr lang="en-GB" baseline="0" dirty="0" err="1" smtClean="0"/>
              <a:t>sensoren</a:t>
            </a:r>
            <a:r>
              <a:rPr lang="en-GB" baseline="0" dirty="0" smtClean="0"/>
              <a:t> op </a:t>
            </a:r>
            <a:r>
              <a:rPr lang="en-GB" baseline="0" dirty="0" err="1" smtClean="0"/>
              <a:t>tractoren</a:t>
            </a:r>
            <a:r>
              <a:rPr lang="en-GB" baseline="0" dirty="0" smtClean="0"/>
              <a:t> </a:t>
            </a:r>
            <a:r>
              <a:rPr lang="en-GB" baseline="0" dirty="0" err="1" smtClean="0"/>
              <a:t>geven</a:t>
            </a:r>
            <a:r>
              <a:rPr lang="en-GB" baseline="0" dirty="0" smtClean="0"/>
              <a:t> </a:t>
            </a:r>
            <a:r>
              <a:rPr lang="en-GB" baseline="0" dirty="0" err="1" smtClean="0"/>
              <a:t>een</a:t>
            </a:r>
            <a:r>
              <a:rPr lang="en-GB" baseline="0" dirty="0" smtClean="0"/>
              <a:t> </a:t>
            </a:r>
            <a:r>
              <a:rPr lang="en-GB" baseline="0" dirty="0" err="1" smtClean="0"/>
              <a:t>beeld</a:t>
            </a:r>
            <a:r>
              <a:rPr lang="en-GB" baseline="0" dirty="0" smtClean="0"/>
              <a:t> van </a:t>
            </a:r>
            <a:r>
              <a:rPr lang="en-GB" baseline="0" dirty="0" err="1" smtClean="0"/>
              <a:t>trekkracht</a:t>
            </a:r>
            <a:r>
              <a:rPr lang="en-GB" baseline="0" dirty="0" smtClean="0"/>
              <a:t>, </a:t>
            </a:r>
            <a:r>
              <a:rPr lang="en-GB" baseline="0" dirty="0" err="1" smtClean="0"/>
              <a:t>werksnelheid</a:t>
            </a:r>
            <a:r>
              <a:rPr lang="en-GB" baseline="0" dirty="0" smtClean="0"/>
              <a:t>, </a:t>
            </a:r>
            <a:r>
              <a:rPr lang="en-GB" baseline="0" dirty="0" err="1" smtClean="0"/>
              <a:t>brandsofgebruik</a:t>
            </a:r>
            <a:r>
              <a:rPr lang="en-GB" baseline="0" dirty="0" smtClean="0"/>
              <a:t> etc.</a:t>
            </a:r>
          </a:p>
          <a:p>
            <a:r>
              <a:rPr lang="en-GB" baseline="0" dirty="0" smtClean="0"/>
              <a:t>Met </a:t>
            </a:r>
            <a:r>
              <a:rPr lang="en-GB" baseline="0" dirty="0" err="1" smtClean="0"/>
              <a:t>deze</a:t>
            </a:r>
            <a:r>
              <a:rPr lang="en-GB" baseline="0" dirty="0" smtClean="0"/>
              <a:t> </a:t>
            </a:r>
            <a:r>
              <a:rPr lang="en-GB" baseline="0" dirty="0" err="1" smtClean="0"/>
              <a:t>informatie</a:t>
            </a:r>
            <a:r>
              <a:rPr lang="en-GB" baseline="0" dirty="0" smtClean="0"/>
              <a:t> </a:t>
            </a:r>
            <a:r>
              <a:rPr lang="en-GB" baseline="0" dirty="0" err="1" smtClean="0"/>
              <a:t>kunnen</a:t>
            </a:r>
            <a:r>
              <a:rPr lang="en-GB" baseline="0" dirty="0" smtClean="0"/>
              <a:t> </a:t>
            </a:r>
            <a:r>
              <a:rPr lang="en-GB" baseline="0" dirty="0" err="1" smtClean="0"/>
              <a:t>teeltmaatregelen</a:t>
            </a:r>
            <a:r>
              <a:rPr lang="en-GB" baseline="0" dirty="0" smtClean="0"/>
              <a:t> </a:t>
            </a:r>
            <a:r>
              <a:rPr lang="en-GB" baseline="0" dirty="0" err="1" smtClean="0"/>
              <a:t>worden</a:t>
            </a:r>
            <a:r>
              <a:rPr lang="en-GB" baseline="0" dirty="0" smtClean="0"/>
              <a:t> </a:t>
            </a:r>
            <a:r>
              <a:rPr lang="en-GB" baseline="0" dirty="0" err="1" smtClean="0"/>
              <a:t>geoptimaliseerd</a:t>
            </a:r>
            <a:r>
              <a:rPr lang="en-GB" baseline="0" dirty="0" smtClean="0"/>
              <a:t>.</a:t>
            </a:r>
          </a:p>
          <a:p>
            <a:r>
              <a:rPr lang="en-GB" baseline="0" dirty="0" err="1" smtClean="0"/>
              <a:t>Eisen</a:t>
            </a:r>
            <a:r>
              <a:rPr lang="en-GB" baseline="0" dirty="0" smtClean="0"/>
              <a:t> </a:t>
            </a:r>
            <a:r>
              <a:rPr lang="en-GB" baseline="0" dirty="0" err="1" smtClean="0"/>
              <a:t>aan</a:t>
            </a:r>
            <a:r>
              <a:rPr lang="en-GB" baseline="0" dirty="0" smtClean="0"/>
              <a:t> de </a:t>
            </a:r>
            <a:r>
              <a:rPr lang="en-GB" baseline="0" dirty="0" err="1" smtClean="0"/>
              <a:t>nauwkeurigheid</a:t>
            </a:r>
            <a:r>
              <a:rPr lang="en-GB" baseline="0" dirty="0" smtClean="0"/>
              <a:t> van GPS </a:t>
            </a:r>
            <a:r>
              <a:rPr lang="en-GB" baseline="0" dirty="0" err="1" smtClean="0"/>
              <a:t>plaatsbepaling</a:t>
            </a:r>
            <a:r>
              <a:rPr lang="en-GB" baseline="0" dirty="0" smtClean="0"/>
              <a:t> </a:t>
            </a:r>
            <a:r>
              <a:rPr lang="en-GB" baseline="0" dirty="0" err="1" smtClean="0"/>
              <a:t>bij</a:t>
            </a:r>
            <a:r>
              <a:rPr lang="en-GB" baseline="0" dirty="0" smtClean="0"/>
              <a:t> </a:t>
            </a:r>
            <a:r>
              <a:rPr lang="en-GB" baseline="0" dirty="0" err="1" smtClean="0"/>
              <a:t>dergelijke</a:t>
            </a:r>
            <a:r>
              <a:rPr lang="en-GB" baseline="0" dirty="0" smtClean="0"/>
              <a:t> </a:t>
            </a:r>
            <a:r>
              <a:rPr lang="en-GB" baseline="0" dirty="0" err="1" smtClean="0"/>
              <a:t>toepassingen</a:t>
            </a:r>
            <a:r>
              <a:rPr lang="en-GB" baseline="0" dirty="0" smtClean="0"/>
              <a:t> </a:t>
            </a:r>
            <a:r>
              <a:rPr lang="en-GB" baseline="0" dirty="0" err="1" smtClean="0"/>
              <a:t>zijn</a:t>
            </a:r>
            <a:r>
              <a:rPr lang="en-GB" baseline="0" dirty="0" smtClean="0"/>
              <a:t> </a:t>
            </a:r>
            <a:r>
              <a:rPr lang="en-GB" baseline="0" dirty="0" err="1" smtClean="0"/>
              <a:t>niet</a:t>
            </a:r>
            <a:r>
              <a:rPr lang="en-GB" baseline="0" dirty="0" smtClean="0"/>
              <a:t> erg </a:t>
            </a:r>
            <a:r>
              <a:rPr lang="en-GB" baseline="0" dirty="0" err="1" smtClean="0"/>
              <a:t>hoog</a:t>
            </a:r>
            <a:r>
              <a:rPr lang="en-GB" baseline="0" dirty="0" smtClean="0"/>
              <a:t> </a:t>
            </a:r>
            <a:r>
              <a:rPr lang="en-GB" baseline="0" dirty="0" err="1" smtClean="0"/>
              <a:t>een</a:t>
            </a:r>
            <a:r>
              <a:rPr lang="en-GB" baseline="0" dirty="0" smtClean="0"/>
              <a:t> </a:t>
            </a:r>
            <a:r>
              <a:rPr lang="en-GB" baseline="0" dirty="0" err="1" smtClean="0"/>
              <a:t>nauwkeurigheid</a:t>
            </a:r>
            <a:r>
              <a:rPr lang="en-GB" baseline="0" dirty="0" smtClean="0"/>
              <a:t> van &lt;2 meter is </a:t>
            </a:r>
            <a:r>
              <a:rPr lang="en-GB" baseline="0" dirty="0" err="1" smtClean="0"/>
              <a:t>meestal</a:t>
            </a:r>
            <a:r>
              <a:rPr lang="en-GB" baseline="0" dirty="0" smtClean="0"/>
              <a:t> </a:t>
            </a:r>
            <a:r>
              <a:rPr lang="en-GB" baseline="0" dirty="0" err="1" smtClean="0"/>
              <a:t>voldoende</a:t>
            </a:r>
            <a:r>
              <a:rPr lang="en-GB" baseline="0" dirty="0" smtClean="0"/>
              <a:t>. </a:t>
            </a:r>
            <a:endParaRPr lang="en-GB" dirty="0"/>
          </a:p>
        </p:txBody>
      </p:sp>
      <p:sp>
        <p:nvSpPr>
          <p:cNvPr id="4" name="Date Placeholder 3"/>
          <p:cNvSpPr>
            <a:spLocks noGrp="1"/>
          </p:cNvSpPr>
          <p:nvPr>
            <p:ph type="dt" idx="10"/>
          </p:nvPr>
        </p:nvSpPr>
        <p:spPr/>
        <p:txBody>
          <a:bodyPr/>
          <a:lstStyle/>
          <a:p>
            <a:pPr>
              <a:defRPr/>
            </a:pPr>
            <a:fld id="{16B5D73E-3507-4092-8354-385829D30F65}" type="datetime1">
              <a:rPr lang="en-GB" smtClean="0"/>
              <a:pPr>
                <a:defRPr/>
              </a:pPr>
              <a:t>28/02/2012</a:t>
            </a:fld>
            <a:endParaRPr lang="en-GB"/>
          </a:p>
        </p:txBody>
      </p:sp>
      <p:sp>
        <p:nvSpPr>
          <p:cNvPr id="5" name="Slide Number Placeholder 4"/>
          <p:cNvSpPr>
            <a:spLocks noGrp="1"/>
          </p:cNvSpPr>
          <p:nvPr>
            <p:ph type="sldNum" sz="quarter" idx="11"/>
          </p:nvPr>
        </p:nvSpPr>
        <p:spPr/>
        <p:txBody>
          <a:bodyPr/>
          <a:lstStyle/>
          <a:p>
            <a:pPr>
              <a:defRPr/>
            </a:pPr>
            <a:fld id="{D165275C-EB53-4B89-99E6-12276D27098B}" type="slidenum">
              <a:rPr lang="en-GB" smtClean="0"/>
              <a:pPr>
                <a:defRPr/>
              </a:pPr>
              <a:t>21</a:t>
            </a:fld>
            <a:endParaRPr lang="en-GB"/>
          </a:p>
        </p:txBody>
      </p:sp>
    </p:spTree>
    <p:extLst>
      <p:ext uri="{BB962C8B-B14F-4D97-AF65-F5344CB8AC3E}">
        <p14:creationId xmlns:p14="http://schemas.microsoft.com/office/powerpoint/2010/main" val="71665998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a:ln/>
        </p:spPr>
      </p:sp>
      <p:sp>
        <p:nvSpPr>
          <p:cNvPr id="31747" name="Notes Placeholder 2"/>
          <p:cNvSpPr>
            <a:spLocks noGrp="1"/>
          </p:cNvSpPr>
          <p:nvPr>
            <p:ph type="body" idx="1"/>
          </p:nvPr>
        </p:nvSpPr>
        <p:spPr>
          <a:noFill/>
        </p:spPr>
        <p:txBody>
          <a:bodyPr/>
          <a:lstStyle/>
          <a:p>
            <a:r>
              <a:rPr lang="en-GB" smtClean="0"/>
              <a:t>http://www.agrometius.nl/uploads/leaflets/agrometius_brochure_031110uitv.pdf</a:t>
            </a:r>
          </a:p>
        </p:txBody>
      </p:sp>
      <p:sp>
        <p:nvSpPr>
          <p:cNvPr id="31748" name="Date Placeholder 3"/>
          <p:cNvSpPr>
            <a:spLocks noGrp="1"/>
          </p:cNvSpPr>
          <p:nvPr>
            <p:ph type="dt" sz="quarter" idx="1"/>
          </p:nvPr>
        </p:nvSpPr>
        <p:spPr>
          <a:noFill/>
          <a:ln>
            <a:miter lim="800000"/>
            <a:headEnd/>
            <a:tailEnd/>
          </a:ln>
        </p:spPr>
        <p:txBody>
          <a:bodyPr/>
          <a:lstStyle/>
          <a:p>
            <a:fld id="{A5C81AF7-6728-4A51-B25D-AB4EDED4A070}" type="datetime1">
              <a:rPr lang="en-GB" smtClean="0"/>
              <a:pPr/>
              <a:t>28/02/2012</a:t>
            </a:fld>
            <a:endParaRPr lang="en-GB" smtClean="0"/>
          </a:p>
        </p:txBody>
      </p:sp>
      <p:sp>
        <p:nvSpPr>
          <p:cNvPr id="31749" name="Slide Number Placeholder 4"/>
          <p:cNvSpPr>
            <a:spLocks noGrp="1"/>
          </p:cNvSpPr>
          <p:nvPr>
            <p:ph type="sldNum" sz="quarter" idx="5"/>
          </p:nvPr>
        </p:nvSpPr>
        <p:spPr>
          <a:noFill/>
          <a:ln>
            <a:miter lim="800000"/>
            <a:headEnd/>
            <a:tailEnd/>
          </a:ln>
        </p:spPr>
        <p:txBody>
          <a:bodyPr/>
          <a:lstStyle/>
          <a:p>
            <a:fld id="{25ABCC93-08EF-4E2E-AF72-5D17092909E1}" type="slidenum">
              <a:rPr lang="en-GB" smtClean="0"/>
              <a:pPr/>
              <a:t>22</a:t>
            </a:fld>
            <a:endParaRPr lang="en-GB"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3"/>
          <p:cNvSpPr>
            <a:spLocks noGrp="1" noChangeArrowheads="1"/>
          </p:cNvSpPr>
          <p:nvPr>
            <p:ph type="dt" sz="quarter" idx="1"/>
          </p:nvPr>
        </p:nvSpPr>
        <p:spPr>
          <a:noFill/>
          <a:ln w="12700">
            <a:miter lim="800000"/>
            <a:headEnd/>
            <a:tailEnd/>
          </a:ln>
        </p:spPr>
        <p:txBody>
          <a:bodyPr/>
          <a:lstStyle/>
          <a:p>
            <a:fld id="{990F6936-E75C-449C-B790-A5C68B8C57F2}" type="datetime1">
              <a:rPr lang="en-GB" smtClean="0"/>
              <a:pPr/>
              <a:t>28/02/2012</a:t>
            </a:fld>
            <a:endParaRPr lang="en-GB" smtClean="0"/>
          </a:p>
        </p:txBody>
      </p:sp>
      <p:sp>
        <p:nvSpPr>
          <p:cNvPr id="23555" name="Rectangle 7"/>
          <p:cNvSpPr>
            <a:spLocks noGrp="1" noChangeArrowheads="1"/>
          </p:cNvSpPr>
          <p:nvPr>
            <p:ph type="sldNum" sz="quarter" idx="5"/>
          </p:nvPr>
        </p:nvSpPr>
        <p:spPr>
          <a:noFill/>
          <a:ln w="12700">
            <a:miter lim="800000"/>
            <a:headEnd/>
            <a:tailEnd/>
          </a:ln>
        </p:spPr>
        <p:txBody>
          <a:bodyPr/>
          <a:lstStyle/>
          <a:p>
            <a:fld id="{E8CF0356-4DCD-412A-B311-C7B89E877CD6}" type="slidenum">
              <a:rPr lang="en-GB" smtClean="0"/>
              <a:pPr/>
              <a:t>2</a:t>
            </a:fld>
            <a:endParaRPr lang="en-GB" smtClean="0"/>
          </a:p>
        </p:txBody>
      </p:sp>
      <p:sp>
        <p:nvSpPr>
          <p:cNvPr id="23556" name="Rectangle 2"/>
          <p:cNvSpPr>
            <a:spLocks noGrp="1" noRot="1" noChangeAspect="1" noChangeArrowheads="1" noTextEdit="1"/>
          </p:cNvSpPr>
          <p:nvPr>
            <p:ph type="sldImg"/>
          </p:nvPr>
        </p:nvSpPr>
        <p:spPr>
          <a:ln/>
        </p:spPr>
      </p:sp>
      <p:sp>
        <p:nvSpPr>
          <p:cNvPr id="23557" name="Rectangle 3"/>
          <p:cNvSpPr>
            <a:spLocks noGrp="1" noChangeArrowheads="1"/>
          </p:cNvSpPr>
          <p:nvPr>
            <p:ph type="body" idx="1"/>
          </p:nvPr>
        </p:nvSpPr>
        <p:spPr>
          <a:noFill/>
        </p:spPr>
        <p:txBody>
          <a:bodyPr/>
          <a:lstStyle/>
          <a:p>
            <a:endParaRPr lang="nl-NL" noProof="1"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a:ln/>
        </p:spPr>
      </p:sp>
      <p:sp>
        <p:nvSpPr>
          <p:cNvPr id="32771" name="Notes Placeholder 2"/>
          <p:cNvSpPr>
            <a:spLocks noGrp="1"/>
          </p:cNvSpPr>
          <p:nvPr>
            <p:ph type="body" idx="1"/>
          </p:nvPr>
        </p:nvSpPr>
        <p:spPr>
          <a:noFill/>
        </p:spPr>
        <p:txBody>
          <a:bodyPr/>
          <a:lstStyle/>
          <a:p>
            <a:endParaRPr lang="en-GB" dirty="0" smtClean="0">
              <a:solidFill>
                <a:srgbClr val="FF0000"/>
              </a:solidFill>
            </a:endParaRPr>
          </a:p>
        </p:txBody>
      </p:sp>
      <p:sp>
        <p:nvSpPr>
          <p:cNvPr id="32772" name="Date Placeholder 3"/>
          <p:cNvSpPr>
            <a:spLocks noGrp="1"/>
          </p:cNvSpPr>
          <p:nvPr>
            <p:ph type="dt" sz="quarter" idx="1"/>
          </p:nvPr>
        </p:nvSpPr>
        <p:spPr>
          <a:noFill/>
          <a:ln>
            <a:miter lim="800000"/>
            <a:headEnd/>
            <a:tailEnd/>
          </a:ln>
        </p:spPr>
        <p:txBody>
          <a:bodyPr/>
          <a:lstStyle/>
          <a:p>
            <a:fld id="{2B785045-54CD-4E7B-88DE-547F5CB36804}" type="datetime1">
              <a:rPr lang="en-GB" smtClean="0"/>
              <a:pPr/>
              <a:t>28/02/2012</a:t>
            </a:fld>
            <a:endParaRPr lang="en-GB" smtClean="0"/>
          </a:p>
        </p:txBody>
      </p:sp>
      <p:sp>
        <p:nvSpPr>
          <p:cNvPr id="32773" name="Slide Number Placeholder 4"/>
          <p:cNvSpPr>
            <a:spLocks noGrp="1"/>
          </p:cNvSpPr>
          <p:nvPr>
            <p:ph type="sldNum" sz="quarter" idx="5"/>
          </p:nvPr>
        </p:nvSpPr>
        <p:spPr>
          <a:noFill/>
          <a:ln>
            <a:miter lim="800000"/>
            <a:headEnd/>
            <a:tailEnd/>
          </a:ln>
        </p:spPr>
        <p:txBody>
          <a:bodyPr/>
          <a:lstStyle/>
          <a:p>
            <a:fld id="{3288C1EC-A176-4819-B6BF-5A20FE021A20}" type="slidenum">
              <a:rPr lang="en-GB" smtClean="0"/>
              <a:pPr/>
              <a:t>23</a:t>
            </a:fld>
            <a:endParaRPr lang="en-GB"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Date Placeholder 3"/>
          <p:cNvSpPr>
            <a:spLocks noGrp="1"/>
          </p:cNvSpPr>
          <p:nvPr>
            <p:ph type="dt" idx="10"/>
          </p:nvPr>
        </p:nvSpPr>
        <p:spPr/>
        <p:txBody>
          <a:bodyPr/>
          <a:lstStyle/>
          <a:p>
            <a:pPr>
              <a:defRPr/>
            </a:pPr>
            <a:fld id="{16B5D73E-3507-4092-8354-385829D30F65}" type="datetime1">
              <a:rPr lang="en-GB" smtClean="0"/>
              <a:pPr>
                <a:defRPr/>
              </a:pPr>
              <a:t>28/02/2012</a:t>
            </a:fld>
            <a:endParaRPr lang="en-GB"/>
          </a:p>
        </p:txBody>
      </p:sp>
      <p:sp>
        <p:nvSpPr>
          <p:cNvPr id="5" name="Slide Number Placeholder 4"/>
          <p:cNvSpPr>
            <a:spLocks noGrp="1"/>
          </p:cNvSpPr>
          <p:nvPr>
            <p:ph type="sldNum" sz="quarter" idx="11"/>
          </p:nvPr>
        </p:nvSpPr>
        <p:spPr/>
        <p:txBody>
          <a:bodyPr/>
          <a:lstStyle/>
          <a:p>
            <a:pPr>
              <a:defRPr/>
            </a:pPr>
            <a:fld id="{D165275C-EB53-4B89-99E6-12276D27098B}" type="slidenum">
              <a:rPr lang="en-GB" smtClean="0"/>
              <a:pPr>
                <a:defRPr/>
              </a:pPr>
              <a:t>24</a:t>
            </a:fld>
            <a:endParaRPr lang="en-GB"/>
          </a:p>
        </p:txBody>
      </p:sp>
    </p:spTree>
    <p:extLst>
      <p:ext uri="{BB962C8B-B14F-4D97-AF65-F5344CB8AC3E}">
        <p14:creationId xmlns:p14="http://schemas.microsoft.com/office/powerpoint/2010/main" val="87977496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a:ln/>
        </p:spPr>
      </p:sp>
      <p:sp>
        <p:nvSpPr>
          <p:cNvPr id="33795" name="Notes Placeholder 2"/>
          <p:cNvSpPr>
            <a:spLocks noGrp="1"/>
          </p:cNvSpPr>
          <p:nvPr>
            <p:ph type="body" idx="1"/>
          </p:nvPr>
        </p:nvSpPr>
        <p:spPr>
          <a:noFill/>
        </p:spPr>
        <p:txBody>
          <a:bodyPr/>
          <a:lstStyle/>
          <a:p>
            <a:r>
              <a:rPr lang="en-GB" dirty="0" err="1" smtClean="0"/>
              <a:t>Antwoorden</a:t>
            </a:r>
            <a:r>
              <a:rPr lang="en-GB" dirty="0" smtClean="0"/>
              <a:t>:</a:t>
            </a:r>
          </a:p>
          <a:p>
            <a:r>
              <a:rPr lang="en-GB" sz="1200" b="1" dirty="0" err="1" smtClean="0"/>
              <a:t>Waar</a:t>
            </a:r>
            <a:r>
              <a:rPr lang="en-GB" sz="1200" b="1" dirty="0" smtClean="0"/>
              <a:t> is het </a:t>
            </a:r>
            <a:r>
              <a:rPr lang="en-GB" sz="1200" b="1" dirty="0" err="1" smtClean="0"/>
              <a:t>principe</a:t>
            </a:r>
            <a:r>
              <a:rPr lang="en-GB" sz="1200" b="1" dirty="0" smtClean="0"/>
              <a:t> van </a:t>
            </a:r>
            <a:r>
              <a:rPr lang="en-GB" sz="1200" b="1" dirty="0" err="1" smtClean="0"/>
              <a:t>satellietnavigatie</a:t>
            </a:r>
            <a:r>
              <a:rPr lang="en-GB" sz="1200" b="1" dirty="0" smtClean="0"/>
              <a:t> op </a:t>
            </a:r>
            <a:r>
              <a:rPr lang="en-GB" sz="1200" b="1" dirty="0" err="1" smtClean="0"/>
              <a:t>gebaseerd</a:t>
            </a:r>
            <a:r>
              <a:rPr lang="en-GB" sz="1200" b="1" dirty="0" smtClean="0"/>
              <a:t>? </a:t>
            </a:r>
          </a:p>
          <a:p>
            <a:pPr marL="0" indent="0">
              <a:buNone/>
            </a:pPr>
            <a:r>
              <a:rPr lang="en-GB" sz="1200" dirty="0" err="1" smtClean="0">
                <a:solidFill>
                  <a:schemeClr val="tx1"/>
                </a:solidFill>
              </a:rPr>
              <a:t>S</a:t>
            </a:r>
            <a:r>
              <a:rPr lang="en-GB" sz="1200" dirty="0" err="1" smtClean="0">
                <a:solidFill>
                  <a:srgbClr val="FFFF00"/>
                </a:solidFill>
              </a:rPr>
              <a:t>atellieten</a:t>
            </a:r>
            <a:r>
              <a:rPr lang="en-GB" sz="1200" dirty="0" smtClean="0">
                <a:solidFill>
                  <a:srgbClr val="FFFF00"/>
                </a:solidFill>
              </a:rPr>
              <a:t> </a:t>
            </a:r>
            <a:r>
              <a:rPr lang="en-GB" sz="1200" dirty="0" err="1" smtClean="0">
                <a:solidFill>
                  <a:srgbClr val="FFFF00"/>
                </a:solidFill>
              </a:rPr>
              <a:t>volgen</a:t>
            </a:r>
            <a:r>
              <a:rPr lang="en-GB" sz="1200" dirty="0" smtClean="0">
                <a:solidFill>
                  <a:srgbClr val="FFFF00"/>
                </a:solidFill>
              </a:rPr>
              <a:t> </a:t>
            </a:r>
            <a:r>
              <a:rPr lang="en-GB" sz="1200" dirty="0" err="1" smtClean="0">
                <a:solidFill>
                  <a:srgbClr val="FFFF00"/>
                </a:solidFill>
              </a:rPr>
              <a:t>een</a:t>
            </a:r>
            <a:r>
              <a:rPr lang="en-GB" sz="1200" dirty="0" smtClean="0">
                <a:solidFill>
                  <a:srgbClr val="FFFF00"/>
                </a:solidFill>
              </a:rPr>
              <a:t> </a:t>
            </a:r>
            <a:r>
              <a:rPr lang="en-GB" sz="1200" dirty="0" err="1" smtClean="0">
                <a:solidFill>
                  <a:srgbClr val="FFFF00"/>
                </a:solidFill>
              </a:rPr>
              <a:t>bekende</a:t>
            </a:r>
            <a:r>
              <a:rPr lang="en-GB" sz="1200" dirty="0" smtClean="0">
                <a:solidFill>
                  <a:srgbClr val="FFFF00"/>
                </a:solidFill>
              </a:rPr>
              <a:t> </a:t>
            </a:r>
            <a:r>
              <a:rPr lang="en-GB" sz="1200" dirty="0" err="1" smtClean="0">
                <a:solidFill>
                  <a:srgbClr val="FFFF00"/>
                </a:solidFill>
              </a:rPr>
              <a:t>baan</a:t>
            </a:r>
            <a:r>
              <a:rPr lang="en-GB" sz="1200" dirty="0" smtClean="0">
                <a:solidFill>
                  <a:srgbClr val="FFFF00"/>
                </a:solidFill>
              </a:rPr>
              <a:t> met</a:t>
            </a:r>
            <a:r>
              <a:rPr lang="en-GB" sz="1200" baseline="0" dirty="0" smtClean="0">
                <a:solidFill>
                  <a:srgbClr val="FFFF00"/>
                </a:solidFill>
              </a:rPr>
              <a:t> </a:t>
            </a:r>
            <a:r>
              <a:rPr lang="en-GB" sz="1200" baseline="0" dirty="0" err="1" smtClean="0">
                <a:solidFill>
                  <a:srgbClr val="FFFF00"/>
                </a:solidFill>
              </a:rPr>
              <a:t>een</a:t>
            </a:r>
            <a:r>
              <a:rPr lang="en-GB" sz="1200" baseline="0" dirty="0" smtClean="0">
                <a:solidFill>
                  <a:srgbClr val="FFFF00"/>
                </a:solidFill>
              </a:rPr>
              <a:t> </a:t>
            </a:r>
            <a:r>
              <a:rPr lang="en-GB" sz="1200" baseline="0" dirty="0" err="1" smtClean="0">
                <a:solidFill>
                  <a:srgbClr val="FFFF00"/>
                </a:solidFill>
              </a:rPr>
              <a:t>bekende</a:t>
            </a:r>
            <a:r>
              <a:rPr lang="en-GB" sz="1200" baseline="0" dirty="0" smtClean="0">
                <a:solidFill>
                  <a:srgbClr val="FFFF00"/>
                </a:solidFill>
              </a:rPr>
              <a:t> </a:t>
            </a:r>
            <a:r>
              <a:rPr lang="en-GB" sz="1200" baseline="0" dirty="0" err="1" smtClean="0">
                <a:solidFill>
                  <a:srgbClr val="FFFF00"/>
                </a:solidFill>
              </a:rPr>
              <a:t>snelheid</a:t>
            </a:r>
            <a:r>
              <a:rPr lang="en-GB" sz="1200" baseline="0" dirty="0" smtClean="0">
                <a:solidFill>
                  <a:srgbClr val="FFFF00"/>
                </a:solidFill>
              </a:rPr>
              <a:t> </a:t>
            </a:r>
            <a:r>
              <a:rPr lang="en-GB" sz="1200" baseline="0" dirty="0" err="1" smtClean="0">
                <a:solidFill>
                  <a:srgbClr val="FFFF00"/>
                </a:solidFill>
              </a:rPr>
              <a:t>zodat</a:t>
            </a:r>
            <a:r>
              <a:rPr lang="en-GB" sz="1200" baseline="0" dirty="0" smtClean="0">
                <a:solidFill>
                  <a:srgbClr val="FFFF00"/>
                </a:solidFill>
              </a:rPr>
              <a:t> de </a:t>
            </a:r>
            <a:r>
              <a:rPr lang="en-GB" sz="1200" baseline="0" dirty="0" err="1" smtClean="0">
                <a:solidFill>
                  <a:srgbClr val="FFFF00"/>
                </a:solidFill>
              </a:rPr>
              <a:t>positie</a:t>
            </a:r>
            <a:r>
              <a:rPr lang="en-GB" sz="1200" baseline="0" dirty="0" smtClean="0">
                <a:solidFill>
                  <a:srgbClr val="FFFF00"/>
                </a:solidFill>
              </a:rPr>
              <a:t> </a:t>
            </a:r>
            <a:r>
              <a:rPr lang="en-GB" sz="1200" baseline="0" dirty="0" err="1" smtClean="0">
                <a:solidFill>
                  <a:srgbClr val="FFFF00"/>
                </a:solidFill>
              </a:rPr>
              <a:t>altijd</a:t>
            </a:r>
            <a:r>
              <a:rPr lang="en-GB" sz="1200" baseline="0" dirty="0" smtClean="0">
                <a:solidFill>
                  <a:srgbClr val="FFFF00"/>
                </a:solidFill>
              </a:rPr>
              <a:t> </a:t>
            </a:r>
            <a:r>
              <a:rPr lang="en-GB" sz="1200" baseline="0" dirty="0" err="1" smtClean="0">
                <a:solidFill>
                  <a:srgbClr val="FFFF00"/>
                </a:solidFill>
              </a:rPr>
              <a:t>bekend</a:t>
            </a:r>
            <a:r>
              <a:rPr lang="en-GB" sz="1200" baseline="0" dirty="0" smtClean="0">
                <a:solidFill>
                  <a:srgbClr val="FFFF00"/>
                </a:solidFill>
              </a:rPr>
              <a:t> is. (HBO)</a:t>
            </a:r>
          </a:p>
          <a:p>
            <a:pPr marL="0" indent="0">
              <a:buNone/>
            </a:pPr>
            <a:r>
              <a:rPr lang="en-GB" sz="1200" baseline="0" dirty="0" err="1" smtClean="0">
                <a:solidFill>
                  <a:srgbClr val="FFFF00"/>
                </a:solidFill>
              </a:rPr>
              <a:t>Vanuit</a:t>
            </a:r>
            <a:r>
              <a:rPr lang="en-GB" sz="1200" baseline="0" dirty="0" smtClean="0">
                <a:solidFill>
                  <a:srgbClr val="FFFF00"/>
                </a:solidFill>
              </a:rPr>
              <a:t> de </a:t>
            </a:r>
            <a:r>
              <a:rPr lang="en-GB" sz="1200" baseline="0" dirty="0" err="1" smtClean="0">
                <a:solidFill>
                  <a:srgbClr val="FFFF00"/>
                </a:solidFill>
              </a:rPr>
              <a:t>bekende</a:t>
            </a:r>
            <a:r>
              <a:rPr lang="en-GB" sz="1200" baseline="0" dirty="0" smtClean="0">
                <a:solidFill>
                  <a:srgbClr val="FFFF00"/>
                </a:solidFill>
              </a:rPr>
              <a:t> </a:t>
            </a:r>
            <a:r>
              <a:rPr lang="en-GB" sz="1200" baseline="0" dirty="0" err="1" smtClean="0">
                <a:solidFill>
                  <a:srgbClr val="FFFF00"/>
                </a:solidFill>
              </a:rPr>
              <a:t>positie</a:t>
            </a:r>
            <a:r>
              <a:rPr lang="en-GB" sz="1200" baseline="0" dirty="0" smtClean="0">
                <a:solidFill>
                  <a:srgbClr val="FFFF00"/>
                </a:solidFill>
              </a:rPr>
              <a:t> </a:t>
            </a:r>
            <a:r>
              <a:rPr lang="en-GB" sz="1200" baseline="0" dirty="0" err="1" smtClean="0">
                <a:solidFill>
                  <a:srgbClr val="FFFF00"/>
                </a:solidFill>
              </a:rPr>
              <a:t>zenden</a:t>
            </a:r>
            <a:r>
              <a:rPr lang="en-GB" sz="1200" baseline="0" dirty="0" smtClean="0">
                <a:solidFill>
                  <a:srgbClr val="FFFF00"/>
                </a:solidFill>
              </a:rPr>
              <a:t> </a:t>
            </a:r>
            <a:r>
              <a:rPr lang="en-GB" sz="1200" baseline="0" dirty="0" err="1" smtClean="0">
                <a:solidFill>
                  <a:srgbClr val="FFFF00"/>
                </a:solidFill>
              </a:rPr>
              <a:t>satellieten</a:t>
            </a:r>
            <a:r>
              <a:rPr lang="en-GB" sz="1200" baseline="0" dirty="0" smtClean="0">
                <a:solidFill>
                  <a:srgbClr val="FFFF00"/>
                </a:solidFill>
              </a:rPr>
              <a:t> </a:t>
            </a:r>
            <a:r>
              <a:rPr lang="en-GB" sz="1200" baseline="0" dirty="0" err="1" smtClean="0">
                <a:solidFill>
                  <a:srgbClr val="FFFF00"/>
                </a:solidFill>
              </a:rPr>
              <a:t>signalen</a:t>
            </a:r>
            <a:r>
              <a:rPr lang="en-GB" sz="1200" baseline="0" dirty="0" smtClean="0">
                <a:solidFill>
                  <a:srgbClr val="FFFF00"/>
                </a:solidFill>
              </a:rPr>
              <a:t> </a:t>
            </a:r>
            <a:r>
              <a:rPr lang="en-GB" sz="1200" baseline="0" dirty="0" err="1" smtClean="0">
                <a:solidFill>
                  <a:srgbClr val="FFFF00"/>
                </a:solidFill>
              </a:rPr>
              <a:t>uit</a:t>
            </a:r>
            <a:r>
              <a:rPr lang="en-GB" sz="1200" baseline="0" dirty="0" smtClean="0">
                <a:solidFill>
                  <a:srgbClr val="FFFF00"/>
                </a:solidFill>
              </a:rPr>
              <a:t> met </a:t>
            </a:r>
            <a:r>
              <a:rPr lang="en-GB" sz="1200" baseline="0" dirty="0" err="1" smtClean="0">
                <a:solidFill>
                  <a:srgbClr val="FFFF00"/>
                </a:solidFill>
              </a:rPr>
              <a:t>hun</a:t>
            </a:r>
            <a:r>
              <a:rPr lang="en-GB" sz="1200" baseline="0" dirty="0" smtClean="0">
                <a:solidFill>
                  <a:srgbClr val="FFFF00"/>
                </a:solidFill>
              </a:rPr>
              <a:t> </a:t>
            </a:r>
            <a:r>
              <a:rPr lang="en-GB" sz="1200" baseline="0" dirty="0" err="1" smtClean="0">
                <a:solidFill>
                  <a:srgbClr val="FFFF00"/>
                </a:solidFill>
              </a:rPr>
              <a:t>positie</a:t>
            </a:r>
            <a:r>
              <a:rPr lang="en-GB" sz="1200" baseline="0" dirty="0" smtClean="0">
                <a:solidFill>
                  <a:srgbClr val="FFFF00"/>
                </a:solidFill>
              </a:rPr>
              <a:t> en heel </a:t>
            </a:r>
            <a:r>
              <a:rPr lang="en-GB" sz="1200" baseline="0" dirty="0" err="1" smtClean="0">
                <a:solidFill>
                  <a:srgbClr val="FFFF00"/>
                </a:solidFill>
              </a:rPr>
              <a:t>nauwkeurig</a:t>
            </a:r>
            <a:r>
              <a:rPr lang="en-GB" sz="1200" baseline="0" dirty="0" smtClean="0">
                <a:solidFill>
                  <a:srgbClr val="FFFF00"/>
                </a:solidFill>
              </a:rPr>
              <a:t>, het </a:t>
            </a:r>
            <a:r>
              <a:rPr lang="en-GB" sz="1200" baseline="0" dirty="0" err="1" smtClean="0">
                <a:solidFill>
                  <a:srgbClr val="FFFF00"/>
                </a:solidFill>
              </a:rPr>
              <a:t>tijdstip</a:t>
            </a:r>
            <a:r>
              <a:rPr lang="en-GB" sz="1200" baseline="0" dirty="0" smtClean="0">
                <a:solidFill>
                  <a:srgbClr val="FFFF00"/>
                </a:solidFill>
              </a:rPr>
              <a:t> (</a:t>
            </a:r>
            <a:r>
              <a:rPr lang="en-GB" sz="1200" baseline="0" dirty="0" err="1" smtClean="0">
                <a:solidFill>
                  <a:srgbClr val="FFFF00"/>
                </a:solidFill>
              </a:rPr>
              <a:t>atoomklok</a:t>
            </a:r>
            <a:r>
              <a:rPr lang="en-GB" sz="1200" baseline="0" dirty="0" smtClean="0">
                <a:solidFill>
                  <a:srgbClr val="FFFF00"/>
                </a:solidFill>
              </a:rPr>
              <a:t>) (MBO)</a:t>
            </a:r>
          </a:p>
          <a:p>
            <a:pPr marL="0" indent="0">
              <a:buNone/>
            </a:pPr>
            <a:r>
              <a:rPr lang="en-GB" sz="1200" baseline="0" dirty="0" smtClean="0">
                <a:solidFill>
                  <a:srgbClr val="FFFF00"/>
                </a:solidFill>
              </a:rPr>
              <a:t>De </a:t>
            </a:r>
            <a:r>
              <a:rPr lang="en-GB" sz="1200" baseline="0" dirty="0" err="1" smtClean="0">
                <a:solidFill>
                  <a:srgbClr val="FFFF00"/>
                </a:solidFill>
              </a:rPr>
              <a:t>snelheid</a:t>
            </a:r>
            <a:r>
              <a:rPr lang="en-GB" sz="1200" baseline="0" dirty="0" smtClean="0">
                <a:solidFill>
                  <a:srgbClr val="FFFF00"/>
                </a:solidFill>
              </a:rPr>
              <a:t> van de </a:t>
            </a:r>
            <a:r>
              <a:rPr lang="en-GB" sz="1200" baseline="0" dirty="0" err="1" smtClean="0">
                <a:solidFill>
                  <a:srgbClr val="FFFF00"/>
                </a:solidFill>
              </a:rPr>
              <a:t>signalen</a:t>
            </a:r>
            <a:r>
              <a:rPr lang="en-GB" sz="1200" baseline="0" dirty="0" smtClean="0">
                <a:solidFill>
                  <a:srgbClr val="FFFF00"/>
                </a:solidFill>
              </a:rPr>
              <a:t> = </a:t>
            </a:r>
            <a:r>
              <a:rPr lang="en-GB" sz="1200" baseline="0" dirty="0" err="1" smtClean="0">
                <a:solidFill>
                  <a:srgbClr val="FFFF00"/>
                </a:solidFill>
              </a:rPr>
              <a:t>lichtsnelheid</a:t>
            </a:r>
            <a:r>
              <a:rPr lang="en-GB" sz="1200" baseline="0" dirty="0" smtClean="0">
                <a:solidFill>
                  <a:srgbClr val="FFFF00"/>
                </a:solidFill>
              </a:rPr>
              <a:t> (300.000 km per </a:t>
            </a:r>
            <a:r>
              <a:rPr lang="en-GB" sz="1200" baseline="0" dirty="0" err="1" smtClean="0">
                <a:solidFill>
                  <a:srgbClr val="FFFF00"/>
                </a:solidFill>
              </a:rPr>
              <a:t>seconde</a:t>
            </a:r>
            <a:r>
              <a:rPr lang="en-GB" sz="1200" baseline="0" dirty="0" smtClean="0">
                <a:solidFill>
                  <a:srgbClr val="FFFF00"/>
                </a:solidFill>
              </a:rPr>
              <a:t>)(HBO)</a:t>
            </a:r>
          </a:p>
          <a:p>
            <a:pPr marL="0" indent="0">
              <a:buNone/>
            </a:pPr>
            <a:r>
              <a:rPr lang="en-GB" sz="1200" dirty="0" smtClean="0">
                <a:solidFill>
                  <a:srgbClr val="FFFF00"/>
                </a:solidFill>
              </a:rPr>
              <a:t>De </a:t>
            </a:r>
            <a:r>
              <a:rPr lang="en-GB" sz="1200" dirty="0" err="1" smtClean="0">
                <a:solidFill>
                  <a:srgbClr val="FFFF00"/>
                </a:solidFill>
              </a:rPr>
              <a:t>ontvanger</a:t>
            </a:r>
            <a:r>
              <a:rPr lang="en-GB" sz="1200" dirty="0" smtClean="0">
                <a:solidFill>
                  <a:srgbClr val="FFFF00"/>
                </a:solidFill>
              </a:rPr>
              <a:t> op </a:t>
            </a:r>
            <a:r>
              <a:rPr lang="en-GB" sz="1200" dirty="0" err="1" smtClean="0">
                <a:solidFill>
                  <a:srgbClr val="FFFF00"/>
                </a:solidFill>
              </a:rPr>
              <a:t>aarde</a:t>
            </a:r>
            <a:r>
              <a:rPr lang="en-GB" sz="1200" dirty="0" smtClean="0">
                <a:solidFill>
                  <a:srgbClr val="FFFF00"/>
                </a:solidFill>
              </a:rPr>
              <a:t> </a:t>
            </a:r>
            <a:r>
              <a:rPr lang="en-GB" sz="1200" dirty="0" err="1" smtClean="0">
                <a:solidFill>
                  <a:srgbClr val="FFFF00"/>
                </a:solidFill>
              </a:rPr>
              <a:t>ontvangt</a:t>
            </a:r>
            <a:r>
              <a:rPr lang="en-GB" sz="1200" dirty="0" smtClean="0">
                <a:solidFill>
                  <a:srgbClr val="FFFF00"/>
                </a:solidFill>
              </a:rPr>
              <a:t> </a:t>
            </a:r>
            <a:r>
              <a:rPr lang="en-GB" sz="1200" dirty="0" err="1" smtClean="0">
                <a:solidFill>
                  <a:srgbClr val="FFFF00"/>
                </a:solidFill>
              </a:rPr>
              <a:t>alle</a:t>
            </a:r>
            <a:r>
              <a:rPr lang="en-GB" sz="1200" dirty="0" smtClean="0">
                <a:solidFill>
                  <a:srgbClr val="FFFF00"/>
                </a:solidFill>
              </a:rPr>
              <a:t> </a:t>
            </a:r>
            <a:r>
              <a:rPr lang="en-GB" sz="1200" dirty="0" err="1" smtClean="0">
                <a:solidFill>
                  <a:srgbClr val="FFFF00"/>
                </a:solidFill>
              </a:rPr>
              <a:t>satellieten</a:t>
            </a:r>
            <a:r>
              <a:rPr lang="en-GB" sz="1200" dirty="0" smtClean="0">
                <a:solidFill>
                  <a:srgbClr val="FFFF00"/>
                </a:solidFill>
              </a:rPr>
              <a:t> </a:t>
            </a:r>
            <a:r>
              <a:rPr lang="en-GB" sz="1200" dirty="0" err="1" smtClean="0">
                <a:solidFill>
                  <a:srgbClr val="FFFF00"/>
                </a:solidFill>
              </a:rPr>
              <a:t>binnen</a:t>
            </a:r>
            <a:r>
              <a:rPr lang="en-GB" sz="1200" dirty="0" smtClean="0">
                <a:solidFill>
                  <a:srgbClr val="FFFF00"/>
                </a:solidFill>
              </a:rPr>
              <a:t> </a:t>
            </a:r>
            <a:r>
              <a:rPr lang="en-GB" sz="1200" dirty="0" err="1" smtClean="0">
                <a:solidFill>
                  <a:srgbClr val="FFFF00"/>
                </a:solidFill>
              </a:rPr>
              <a:t>haar</a:t>
            </a:r>
            <a:r>
              <a:rPr lang="en-GB" sz="1200" dirty="0" smtClean="0">
                <a:solidFill>
                  <a:srgbClr val="FFFF00"/>
                </a:solidFill>
              </a:rPr>
              <a:t> </a:t>
            </a:r>
            <a:r>
              <a:rPr lang="en-GB" sz="1200" dirty="0" err="1" smtClean="0">
                <a:solidFill>
                  <a:srgbClr val="FFFF00"/>
                </a:solidFill>
              </a:rPr>
              <a:t>bereik</a:t>
            </a:r>
            <a:r>
              <a:rPr lang="en-GB" sz="1200" dirty="0" smtClean="0">
                <a:solidFill>
                  <a:srgbClr val="FFFF00"/>
                </a:solidFill>
              </a:rPr>
              <a:t>. (MBO)</a:t>
            </a:r>
          </a:p>
          <a:p>
            <a:pPr marL="0" indent="0">
              <a:buNone/>
            </a:pPr>
            <a:r>
              <a:rPr lang="en-GB" sz="1200" dirty="0" err="1" smtClean="0">
                <a:solidFill>
                  <a:srgbClr val="FFFF00"/>
                </a:solidFill>
              </a:rPr>
              <a:t>Uit</a:t>
            </a:r>
            <a:r>
              <a:rPr lang="en-GB" sz="1200" dirty="0" smtClean="0">
                <a:solidFill>
                  <a:srgbClr val="FFFF00"/>
                </a:solidFill>
              </a:rPr>
              <a:t> de </a:t>
            </a:r>
            <a:r>
              <a:rPr lang="en-GB" sz="1200" dirty="0" err="1" smtClean="0">
                <a:solidFill>
                  <a:srgbClr val="FFFF00"/>
                </a:solidFill>
              </a:rPr>
              <a:t>signalen</a:t>
            </a:r>
            <a:r>
              <a:rPr lang="en-GB" sz="1200" baseline="0" dirty="0" smtClean="0">
                <a:solidFill>
                  <a:srgbClr val="FFFF00"/>
                </a:solidFill>
              </a:rPr>
              <a:t> </a:t>
            </a:r>
            <a:r>
              <a:rPr lang="en-GB" sz="1200" baseline="0" dirty="0" err="1" smtClean="0">
                <a:solidFill>
                  <a:srgbClr val="FFFF00"/>
                </a:solidFill>
              </a:rPr>
              <a:t>worden</a:t>
            </a:r>
            <a:r>
              <a:rPr lang="en-GB" sz="1200" baseline="0" dirty="0" smtClean="0">
                <a:solidFill>
                  <a:srgbClr val="FFFF00"/>
                </a:solidFill>
              </a:rPr>
              <a:t> de </a:t>
            </a:r>
            <a:r>
              <a:rPr lang="en-GB" sz="1200" baseline="0" dirty="0" err="1" smtClean="0">
                <a:solidFill>
                  <a:srgbClr val="FFFF00"/>
                </a:solidFill>
              </a:rPr>
              <a:t>tijden</a:t>
            </a:r>
            <a:r>
              <a:rPr lang="en-GB" sz="1200" baseline="0" dirty="0" smtClean="0">
                <a:solidFill>
                  <a:srgbClr val="FFFF00"/>
                </a:solidFill>
              </a:rPr>
              <a:t> </a:t>
            </a:r>
            <a:r>
              <a:rPr lang="en-GB" sz="1200" baseline="0" dirty="0" err="1" smtClean="0">
                <a:solidFill>
                  <a:srgbClr val="FFFF00"/>
                </a:solidFill>
              </a:rPr>
              <a:t>berekend</a:t>
            </a:r>
            <a:r>
              <a:rPr lang="en-GB" sz="1200" baseline="0" dirty="0" smtClean="0">
                <a:solidFill>
                  <a:srgbClr val="FFFF00"/>
                </a:solidFill>
              </a:rPr>
              <a:t> die </a:t>
            </a:r>
            <a:r>
              <a:rPr lang="en-GB" sz="1200" baseline="0" dirty="0" err="1" smtClean="0">
                <a:solidFill>
                  <a:srgbClr val="FFFF00"/>
                </a:solidFill>
              </a:rPr>
              <a:t>signalen</a:t>
            </a:r>
            <a:r>
              <a:rPr lang="en-GB" sz="1200" baseline="0" dirty="0" smtClean="0">
                <a:solidFill>
                  <a:srgbClr val="FFFF00"/>
                </a:solidFill>
              </a:rPr>
              <a:t> </a:t>
            </a:r>
            <a:r>
              <a:rPr lang="en-GB" sz="1200" baseline="0" dirty="0" err="1" smtClean="0">
                <a:solidFill>
                  <a:srgbClr val="FFFF00"/>
                </a:solidFill>
              </a:rPr>
              <a:t>nodig</a:t>
            </a:r>
            <a:r>
              <a:rPr lang="en-GB" sz="1200" baseline="0" dirty="0" smtClean="0">
                <a:solidFill>
                  <a:srgbClr val="FFFF00"/>
                </a:solidFill>
              </a:rPr>
              <a:t> </a:t>
            </a:r>
            <a:r>
              <a:rPr lang="en-GB" sz="1200" baseline="0" dirty="0" err="1" smtClean="0">
                <a:solidFill>
                  <a:srgbClr val="FFFF00"/>
                </a:solidFill>
              </a:rPr>
              <a:t>hadden</a:t>
            </a:r>
            <a:r>
              <a:rPr lang="en-GB" sz="1200" baseline="0" dirty="0" smtClean="0">
                <a:solidFill>
                  <a:srgbClr val="FFFF00"/>
                </a:solidFill>
              </a:rPr>
              <a:t> </a:t>
            </a:r>
            <a:r>
              <a:rPr lang="en-GB" sz="1200" baseline="0" dirty="0" err="1" smtClean="0">
                <a:solidFill>
                  <a:srgbClr val="FFFF00"/>
                </a:solidFill>
              </a:rPr>
              <a:t>om</a:t>
            </a:r>
            <a:r>
              <a:rPr lang="en-GB" sz="1200" baseline="0" dirty="0" smtClean="0">
                <a:solidFill>
                  <a:srgbClr val="FFFF00"/>
                </a:solidFill>
              </a:rPr>
              <a:t> </a:t>
            </a:r>
            <a:r>
              <a:rPr lang="en-GB" sz="1200" baseline="0" dirty="0" err="1" smtClean="0">
                <a:solidFill>
                  <a:srgbClr val="FFFF00"/>
                </a:solidFill>
              </a:rPr>
              <a:t>vanuit</a:t>
            </a:r>
            <a:r>
              <a:rPr lang="en-GB" sz="1200" baseline="0" dirty="0" smtClean="0">
                <a:solidFill>
                  <a:srgbClr val="FFFF00"/>
                </a:solidFill>
              </a:rPr>
              <a:t> de </a:t>
            </a:r>
            <a:r>
              <a:rPr lang="en-GB" sz="1200" baseline="0" dirty="0" err="1" smtClean="0">
                <a:solidFill>
                  <a:srgbClr val="FFFF00"/>
                </a:solidFill>
              </a:rPr>
              <a:t>verschillende</a:t>
            </a:r>
            <a:r>
              <a:rPr lang="en-GB" sz="1200" baseline="0" dirty="0" smtClean="0">
                <a:solidFill>
                  <a:srgbClr val="FFFF00"/>
                </a:solidFill>
              </a:rPr>
              <a:t> </a:t>
            </a:r>
            <a:r>
              <a:rPr lang="en-GB" sz="1200" baseline="0" dirty="0" err="1" smtClean="0">
                <a:solidFill>
                  <a:srgbClr val="FFFF00"/>
                </a:solidFill>
              </a:rPr>
              <a:t>satellieten</a:t>
            </a:r>
            <a:r>
              <a:rPr lang="en-GB" sz="1200" baseline="0" dirty="0" smtClean="0">
                <a:solidFill>
                  <a:srgbClr val="FFFF00"/>
                </a:solidFill>
              </a:rPr>
              <a:t> de </a:t>
            </a:r>
            <a:r>
              <a:rPr lang="en-GB" sz="1200" baseline="0" dirty="0" err="1" smtClean="0">
                <a:solidFill>
                  <a:srgbClr val="FFFF00"/>
                </a:solidFill>
              </a:rPr>
              <a:t>ontvanger</a:t>
            </a:r>
            <a:r>
              <a:rPr lang="en-GB" sz="1200" baseline="0" dirty="0" smtClean="0">
                <a:solidFill>
                  <a:srgbClr val="FFFF00"/>
                </a:solidFill>
              </a:rPr>
              <a:t> </a:t>
            </a:r>
            <a:r>
              <a:rPr lang="en-GB" sz="1200" baseline="0" dirty="0" err="1" smtClean="0">
                <a:solidFill>
                  <a:srgbClr val="FFFF00"/>
                </a:solidFill>
              </a:rPr>
              <a:t>te</a:t>
            </a:r>
            <a:r>
              <a:rPr lang="en-GB" sz="1200" baseline="0" dirty="0" smtClean="0">
                <a:solidFill>
                  <a:srgbClr val="FFFF00"/>
                </a:solidFill>
              </a:rPr>
              <a:t> </a:t>
            </a:r>
            <a:r>
              <a:rPr lang="en-GB" sz="1200" baseline="0" dirty="0" err="1" smtClean="0">
                <a:solidFill>
                  <a:srgbClr val="FFFF00"/>
                </a:solidFill>
              </a:rPr>
              <a:t>bereiken</a:t>
            </a:r>
            <a:r>
              <a:rPr lang="en-GB" sz="1200" baseline="0" dirty="0" smtClean="0">
                <a:solidFill>
                  <a:srgbClr val="FFFF00"/>
                </a:solidFill>
              </a:rPr>
              <a:t>. (HBO)</a:t>
            </a:r>
          </a:p>
          <a:p>
            <a:pPr marL="0" indent="0">
              <a:buNone/>
            </a:pPr>
            <a:r>
              <a:rPr lang="en-GB" sz="1200" baseline="0" dirty="0" err="1" smtClean="0">
                <a:solidFill>
                  <a:srgbClr val="FFFF00"/>
                </a:solidFill>
              </a:rPr>
              <a:t>Hieruit</a:t>
            </a:r>
            <a:r>
              <a:rPr lang="en-GB" sz="1200" baseline="0" dirty="0" smtClean="0">
                <a:solidFill>
                  <a:srgbClr val="FFFF00"/>
                </a:solidFill>
              </a:rPr>
              <a:t> </a:t>
            </a:r>
            <a:r>
              <a:rPr lang="en-GB" sz="1200" baseline="0" dirty="0" err="1" smtClean="0">
                <a:solidFill>
                  <a:srgbClr val="FFFF00"/>
                </a:solidFill>
              </a:rPr>
              <a:t>worden</a:t>
            </a:r>
            <a:r>
              <a:rPr lang="en-GB" sz="1200" baseline="0" dirty="0" smtClean="0">
                <a:solidFill>
                  <a:srgbClr val="FFFF00"/>
                </a:solidFill>
              </a:rPr>
              <a:t> de </a:t>
            </a:r>
            <a:r>
              <a:rPr lang="en-GB" sz="1200" baseline="0" dirty="0" err="1" smtClean="0">
                <a:solidFill>
                  <a:srgbClr val="FFFF00"/>
                </a:solidFill>
              </a:rPr>
              <a:t>afstanden</a:t>
            </a:r>
            <a:r>
              <a:rPr lang="en-GB" sz="1200" baseline="0" dirty="0" smtClean="0">
                <a:solidFill>
                  <a:srgbClr val="FFFF00"/>
                </a:solidFill>
              </a:rPr>
              <a:t> tot de </a:t>
            </a:r>
            <a:r>
              <a:rPr lang="en-GB" sz="1200" baseline="0" dirty="0" err="1" smtClean="0">
                <a:solidFill>
                  <a:srgbClr val="FFFF00"/>
                </a:solidFill>
              </a:rPr>
              <a:t>satellieten</a:t>
            </a:r>
            <a:r>
              <a:rPr lang="en-GB" sz="1200" baseline="0" dirty="0" smtClean="0">
                <a:solidFill>
                  <a:srgbClr val="FFFF00"/>
                </a:solidFill>
              </a:rPr>
              <a:t> </a:t>
            </a:r>
            <a:r>
              <a:rPr lang="en-GB" sz="1200" baseline="0" dirty="0" err="1" smtClean="0">
                <a:solidFill>
                  <a:srgbClr val="FFFF00"/>
                </a:solidFill>
              </a:rPr>
              <a:t>berekend</a:t>
            </a:r>
            <a:r>
              <a:rPr lang="en-GB" sz="1200" baseline="0" dirty="0" smtClean="0">
                <a:solidFill>
                  <a:srgbClr val="FFFF00"/>
                </a:solidFill>
              </a:rPr>
              <a:t>  (</a:t>
            </a:r>
            <a:r>
              <a:rPr lang="en-GB" sz="1200" baseline="0" dirty="0" err="1" smtClean="0">
                <a:solidFill>
                  <a:srgbClr val="FFFF00"/>
                </a:solidFill>
              </a:rPr>
              <a:t>tijd</a:t>
            </a:r>
            <a:r>
              <a:rPr lang="en-GB" sz="1200" baseline="0" dirty="0" smtClean="0">
                <a:solidFill>
                  <a:srgbClr val="FFFF00"/>
                </a:solidFill>
              </a:rPr>
              <a:t> X de </a:t>
            </a:r>
            <a:r>
              <a:rPr lang="en-GB" sz="1200" baseline="0" dirty="0" err="1" smtClean="0">
                <a:solidFill>
                  <a:srgbClr val="FFFF00"/>
                </a:solidFill>
              </a:rPr>
              <a:t>snelheid</a:t>
            </a:r>
            <a:r>
              <a:rPr lang="en-GB" sz="1200" baseline="0" dirty="0" smtClean="0">
                <a:solidFill>
                  <a:srgbClr val="FFFF00"/>
                </a:solidFill>
              </a:rPr>
              <a:t> van het </a:t>
            </a:r>
            <a:r>
              <a:rPr lang="en-GB" sz="1200" baseline="0" dirty="0" err="1" smtClean="0">
                <a:solidFill>
                  <a:srgbClr val="FFFF00"/>
                </a:solidFill>
              </a:rPr>
              <a:t>signaal</a:t>
            </a:r>
            <a:r>
              <a:rPr lang="en-GB" sz="1200" baseline="0" dirty="0" smtClean="0">
                <a:solidFill>
                  <a:srgbClr val="FFFF00"/>
                </a:solidFill>
              </a:rPr>
              <a:t> = de </a:t>
            </a:r>
            <a:r>
              <a:rPr lang="en-GB" sz="1200" baseline="0" dirty="0" err="1" smtClean="0">
                <a:solidFill>
                  <a:srgbClr val="FFFF00"/>
                </a:solidFill>
              </a:rPr>
              <a:t>afstand</a:t>
            </a:r>
            <a:r>
              <a:rPr lang="en-GB" sz="1200" baseline="0" dirty="0" smtClean="0">
                <a:solidFill>
                  <a:srgbClr val="FFFF00"/>
                </a:solidFill>
              </a:rPr>
              <a:t>). (MBO)</a:t>
            </a:r>
          </a:p>
          <a:p>
            <a:r>
              <a:rPr lang="en-GB" dirty="0" err="1" smtClean="0"/>
              <a:t>Uit</a:t>
            </a:r>
            <a:r>
              <a:rPr lang="en-GB" dirty="0" smtClean="0"/>
              <a:t> de </a:t>
            </a:r>
            <a:r>
              <a:rPr lang="en-GB" dirty="0" err="1" smtClean="0"/>
              <a:t>afstanden</a:t>
            </a:r>
            <a:r>
              <a:rPr lang="en-GB" dirty="0" smtClean="0"/>
              <a:t> </a:t>
            </a:r>
            <a:r>
              <a:rPr lang="en-GB" dirty="0" err="1" smtClean="0"/>
              <a:t>wordt</a:t>
            </a:r>
            <a:r>
              <a:rPr lang="en-GB" dirty="0" smtClean="0"/>
              <a:t> de </a:t>
            </a:r>
            <a:r>
              <a:rPr lang="en-GB" dirty="0" err="1" smtClean="0"/>
              <a:t>positie</a:t>
            </a:r>
            <a:r>
              <a:rPr lang="en-GB" dirty="0" smtClean="0"/>
              <a:t> </a:t>
            </a:r>
            <a:r>
              <a:rPr lang="en-GB" dirty="0" err="1" smtClean="0"/>
              <a:t>afgeleid</a:t>
            </a:r>
            <a:r>
              <a:rPr lang="en-GB" dirty="0" smtClean="0"/>
              <a:t>. (MBO</a:t>
            </a:r>
          </a:p>
          <a:p>
            <a:pPr marL="0" marR="0" indent="0" algn="l" defTabSz="914400" rtl="0" eaLnBrk="0" fontAlgn="base" latinLnBrk="0" hangingPunct="0">
              <a:lnSpc>
                <a:spcPct val="100000"/>
              </a:lnSpc>
              <a:spcBef>
                <a:spcPct val="30000"/>
              </a:spcBef>
              <a:spcAft>
                <a:spcPct val="0"/>
              </a:spcAft>
              <a:buClrTx/>
              <a:buSzTx/>
              <a:buFontTx/>
              <a:buNone/>
              <a:tabLst/>
              <a:defRPr/>
            </a:pPr>
            <a:r>
              <a:rPr lang="en-GB" sz="1200" b="1" dirty="0" err="1" smtClean="0"/>
              <a:t>Noem</a:t>
            </a:r>
            <a:r>
              <a:rPr lang="en-GB" sz="1200" b="1" dirty="0" smtClean="0"/>
              <a:t> 3 </a:t>
            </a:r>
            <a:r>
              <a:rPr lang="en-GB" sz="1200" b="1" dirty="0" err="1" smtClean="0"/>
              <a:t>oorzaken</a:t>
            </a:r>
            <a:r>
              <a:rPr lang="en-GB" sz="1200" b="1" dirty="0" smtClean="0"/>
              <a:t> van </a:t>
            </a:r>
            <a:r>
              <a:rPr lang="en-GB" sz="1200" b="1" dirty="0" err="1" smtClean="0"/>
              <a:t>onnauwkeurigheid</a:t>
            </a:r>
            <a:r>
              <a:rPr lang="en-GB" sz="1200" b="1" dirty="0" smtClean="0"/>
              <a:t> van GPS </a:t>
            </a:r>
            <a:r>
              <a:rPr lang="en-GB" sz="1200" b="1" dirty="0" err="1" smtClean="0"/>
              <a:t>plaatsbepaling</a:t>
            </a:r>
            <a:r>
              <a:rPr lang="en-GB" sz="1200" b="1" dirty="0" smtClean="0"/>
              <a:t>:</a:t>
            </a:r>
          </a:p>
          <a:p>
            <a:r>
              <a:rPr lang="en-GB" b="0" dirty="0" err="1" smtClean="0"/>
              <a:t>Vertraging</a:t>
            </a:r>
            <a:r>
              <a:rPr lang="en-GB" b="0" dirty="0" smtClean="0"/>
              <a:t> in de </a:t>
            </a:r>
            <a:r>
              <a:rPr lang="en-GB" b="0" dirty="0" err="1" smtClean="0"/>
              <a:t>admosfeer</a:t>
            </a:r>
            <a:endParaRPr lang="en-GB" b="0" dirty="0" smtClean="0"/>
          </a:p>
          <a:p>
            <a:r>
              <a:rPr lang="en-GB" b="0" dirty="0" err="1" smtClean="0"/>
              <a:t>Onnauwkeurigheid</a:t>
            </a:r>
            <a:r>
              <a:rPr lang="en-GB" b="0" dirty="0" smtClean="0"/>
              <a:t> van de </a:t>
            </a:r>
            <a:r>
              <a:rPr lang="en-GB" b="0" dirty="0" err="1" smtClean="0"/>
              <a:t>tijdwaarneming</a:t>
            </a:r>
            <a:endParaRPr lang="en-GB" b="0" dirty="0" smtClean="0"/>
          </a:p>
          <a:p>
            <a:r>
              <a:rPr lang="en-GB" b="0" dirty="0" err="1" smtClean="0"/>
              <a:t>Signalen</a:t>
            </a:r>
            <a:r>
              <a:rPr lang="en-GB" b="0" dirty="0" smtClean="0"/>
              <a:t> die indirect </a:t>
            </a:r>
            <a:r>
              <a:rPr lang="en-GB" b="0" dirty="0" err="1" smtClean="0"/>
              <a:t>bij</a:t>
            </a:r>
            <a:r>
              <a:rPr lang="en-GB" b="0" dirty="0" smtClean="0"/>
              <a:t> de </a:t>
            </a:r>
            <a:r>
              <a:rPr lang="en-GB" b="0" dirty="0" err="1" smtClean="0"/>
              <a:t>ontvanger</a:t>
            </a:r>
            <a:r>
              <a:rPr lang="en-GB" b="0" dirty="0" smtClean="0"/>
              <a:t> </a:t>
            </a:r>
            <a:r>
              <a:rPr lang="en-GB" b="0" dirty="0" err="1" smtClean="0"/>
              <a:t>komen</a:t>
            </a:r>
            <a:endParaRPr lang="en-GB" b="0" dirty="0" smtClean="0"/>
          </a:p>
          <a:p>
            <a:r>
              <a:rPr lang="en-GB" sz="1200" b="1" dirty="0" err="1" smtClean="0"/>
              <a:t>Welke</a:t>
            </a:r>
            <a:r>
              <a:rPr lang="en-GB" sz="1200" b="1" dirty="0" smtClean="0"/>
              <a:t> </a:t>
            </a:r>
            <a:r>
              <a:rPr lang="en-GB" sz="1200" b="1" dirty="0" err="1" smtClean="0"/>
              <a:t>nauwkeurigheid</a:t>
            </a:r>
            <a:r>
              <a:rPr lang="en-GB" sz="1200" b="1" dirty="0" smtClean="0"/>
              <a:t> is </a:t>
            </a:r>
            <a:r>
              <a:rPr lang="en-GB" sz="1200" b="1" dirty="0" err="1" smtClean="0"/>
              <a:t>er</a:t>
            </a:r>
            <a:r>
              <a:rPr lang="en-GB" sz="1200" b="1" dirty="0" smtClean="0"/>
              <a:t> </a:t>
            </a:r>
            <a:r>
              <a:rPr lang="en-GB" sz="1200" b="1" dirty="0" err="1" smtClean="0"/>
              <a:t>mogelijk</a:t>
            </a:r>
            <a:r>
              <a:rPr lang="en-GB" sz="1200" b="1" dirty="0" smtClean="0"/>
              <a:t> </a:t>
            </a:r>
            <a:r>
              <a:rPr lang="en-GB" sz="1200" b="1" dirty="0" err="1" smtClean="0"/>
              <a:t>zonder</a:t>
            </a:r>
            <a:r>
              <a:rPr lang="en-GB" sz="1200" b="1" dirty="0" smtClean="0"/>
              <a:t> en met </a:t>
            </a:r>
            <a:r>
              <a:rPr lang="en-GB" sz="1200" b="1" dirty="0" err="1" smtClean="0"/>
              <a:t>corredctie</a:t>
            </a:r>
            <a:r>
              <a:rPr lang="en-GB" sz="1200" b="1" dirty="0" smtClean="0"/>
              <a:t> </a:t>
            </a:r>
            <a:r>
              <a:rPr lang="en-GB" sz="1200" b="1" dirty="0" err="1" smtClean="0"/>
              <a:t>signalen</a:t>
            </a:r>
            <a:r>
              <a:rPr lang="en-GB" sz="1200" b="1" dirty="0" smtClean="0"/>
              <a:t>?</a:t>
            </a:r>
          </a:p>
          <a:p>
            <a:pPr marL="0" indent="0">
              <a:buNone/>
            </a:pPr>
            <a:r>
              <a:rPr lang="en-GB" sz="1200" dirty="0" err="1" smtClean="0"/>
              <a:t>Zonder</a:t>
            </a:r>
            <a:r>
              <a:rPr lang="en-GB" sz="1200" dirty="0" smtClean="0"/>
              <a:t> </a:t>
            </a:r>
            <a:r>
              <a:rPr lang="en-GB" sz="1200" dirty="0" err="1" smtClean="0"/>
              <a:t>correctie</a:t>
            </a:r>
            <a:r>
              <a:rPr lang="en-GB" sz="1200" dirty="0" smtClean="0"/>
              <a:t> 10 meter met RTK </a:t>
            </a:r>
            <a:r>
              <a:rPr lang="en-GB" sz="1200" dirty="0" err="1" smtClean="0"/>
              <a:t>correctie</a:t>
            </a:r>
            <a:r>
              <a:rPr lang="en-GB" sz="1200" dirty="0" smtClean="0"/>
              <a:t> 2 cm</a:t>
            </a:r>
          </a:p>
          <a:p>
            <a:pPr marL="0" marR="0" indent="0" algn="l" defTabSz="914400" rtl="0" eaLnBrk="0" fontAlgn="base" latinLnBrk="0" hangingPunct="0">
              <a:lnSpc>
                <a:spcPct val="100000"/>
              </a:lnSpc>
              <a:spcBef>
                <a:spcPct val="30000"/>
              </a:spcBef>
              <a:spcAft>
                <a:spcPct val="0"/>
              </a:spcAft>
              <a:buClrTx/>
              <a:buSzTx/>
              <a:buFontTx/>
              <a:buNone/>
              <a:tabLst/>
              <a:defRPr/>
            </a:pPr>
            <a:r>
              <a:rPr lang="en-GB" sz="1200" b="1" dirty="0" err="1" smtClean="0"/>
              <a:t>Hoeveel</a:t>
            </a:r>
            <a:r>
              <a:rPr lang="en-GB" sz="1200" b="1" dirty="0" smtClean="0"/>
              <a:t> </a:t>
            </a:r>
            <a:r>
              <a:rPr lang="en-GB" sz="1200" b="1" dirty="0" err="1" smtClean="0"/>
              <a:t>satellieten</a:t>
            </a:r>
            <a:r>
              <a:rPr lang="en-GB" sz="1200" b="1" dirty="0" smtClean="0"/>
              <a:t> </a:t>
            </a:r>
            <a:r>
              <a:rPr lang="en-GB" sz="1200" b="1" dirty="0" err="1" smtClean="0"/>
              <a:t>zijn</a:t>
            </a:r>
            <a:r>
              <a:rPr lang="en-GB" sz="1200" b="1" dirty="0" smtClean="0"/>
              <a:t> </a:t>
            </a:r>
            <a:r>
              <a:rPr lang="en-GB" sz="1200" b="1" dirty="0" err="1" smtClean="0"/>
              <a:t>er</a:t>
            </a:r>
            <a:r>
              <a:rPr lang="en-GB" sz="1200" b="1" dirty="0" smtClean="0"/>
              <a:t> </a:t>
            </a:r>
            <a:r>
              <a:rPr lang="en-GB" sz="1200" b="1" dirty="0" err="1" smtClean="0"/>
              <a:t>minimaal</a:t>
            </a:r>
            <a:r>
              <a:rPr lang="en-GB" sz="1200" b="1" dirty="0" smtClean="0"/>
              <a:t> </a:t>
            </a:r>
            <a:r>
              <a:rPr lang="en-GB" sz="1200" b="1" dirty="0" err="1" smtClean="0"/>
              <a:t>nodig</a:t>
            </a:r>
            <a:r>
              <a:rPr lang="en-GB" sz="1200" b="1" dirty="0" smtClean="0"/>
              <a:t> </a:t>
            </a:r>
            <a:r>
              <a:rPr lang="en-GB" sz="1200" b="1" dirty="0" err="1" smtClean="0"/>
              <a:t>voor</a:t>
            </a:r>
            <a:r>
              <a:rPr lang="en-GB" sz="1200" b="1" dirty="0" smtClean="0"/>
              <a:t> GPS </a:t>
            </a:r>
            <a:r>
              <a:rPr lang="en-GB" sz="1200" b="1" dirty="0" err="1" smtClean="0"/>
              <a:t>plaatsbepaling</a:t>
            </a:r>
            <a:r>
              <a:rPr lang="en-GB" sz="1200" b="1" dirty="0" smtClean="0"/>
              <a:t>?</a:t>
            </a:r>
          </a:p>
          <a:p>
            <a:pPr marL="0" marR="0" indent="0" algn="l" defTabSz="914400" rtl="0" eaLnBrk="0" fontAlgn="base" latinLnBrk="0" hangingPunct="0">
              <a:lnSpc>
                <a:spcPct val="100000"/>
              </a:lnSpc>
              <a:spcBef>
                <a:spcPct val="30000"/>
              </a:spcBef>
              <a:spcAft>
                <a:spcPct val="0"/>
              </a:spcAft>
              <a:buClrTx/>
              <a:buSzTx/>
              <a:buFontTx/>
              <a:buNone/>
              <a:tabLst/>
              <a:defRPr/>
            </a:pPr>
            <a:r>
              <a:rPr lang="en-GB" sz="1200" b="0" dirty="0" err="1" smtClean="0"/>
              <a:t>Minimaal</a:t>
            </a:r>
            <a:r>
              <a:rPr lang="en-GB" sz="1200" b="0" dirty="0" smtClean="0"/>
              <a:t> 4 </a:t>
            </a:r>
            <a:r>
              <a:rPr lang="en-GB" sz="1200" b="0" dirty="0" err="1" smtClean="0"/>
              <a:t>satellieten</a:t>
            </a:r>
            <a:endParaRPr lang="en-GB" sz="1200" b="0" dirty="0" smtClean="0"/>
          </a:p>
          <a:p>
            <a:pPr marL="0" indent="0">
              <a:buNone/>
            </a:pPr>
            <a:endParaRPr lang="en-GB" dirty="0" smtClean="0"/>
          </a:p>
        </p:txBody>
      </p:sp>
      <p:sp>
        <p:nvSpPr>
          <p:cNvPr id="33796" name="Date Placeholder 3"/>
          <p:cNvSpPr>
            <a:spLocks noGrp="1"/>
          </p:cNvSpPr>
          <p:nvPr>
            <p:ph type="dt" sz="quarter" idx="1"/>
          </p:nvPr>
        </p:nvSpPr>
        <p:spPr>
          <a:noFill/>
          <a:ln>
            <a:miter lim="800000"/>
            <a:headEnd/>
            <a:tailEnd/>
          </a:ln>
        </p:spPr>
        <p:txBody>
          <a:bodyPr/>
          <a:lstStyle/>
          <a:p>
            <a:fld id="{0DD05929-5677-4D1E-84AA-623E7F080DB2}" type="datetime1">
              <a:rPr lang="en-GB" smtClean="0"/>
              <a:pPr/>
              <a:t>28/02/2012</a:t>
            </a:fld>
            <a:endParaRPr lang="en-GB" smtClean="0"/>
          </a:p>
        </p:txBody>
      </p:sp>
      <p:sp>
        <p:nvSpPr>
          <p:cNvPr id="33797" name="Slide Number Placeholder 4"/>
          <p:cNvSpPr>
            <a:spLocks noGrp="1"/>
          </p:cNvSpPr>
          <p:nvPr>
            <p:ph type="sldNum" sz="quarter" idx="5"/>
          </p:nvPr>
        </p:nvSpPr>
        <p:spPr>
          <a:noFill/>
          <a:ln>
            <a:miter lim="800000"/>
            <a:headEnd/>
            <a:tailEnd/>
          </a:ln>
        </p:spPr>
        <p:txBody>
          <a:bodyPr/>
          <a:lstStyle/>
          <a:p>
            <a:fld id="{A880841C-7FB8-4816-A91D-6696EDF602D2}" type="slidenum">
              <a:rPr lang="en-GB" smtClean="0"/>
              <a:pPr/>
              <a:t>25</a:t>
            </a:fld>
            <a:endParaRPr lang="en-GB"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smtClean="0"/>
              <a:t>Antwoorden</a:t>
            </a:r>
            <a:endParaRPr lang="en-GB" dirty="0" smtClean="0"/>
          </a:p>
          <a:p>
            <a:pPr marL="228600" indent="-228600">
              <a:buAutoNum type="arabicPlain"/>
            </a:pPr>
            <a:r>
              <a:rPr lang="en-GB" dirty="0" smtClean="0"/>
              <a:t>A</a:t>
            </a:r>
          </a:p>
          <a:p>
            <a:pPr marL="228600" indent="-228600">
              <a:buAutoNum type="arabicPlain"/>
            </a:pPr>
            <a:r>
              <a:rPr lang="en-GB" dirty="0" smtClean="0"/>
              <a:t>C</a:t>
            </a:r>
          </a:p>
          <a:p>
            <a:pPr marL="228600" indent="-228600">
              <a:buAutoNum type="arabicPlain"/>
            </a:pPr>
            <a:r>
              <a:rPr lang="en-GB" dirty="0" smtClean="0"/>
              <a:t>A</a:t>
            </a:r>
          </a:p>
          <a:p>
            <a:pPr marL="228600" indent="-228600">
              <a:buAutoNum type="arabicPlain"/>
            </a:pPr>
            <a:r>
              <a:rPr lang="en-GB" dirty="0" smtClean="0"/>
              <a:t>B</a:t>
            </a:r>
          </a:p>
          <a:p>
            <a:pPr marL="228600" indent="-228600">
              <a:buAutoNum type="arabicPlain"/>
            </a:pPr>
            <a:r>
              <a:rPr lang="en-GB" dirty="0" smtClean="0"/>
              <a:t>C</a:t>
            </a:r>
          </a:p>
          <a:p>
            <a:pPr marL="228600" indent="-228600">
              <a:buAutoNum type="arabicPlain"/>
            </a:pPr>
            <a:r>
              <a:rPr lang="en-GB" dirty="0" smtClean="0"/>
              <a:t>B</a:t>
            </a:r>
          </a:p>
          <a:p>
            <a:pPr marL="228600" indent="-228600">
              <a:buAutoNum type="arabicPlain"/>
            </a:pPr>
            <a:r>
              <a:rPr lang="en-GB" dirty="0" smtClean="0"/>
              <a:t>B</a:t>
            </a:r>
          </a:p>
          <a:p>
            <a:pPr marL="228600" indent="-228600">
              <a:buAutoNum type="arabicPlain"/>
            </a:pPr>
            <a:r>
              <a:rPr lang="en-GB" smtClean="0"/>
              <a:t>A</a:t>
            </a:r>
            <a:endParaRPr lang="en-GB" dirty="0"/>
          </a:p>
        </p:txBody>
      </p:sp>
      <p:sp>
        <p:nvSpPr>
          <p:cNvPr id="4" name="Date Placeholder 3"/>
          <p:cNvSpPr>
            <a:spLocks noGrp="1"/>
          </p:cNvSpPr>
          <p:nvPr>
            <p:ph type="dt" idx="10"/>
          </p:nvPr>
        </p:nvSpPr>
        <p:spPr/>
        <p:txBody>
          <a:bodyPr/>
          <a:lstStyle/>
          <a:p>
            <a:pPr>
              <a:defRPr/>
            </a:pPr>
            <a:fld id="{16B5D73E-3507-4092-8354-385829D30F65}" type="datetime1">
              <a:rPr lang="en-GB" smtClean="0"/>
              <a:pPr>
                <a:defRPr/>
              </a:pPr>
              <a:t>28/02/2012</a:t>
            </a:fld>
            <a:endParaRPr lang="en-GB"/>
          </a:p>
        </p:txBody>
      </p:sp>
      <p:sp>
        <p:nvSpPr>
          <p:cNvPr id="5" name="Slide Number Placeholder 4"/>
          <p:cNvSpPr>
            <a:spLocks noGrp="1"/>
          </p:cNvSpPr>
          <p:nvPr>
            <p:ph type="sldNum" sz="quarter" idx="11"/>
          </p:nvPr>
        </p:nvSpPr>
        <p:spPr/>
        <p:txBody>
          <a:bodyPr/>
          <a:lstStyle/>
          <a:p>
            <a:pPr>
              <a:defRPr/>
            </a:pPr>
            <a:fld id="{D165275C-EB53-4B89-99E6-12276D27098B}" type="slidenum">
              <a:rPr lang="en-GB" smtClean="0"/>
              <a:pPr>
                <a:defRPr/>
              </a:pPr>
              <a:t>26</a:t>
            </a:fld>
            <a:endParaRPr lang="en-GB"/>
          </a:p>
        </p:txBody>
      </p:sp>
    </p:spTree>
    <p:extLst>
      <p:ext uri="{BB962C8B-B14F-4D97-AF65-F5344CB8AC3E}">
        <p14:creationId xmlns:p14="http://schemas.microsoft.com/office/powerpoint/2010/main" val="27485913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a:ln/>
        </p:spPr>
      </p:sp>
      <p:sp>
        <p:nvSpPr>
          <p:cNvPr id="24579" name="Notes Placeholder 2"/>
          <p:cNvSpPr>
            <a:spLocks noGrp="1"/>
          </p:cNvSpPr>
          <p:nvPr>
            <p:ph type="body" idx="1"/>
          </p:nvPr>
        </p:nvSpPr>
        <p:spPr>
          <a:noFill/>
        </p:spPr>
        <p:txBody>
          <a:bodyPr/>
          <a:lstStyle/>
          <a:p>
            <a:endParaRPr lang="en-GB" dirty="0" smtClean="0"/>
          </a:p>
        </p:txBody>
      </p:sp>
      <p:sp>
        <p:nvSpPr>
          <p:cNvPr id="24580" name="Date Placeholder 3"/>
          <p:cNvSpPr>
            <a:spLocks noGrp="1"/>
          </p:cNvSpPr>
          <p:nvPr>
            <p:ph type="dt" sz="quarter" idx="1"/>
          </p:nvPr>
        </p:nvSpPr>
        <p:spPr>
          <a:noFill/>
          <a:ln>
            <a:miter lim="800000"/>
            <a:headEnd/>
            <a:tailEnd/>
          </a:ln>
        </p:spPr>
        <p:txBody>
          <a:bodyPr/>
          <a:lstStyle/>
          <a:p>
            <a:fld id="{A9B5F1CB-F0D9-470D-B970-8D198A4D11F1}" type="datetime1">
              <a:rPr lang="en-GB" smtClean="0"/>
              <a:pPr/>
              <a:t>28/02/2012</a:t>
            </a:fld>
            <a:endParaRPr lang="en-GB" smtClean="0"/>
          </a:p>
        </p:txBody>
      </p:sp>
      <p:sp>
        <p:nvSpPr>
          <p:cNvPr id="24581" name="Slide Number Placeholder 4"/>
          <p:cNvSpPr>
            <a:spLocks noGrp="1"/>
          </p:cNvSpPr>
          <p:nvPr>
            <p:ph type="sldNum" sz="quarter" idx="5"/>
          </p:nvPr>
        </p:nvSpPr>
        <p:spPr>
          <a:noFill/>
          <a:ln>
            <a:miter lim="800000"/>
            <a:headEnd/>
            <a:tailEnd/>
          </a:ln>
        </p:spPr>
        <p:txBody>
          <a:bodyPr/>
          <a:lstStyle/>
          <a:p>
            <a:fld id="{E13D0769-AF43-46DE-A856-DF8CC09BF97D}" type="slidenum">
              <a:rPr lang="en-GB" smtClean="0"/>
              <a:pPr/>
              <a:t>3</a:t>
            </a:fld>
            <a:endParaRPr lang="en-GB"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a:ln/>
        </p:spPr>
      </p:sp>
      <p:sp>
        <p:nvSpPr>
          <p:cNvPr id="25603" name="Notes Placeholder 2"/>
          <p:cNvSpPr>
            <a:spLocks noGrp="1"/>
          </p:cNvSpPr>
          <p:nvPr>
            <p:ph type="body" idx="1"/>
          </p:nvPr>
        </p:nvSpPr>
        <p:spPr>
          <a:noFill/>
        </p:spPr>
        <p:txBody>
          <a:bodyPr/>
          <a:lstStyle/>
          <a:p>
            <a:r>
              <a:rPr lang="nl-NL" dirty="0" smtClean="0"/>
              <a:t>Satellietplaatsbepaling</a:t>
            </a:r>
          </a:p>
          <a:p>
            <a:r>
              <a:rPr lang="nl-NL" dirty="0" smtClean="0"/>
              <a:t>Plaatsbepaling met behulp van GNSS(Global </a:t>
            </a:r>
            <a:r>
              <a:rPr lang="nl-NL" dirty="0" err="1" smtClean="0"/>
              <a:t>Navigation</a:t>
            </a:r>
            <a:r>
              <a:rPr lang="nl-NL" dirty="0" smtClean="0"/>
              <a:t> </a:t>
            </a:r>
            <a:r>
              <a:rPr lang="nl-NL" dirty="0" err="1" smtClean="0"/>
              <a:t>Satellite</a:t>
            </a:r>
            <a:r>
              <a:rPr lang="nl-NL" dirty="0" smtClean="0"/>
              <a:t> System) is het bepalen van de locatie op aarde met behulp van speciale satelliet constellaties.</a:t>
            </a:r>
            <a:r>
              <a:rPr lang="nl-NL" baseline="0" dirty="0" smtClean="0"/>
              <a:t> Om de positie op aarde te kunnen bepalen moet de afstand tot tenminste 4 satellieten worden vastgesteld. De afstand tot de satelliet wordt gemeten door het meten van tijd die het signaal nodig heeft voor zijn reis naar de ontvanger. Om op iedere plaats op aarde 24 uur per dag voldoende satellieten binnen bereik te hebben bestaat een constellatie van navigatiesatellieten uit meer dan 20 satellieten. De satellieten cirkelen op een hoogte van ongeveer 20.000 km om de aarde met een omlooptijd van ongeveer 12 uur.</a:t>
            </a:r>
          </a:p>
          <a:p>
            <a:r>
              <a:rPr lang="nl-NL" dirty="0" smtClean="0"/>
              <a:t>Het defensie</a:t>
            </a:r>
            <a:r>
              <a:rPr lang="nl-NL" baseline="0" dirty="0" smtClean="0"/>
              <a:t> systeem </a:t>
            </a:r>
            <a:r>
              <a:rPr lang="nl-NL" dirty="0" smtClean="0"/>
              <a:t>NAVSTAR </a:t>
            </a:r>
            <a:r>
              <a:rPr lang="nl-NL" dirty="0" err="1" smtClean="0"/>
              <a:t>global</a:t>
            </a:r>
            <a:r>
              <a:rPr lang="nl-NL" dirty="0" smtClean="0"/>
              <a:t> positioning system (gps)</a:t>
            </a:r>
            <a:r>
              <a:rPr lang="nl-NL" baseline="0" dirty="0" smtClean="0"/>
              <a:t> </a:t>
            </a:r>
            <a:r>
              <a:rPr lang="nl-NL" dirty="0" smtClean="0"/>
              <a:t>is het meest bekend. Daarnaast zijn er andere systemen</a:t>
            </a:r>
            <a:r>
              <a:rPr lang="nl-NL" baseline="0" dirty="0" smtClean="0"/>
              <a:t> voor </a:t>
            </a:r>
            <a:r>
              <a:rPr lang="nl-NL" dirty="0" smtClean="0"/>
              <a:t>satellietplaatsbepaling: GLONASS (Rusland), </a:t>
            </a:r>
            <a:r>
              <a:rPr lang="nl-NL" dirty="0" err="1" smtClean="0"/>
              <a:t>Beidou</a:t>
            </a:r>
            <a:r>
              <a:rPr lang="nl-NL" dirty="0" smtClean="0"/>
              <a:t> (China). Deze systemen zijn oorspronkelijk voor militair gebruik ontwikkeld maar de signalen zijn nu</a:t>
            </a:r>
            <a:r>
              <a:rPr lang="nl-NL" baseline="0" dirty="0" smtClean="0"/>
              <a:t> ook beschikbaar voor civiel gebruik.</a:t>
            </a:r>
            <a:r>
              <a:rPr lang="nl-NL" dirty="0" smtClean="0"/>
              <a:t> De Europese Unie ontwikkelt een civiel systeem,</a:t>
            </a:r>
            <a:r>
              <a:rPr lang="nl-NL" baseline="0" dirty="0" smtClean="0"/>
              <a:t> </a:t>
            </a:r>
            <a:r>
              <a:rPr lang="nl-NL" dirty="0" err="1" smtClean="0"/>
              <a:t>Galileo</a:t>
            </a:r>
            <a:r>
              <a:rPr lang="nl-NL" dirty="0" smtClean="0"/>
              <a:t> dat in 2014 operationeel</a:t>
            </a:r>
            <a:r>
              <a:rPr lang="nl-NL" baseline="0" dirty="0" smtClean="0"/>
              <a:t> zal zijn. </a:t>
            </a:r>
            <a:endParaRPr lang="nl-NL" dirty="0" smtClean="0"/>
          </a:p>
          <a:p>
            <a:pPr>
              <a:defRPr/>
            </a:pPr>
            <a:r>
              <a:rPr lang="nl-NL" b="1" dirty="0" smtClean="0"/>
              <a:t>Kenmerken</a:t>
            </a:r>
            <a:endParaRPr lang="en-GB" dirty="0" smtClean="0"/>
          </a:p>
          <a:p>
            <a:pPr>
              <a:defRPr/>
            </a:pPr>
            <a:r>
              <a:rPr lang="nl-NL" dirty="0" smtClean="0"/>
              <a:t>Het zendgedeelte van een GNSS systeem bestaat uit minimaal 24 werkende satellieten</a:t>
            </a:r>
            <a:r>
              <a:rPr lang="nl-NL" baseline="0" dirty="0" smtClean="0"/>
              <a:t> </a:t>
            </a:r>
            <a:r>
              <a:rPr lang="nl-NL" dirty="0" smtClean="0"/>
              <a:t>die in zes vaste banen en in een vaste tijd rond de aarde draaien en elk een eigen signaal uitzenden.</a:t>
            </a:r>
            <a:endParaRPr lang="en-GB" dirty="0" smtClean="0"/>
          </a:p>
          <a:p>
            <a:pPr>
              <a:defRPr/>
            </a:pPr>
            <a:r>
              <a:rPr lang="nl-NL" dirty="0" smtClean="0"/>
              <a:t>Het GNSS systemen zijn 24 uur per dag in bedrijf, nagenoeg overal ter wereld bruikbaar en werkt onder alle weersomstandigheden. </a:t>
            </a:r>
            <a:endParaRPr lang="en-GB" dirty="0" smtClean="0"/>
          </a:p>
          <a:p>
            <a:endParaRPr lang="nl-NL" dirty="0" smtClean="0"/>
          </a:p>
        </p:txBody>
      </p:sp>
      <p:sp>
        <p:nvSpPr>
          <p:cNvPr id="25604" name="Date Placeholder 3"/>
          <p:cNvSpPr>
            <a:spLocks noGrp="1"/>
          </p:cNvSpPr>
          <p:nvPr>
            <p:ph type="dt" sz="quarter" idx="1"/>
          </p:nvPr>
        </p:nvSpPr>
        <p:spPr>
          <a:noFill/>
          <a:ln w="12700">
            <a:miter lim="800000"/>
            <a:headEnd/>
            <a:tailEnd/>
          </a:ln>
        </p:spPr>
        <p:txBody>
          <a:bodyPr/>
          <a:lstStyle/>
          <a:p>
            <a:fld id="{BCBCD043-8626-45D4-83D4-E1651B5B7B4D}" type="datetime1">
              <a:rPr lang="en-GB" smtClean="0"/>
              <a:pPr/>
              <a:t>28/02/2012</a:t>
            </a:fld>
            <a:endParaRPr lang="en-GB" smtClean="0"/>
          </a:p>
        </p:txBody>
      </p:sp>
      <p:sp>
        <p:nvSpPr>
          <p:cNvPr id="25605" name="Slide Number Placeholder 4"/>
          <p:cNvSpPr>
            <a:spLocks noGrp="1"/>
          </p:cNvSpPr>
          <p:nvPr>
            <p:ph type="sldNum" sz="quarter" idx="5"/>
          </p:nvPr>
        </p:nvSpPr>
        <p:spPr>
          <a:noFill/>
          <a:ln w="12700">
            <a:miter lim="800000"/>
            <a:headEnd/>
            <a:tailEnd/>
          </a:ln>
        </p:spPr>
        <p:txBody>
          <a:bodyPr/>
          <a:lstStyle/>
          <a:p>
            <a:fld id="{9C648BA8-96FA-4F7F-8A68-ACAA30ED78C3}" type="slidenum">
              <a:rPr lang="en-GB" smtClean="0"/>
              <a:pPr/>
              <a:t>4</a:t>
            </a:fld>
            <a:endParaRPr lang="en-GB"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Het </a:t>
            </a:r>
            <a:r>
              <a:rPr lang="nl-NL" dirty="0" err="1" smtClean="0"/>
              <a:t>gps-systeem</a:t>
            </a:r>
            <a:r>
              <a:rPr lang="nl-NL" dirty="0" smtClean="0"/>
              <a:t> is geschikt voor zowel navigatiedoeleinden, geodetische puntbepaling, geografische informatiesystemen en nauwkeurige tijdsbepaling. De afstanden tussen de satelliet en de ontvanger worden afgeleid uit de gemeten looptijden van radiogolven. De satellieten zenden de informatie op twee frequenties uit. Op deze frequenties zijn digitale codes aangebracht. Die codes bevatten informatie over de satelliet zelf: De positie van de satelliet, en de onderlinge synchronisatie van de satellietklokken, en. Deze codes vormen samen de informatie die van belang is voor de plaatsbepaling.</a:t>
            </a:r>
          </a:p>
          <a:p>
            <a:r>
              <a:rPr lang="nl-NL" dirty="0" smtClean="0"/>
              <a:t>Het principe van het systeem berust erop dat iedere satelliet een zeer nauwkeurig radiosignaal uitzendt met daarin zijn identificatie plus een zeer precieze tijdmelding (iedere satelliet heeft meerdere atoomklokken aan boord). De baan van iedere satelliet is vooraf bekend, dus ook de plaats waar vandaan het signaal is verzonden. Door na te gaan hoeveel vertraging er is in de ontvangst van het tijdsignaal, kan de ontvanger berekenen hoever hij van die satelliet verwijderd is. Met behulp van het dopplereffect is het mogelijk om snelheden te meten. Door wisselende</a:t>
            </a:r>
            <a:r>
              <a:rPr lang="nl-NL" baseline="0" dirty="0" smtClean="0"/>
              <a:t> </a:t>
            </a:r>
            <a:r>
              <a:rPr lang="nl-NL" dirty="0" smtClean="0"/>
              <a:t>atmosferische omstandigheden ontstaan vertragingen in het signaal en kan een fout van enkele meters ontstaan.</a:t>
            </a:r>
          </a:p>
          <a:p>
            <a:r>
              <a:rPr lang="nl-NL" dirty="0" smtClean="0"/>
              <a:t>Bij satellietplaatsbepaling geldt dus: de satelliet is altijd de zender, het plaatsbepalingstoestel is altijd de ontvanger (op aarde). Het systeem kan dus niet iemand volgen. (dit is een veel voorkomend misverstand)</a:t>
            </a:r>
          </a:p>
          <a:p>
            <a:endParaRPr lang="nl-NL" dirty="0"/>
          </a:p>
        </p:txBody>
      </p:sp>
      <p:sp>
        <p:nvSpPr>
          <p:cNvPr id="4" name="Tijdelijke aanduiding voor datum 3"/>
          <p:cNvSpPr>
            <a:spLocks noGrp="1"/>
          </p:cNvSpPr>
          <p:nvPr>
            <p:ph type="dt" idx="10"/>
          </p:nvPr>
        </p:nvSpPr>
        <p:spPr/>
        <p:txBody>
          <a:bodyPr/>
          <a:lstStyle/>
          <a:p>
            <a:pPr>
              <a:defRPr/>
            </a:pPr>
            <a:fld id="{16B5D73E-3507-4092-8354-385829D30F65}" type="datetime1">
              <a:rPr lang="en-GB" smtClean="0"/>
              <a:pPr>
                <a:defRPr/>
              </a:pPr>
              <a:t>28/02/2012</a:t>
            </a:fld>
            <a:endParaRPr lang="en-GB"/>
          </a:p>
        </p:txBody>
      </p:sp>
      <p:sp>
        <p:nvSpPr>
          <p:cNvPr id="5" name="Tijdelijke aanduiding voor dianummer 4"/>
          <p:cNvSpPr>
            <a:spLocks noGrp="1"/>
          </p:cNvSpPr>
          <p:nvPr>
            <p:ph type="sldNum" sz="quarter" idx="11"/>
          </p:nvPr>
        </p:nvSpPr>
        <p:spPr/>
        <p:txBody>
          <a:bodyPr/>
          <a:lstStyle/>
          <a:p>
            <a:pPr>
              <a:defRPr/>
            </a:pPr>
            <a:fld id="{D165275C-EB53-4B89-99E6-12276D27098B}" type="slidenum">
              <a:rPr lang="en-GB" smtClean="0"/>
              <a:pPr>
                <a:defRPr/>
              </a:pPr>
              <a:t>5</a:t>
            </a:fld>
            <a:endParaRPr lang="en-GB"/>
          </a:p>
        </p:txBody>
      </p:sp>
    </p:spTree>
    <p:extLst>
      <p:ext uri="{BB962C8B-B14F-4D97-AF65-F5344CB8AC3E}">
        <p14:creationId xmlns:p14="http://schemas.microsoft.com/office/powerpoint/2010/main" val="16935117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noProof="0" dirty="0" smtClean="0"/>
              <a:t>Satelliet</a:t>
            </a:r>
            <a:r>
              <a:rPr lang="nl-NL" baseline="0" noProof="0" dirty="0" smtClean="0"/>
              <a:t> c</a:t>
            </a:r>
            <a:r>
              <a:rPr lang="nl-NL" noProof="0" dirty="0" smtClean="0"/>
              <a:t>onstellatie= is stelsel van navigatie satellieten</a:t>
            </a:r>
            <a:endParaRPr lang="nl-NL" noProof="0" dirty="0"/>
          </a:p>
        </p:txBody>
      </p:sp>
      <p:sp>
        <p:nvSpPr>
          <p:cNvPr id="4" name="Date Placeholder 3"/>
          <p:cNvSpPr>
            <a:spLocks noGrp="1"/>
          </p:cNvSpPr>
          <p:nvPr>
            <p:ph type="dt" idx="10"/>
          </p:nvPr>
        </p:nvSpPr>
        <p:spPr/>
        <p:txBody>
          <a:bodyPr/>
          <a:lstStyle/>
          <a:p>
            <a:pPr>
              <a:defRPr/>
            </a:pPr>
            <a:fld id="{16B5D73E-3507-4092-8354-385829D30F65}" type="datetime1">
              <a:rPr lang="en-GB" smtClean="0"/>
              <a:pPr>
                <a:defRPr/>
              </a:pPr>
              <a:t>28/02/2012</a:t>
            </a:fld>
            <a:endParaRPr lang="en-GB"/>
          </a:p>
        </p:txBody>
      </p:sp>
      <p:sp>
        <p:nvSpPr>
          <p:cNvPr id="5" name="Slide Number Placeholder 4"/>
          <p:cNvSpPr>
            <a:spLocks noGrp="1"/>
          </p:cNvSpPr>
          <p:nvPr>
            <p:ph type="sldNum" sz="quarter" idx="11"/>
          </p:nvPr>
        </p:nvSpPr>
        <p:spPr/>
        <p:txBody>
          <a:bodyPr/>
          <a:lstStyle/>
          <a:p>
            <a:pPr>
              <a:defRPr/>
            </a:pPr>
            <a:fld id="{D165275C-EB53-4B89-99E6-12276D27098B}" type="slidenum">
              <a:rPr lang="en-GB" smtClean="0"/>
              <a:pPr>
                <a:defRPr/>
              </a:pPr>
              <a:t>7</a:t>
            </a:fld>
            <a:endParaRPr lang="en-GB"/>
          </a:p>
        </p:txBody>
      </p:sp>
    </p:spTree>
    <p:extLst>
      <p:ext uri="{BB962C8B-B14F-4D97-AF65-F5344CB8AC3E}">
        <p14:creationId xmlns:p14="http://schemas.microsoft.com/office/powerpoint/2010/main" val="5065876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3"/>
          <p:cNvSpPr>
            <a:spLocks noGrp="1" noChangeArrowheads="1"/>
          </p:cNvSpPr>
          <p:nvPr>
            <p:ph type="dt" sz="quarter" idx="1"/>
          </p:nvPr>
        </p:nvSpPr>
        <p:spPr>
          <a:noFill/>
          <a:ln w="12700">
            <a:miter lim="800000"/>
            <a:headEnd/>
            <a:tailEnd/>
          </a:ln>
        </p:spPr>
        <p:txBody>
          <a:bodyPr/>
          <a:lstStyle/>
          <a:p>
            <a:fld id="{B1DA10B6-9D3B-4C50-AE97-4EF604950A44}" type="datetime1">
              <a:rPr lang="en-GB" smtClean="0">
                <a:solidFill>
                  <a:prstClr val="black"/>
                </a:solidFill>
              </a:rPr>
              <a:pPr/>
              <a:t>28/02/2012</a:t>
            </a:fld>
            <a:endParaRPr lang="en-GB" smtClean="0">
              <a:solidFill>
                <a:prstClr val="black"/>
              </a:solidFill>
            </a:endParaRPr>
          </a:p>
        </p:txBody>
      </p:sp>
      <p:sp>
        <p:nvSpPr>
          <p:cNvPr id="26627" name="Rectangle 7"/>
          <p:cNvSpPr>
            <a:spLocks noGrp="1" noChangeArrowheads="1"/>
          </p:cNvSpPr>
          <p:nvPr>
            <p:ph type="sldNum" sz="quarter" idx="5"/>
          </p:nvPr>
        </p:nvSpPr>
        <p:spPr>
          <a:noFill/>
          <a:ln w="12700">
            <a:miter lim="800000"/>
            <a:headEnd/>
            <a:tailEnd/>
          </a:ln>
        </p:spPr>
        <p:txBody>
          <a:bodyPr/>
          <a:lstStyle/>
          <a:p>
            <a:fld id="{A04F7BA6-E827-424D-9281-02AE2D5F334C}" type="slidenum">
              <a:rPr lang="en-GB" smtClean="0">
                <a:solidFill>
                  <a:prstClr val="black"/>
                </a:solidFill>
              </a:rPr>
              <a:pPr/>
              <a:t>10</a:t>
            </a:fld>
            <a:endParaRPr lang="en-GB" smtClean="0">
              <a:solidFill>
                <a:prstClr val="black"/>
              </a:solidFill>
            </a:endParaRPr>
          </a:p>
        </p:txBody>
      </p:sp>
      <p:sp>
        <p:nvSpPr>
          <p:cNvPr id="26628" name="Rectangle 2"/>
          <p:cNvSpPr>
            <a:spLocks noGrp="1" noRot="1" noChangeAspect="1" noChangeArrowheads="1" noTextEdit="1"/>
          </p:cNvSpPr>
          <p:nvPr>
            <p:ph type="sldImg"/>
          </p:nvPr>
        </p:nvSpPr>
        <p:spPr>
          <a:ln/>
        </p:spPr>
      </p:sp>
      <p:sp>
        <p:nvSpPr>
          <p:cNvPr id="39941" name="Rectangle 3"/>
          <p:cNvSpPr>
            <a:spLocks noGrp="1" noChangeArrowheads="1"/>
          </p:cNvSpPr>
          <p:nvPr>
            <p:ph type="body" idx="1"/>
          </p:nvPr>
        </p:nvSpPr>
        <p:spPr/>
        <p:txBody>
          <a:bodyPr/>
          <a:lstStyle/>
          <a:p>
            <a:endParaRPr lang="nl-NL"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3"/>
          <p:cNvSpPr>
            <a:spLocks noGrp="1" noChangeArrowheads="1"/>
          </p:cNvSpPr>
          <p:nvPr>
            <p:ph type="dt" sz="quarter" idx="1"/>
          </p:nvPr>
        </p:nvSpPr>
        <p:spPr>
          <a:noFill/>
          <a:ln w="12700">
            <a:miter lim="800000"/>
            <a:headEnd/>
            <a:tailEnd/>
          </a:ln>
        </p:spPr>
        <p:txBody>
          <a:bodyPr/>
          <a:lstStyle/>
          <a:p>
            <a:fld id="{873BBBB0-FDBA-4C3D-8DC2-A2BF64A10686}" type="datetime1">
              <a:rPr lang="en-GB" smtClean="0"/>
              <a:pPr/>
              <a:t>28/02/2012</a:t>
            </a:fld>
            <a:endParaRPr lang="en-GB" smtClean="0"/>
          </a:p>
        </p:txBody>
      </p:sp>
      <p:sp>
        <p:nvSpPr>
          <p:cNvPr id="28675" name="Rectangle 7"/>
          <p:cNvSpPr>
            <a:spLocks noGrp="1" noChangeArrowheads="1"/>
          </p:cNvSpPr>
          <p:nvPr>
            <p:ph type="sldNum" sz="quarter" idx="5"/>
          </p:nvPr>
        </p:nvSpPr>
        <p:spPr>
          <a:noFill/>
          <a:ln w="12700">
            <a:miter lim="800000"/>
            <a:headEnd/>
            <a:tailEnd/>
          </a:ln>
        </p:spPr>
        <p:txBody>
          <a:bodyPr/>
          <a:lstStyle/>
          <a:p>
            <a:fld id="{F3A5BAB5-A0A7-425D-B794-96539C096A10}" type="slidenum">
              <a:rPr lang="en-GB" smtClean="0"/>
              <a:pPr/>
              <a:t>11</a:t>
            </a:fld>
            <a:endParaRPr lang="en-GB" smtClean="0"/>
          </a:p>
        </p:txBody>
      </p:sp>
      <p:sp>
        <p:nvSpPr>
          <p:cNvPr id="28676" name="Rectangle 2"/>
          <p:cNvSpPr>
            <a:spLocks noGrp="1" noRot="1" noChangeAspect="1" noChangeArrowheads="1" noTextEdit="1"/>
          </p:cNvSpPr>
          <p:nvPr>
            <p:ph type="sldImg"/>
          </p:nvPr>
        </p:nvSpPr>
        <p:spPr>
          <a:ln/>
        </p:spPr>
      </p:sp>
      <p:sp>
        <p:nvSpPr>
          <p:cNvPr id="28677" name="Rectangle 3"/>
          <p:cNvSpPr>
            <a:spLocks noGrp="1" noChangeArrowheads="1"/>
          </p:cNvSpPr>
          <p:nvPr>
            <p:ph type="body" idx="1"/>
          </p:nvPr>
        </p:nvSpPr>
        <p:spPr>
          <a:noFill/>
        </p:spPr>
        <p:txBody>
          <a:bodyPr/>
          <a:lstStyle/>
          <a:p>
            <a:r>
              <a:rPr lang="nl-NL" b="1" dirty="0" smtClean="0"/>
              <a:t>GLONASS</a:t>
            </a:r>
            <a:endParaRPr lang="en-GB" dirty="0" smtClean="0"/>
          </a:p>
          <a:p>
            <a:r>
              <a:rPr lang="nl-NL" dirty="0" smtClean="0"/>
              <a:t>GLONASS-satelliet</a:t>
            </a:r>
            <a:endParaRPr lang="en-GB" dirty="0" smtClean="0"/>
          </a:p>
          <a:p>
            <a:r>
              <a:rPr lang="nl-NL" b="1" dirty="0" smtClean="0"/>
              <a:t>GLONASS</a:t>
            </a:r>
            <a:r>
              <a:rPr lang="nl-NL" dirty="0" smtClean="0"/>
              <a:t> </a:t>
            </a:r>
            <a:r>
              <a:rPr lang="nl-NL" dirty="0" err="1" smtClean="0"/>
              <a:t>GLObal</a:t>
            </a:r>
            <a:r>
              <a:rPr lang="nl-NL" dirty="0" smtClean="0"/>
              <a:t> </a:t>
            </a:r>
            <a:r>
              <a:rPr lang="nl-NL" dirty="0" err="1" smtClean="0"/>
              <a:t>NAvigation</a:t>
            </a:r>
            <a:r>
              <a:rPr lang="nl-NL" dirty="0" smtClean="0"/>
              <a:t> </a:t>
            </a:r>
            <a:r>
              <a:rPr lang="nl-NL" dirty="0" err="1" smtClean="0"/>
              <a:t>Satellite</a:t>
            </a:r>
            <a:r>
              <a:rPr lang="nl-NL" dirty="0" smtClean="0"/>
              <a:t> System vergelijkbaar met het Amerikaanse GPS</a:t>
            </a:r>
            <a:r>
              <a:rPr lang="nl-NL" baseline="0" dirty="0" smtClean="0"/>
              <a:t> </a:t>
            </a:r>
            <a:r>
              <a:rPr lang="nl-NL" dirty="0" smtClean="0"/>
              <a:t>en het Europese </a:t>
            </a:r>
            <a:r>
              <a:rPr lang="nl-NL" dirty="0" err="1" smtClean="0"/>
              <a:t>Galileo</a:t>
            </a:r>
            <a:r>
              <a:rPr lang="nl-NL" dirty="0" smtClean="0"/>
              <a:t>. Het raakte in verval in 2002 nog 8 satellieten maar werd later weer opgepoetst. Het moet bij voltooiing bestaan uit een stelsel van 24 kunstmanen waarvan er 22 operationeel zijn en 3 reserve.</a:t>
            </a:r>
          </a:p>
          <a:p>
            <a:r>
              <a:rPr lang="nl-NL" dirty="0" smtClean="0"/>
              <a:t>Systeem operationeel sinds 1991</a:t>
            </a:r>
            <a:endParaRPr lang="en-GB" dirty="0" smtClean="0"/>
          </a:p>
          <a:p>
            <a:r>
              <a:rPr lang="nl-NL" b="1" dirty="0" smtClean="0"/>
              <a:t>Kenmerken</a:t>
            </a:r>
            <a:endParaRPr lang="en-GB" dirty="0" smtClean="0"/>
          </a:p>
          <a:p>
            <a:r>
              <a:rPr lang="nl-NL" dirty="0" smtClean="0"/>
              <a:t>De kunstmanen op een hoogte van 19.100 km; volledige baan om de aarde in 11 uur en 15 minuten . Ze zijn dusdanig gepositioneerd dat er op elke plek op aarde altijd minimaal 5 boven de horizon</a:t>
            </a:r>
            <a:r>
              <a:rPr lang="nl-NL" baseline="0" dirty="0" smtClean="0"/>
              <a:t> </a:t>
            </a:r>
            <a:r>
              <a:rPr lang="nl-NL" dirty="0" smtClean="0"/>
              <a:t>zijn. De horizontale positiebepaling was tijdens de hoogtijdagen tot 55 meter nauwkeurig. Voor verticale bepaling was dat 70 meter. De snelheidsvector is tot 15 cm/s en de uitgezonden tijdssignalen zijn tot 1 </a:t>
            </a:r>
            <a:r>
              <a:rPr lang="nl-NL" dirty="0" err="1" smtClean="0"/>
              <a:t>μs</a:t>
            </a:r>
            <a:r>
              <a:rPr lang="nl-NL" dirty="0" smtClean="0"/>
              <a:t> nauwkeurig. Voor Russische militaire toepassingen is een hogere nauwkeurigheid tot op 10 meter beschikbaar via het zogenaamde P-signaal.</a:t>
            </a:r>
            <a:endParaRPr lang="en-GB" dirty="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3"/>
          <p:cNvSpPr>
            <a:spLocks noGrp="1" noChangeArrowheads="1"/>
          </p:cNvSpPr>
          <p:nvPr>
            <p:ph type="dt" sz="quarter" idx="1"/>
          </p:nvPr>
        </p:nvSpPr>
        <p:spPr>
          <a:noFill/>
          <a:ln w="12700">
            <a:miter lim="800000"/>
            <a:headEnd/>
            <a:tailEnd/>
          </a:ln>
        </p:spPr>
        <p:txBody>
          <a:bodyPr/>
          <a:lstStyle/>
          <a:p>
            <a:fld id="{29B40D42-0036-430D-8140-88544696EB94}" type="datetime1">
              <a:rPr lang="en-GB" smtClean="0"/>
              <a:pPr/>
              <a:t>28/02/2012</a:t>
            </a:fld>
            <a:endParaRPr lang="en-GB" smtClean="0"/>
          </a:p>
        </p:txBody>
      </p:sp>
      <p:sp>
        <p:nvSpPr>
          <p:cNvPr id="29699" name="Rectangle 7"/>
          <p:cNvSpPr>
            <a:spLocks noGrp="1" noChangeArrowheads="1"/>
          </p:cNvSpPr>
          <p:nvPr>
            <p:ph type="sldNum" sz="quarter" idx="5"/>
          </p:nvPr>
        </p:nvSpPr>
        <p:spPr>
          <a:noFill/>
          <a:ln w="12700">
            <a:miter lim="800000"/>
            <a:headEnd/>
            <a:tailEnd/>
          </a:ln>
        </p:spPr>
        <p:txBody>
          <a:bodyPr/>
          <a:lstStyle/>
          <a:p>
            <a:fld id="{D7DE8F67-FBB3-415E-949A-A453EE3AB1A1}" type="slidenum">
              <a:rPr lang="en-GB" smtClean="0"/>
              <a:pPr/>
              <a:t>12</a:t>
            </a:fld>
            <a:endParaRPr lang="en-GB" smtClean="0"/>
          </a:p>
        </p:txBody>
      </p:sp>
      <p:sp>
        <p:nvSpPr>
          <p:cNvPr id="29700" name="Rectangle 2"/>
          <p:cNvSpPr>
            <a:spLocks noGrp="1" noRot="1" noChangeAspect="1" noChangeArrowheads="1" noTextEdit="1"/>
          </p:cNvSpPr>
          <p:nvPr>
            <p:ph type="sldImg"/>
          </p:nvPr>
        </p:nvSpPr>
        <p:spPr>
          <a:ln/>
        </p:spPr>
      </p:sp>
      <p:sp>
        <p:nvSpPr>
          <p:cNvPr id="29701" name="Rectangle 3"/>
          <p:cNvSpPr>
            <a:spLocks noGrp="1" noChangeArrowheads="1"/>
          </p:cNvSpPr>
          <p:nvPr>
            <p:ph type="body" idx="1"/>
          </p:nvPr>
        </p:nvSpPr>
        <p:spPr>
          <a:noFill/>
        </p:spPr>
        <p:txBody>
          <a:bodyPr/>
          <a:lstStyle/>
          <a:p>
            <a:r>
              <a:rPr lang="nl-NL" b="1" dirty="0" err="1" smtClean="0"/>
              <a:t>Galileo</a:t>
            </a:r>
            <a:r>
              <a:rPr lang="nl-NL" b="1" dirty="0" smtClean="0"/>
              <a:t> (navigatiesysteem)</a:t>
            </a:r>
            <a:endParaRPr lang="en-GB" dirty="0" smtClean="0"/>
          </a:p>
          <a:p>
            <a:r>
              <a:rPr lang="nl-NL" b="1" dirty="0" err="1" smtClean="0"/>
              <a:t>Galileo</a:t>
            </a:r>
            <a:r>
              <a:rPr lang="nl-NL" dirty="0" smtClean="0"/>
              <a:t> Europese systeem voor satellietnavigatie.</a:t>
            </a:r>
            <a:r>
              <a:rPr lang="nl-NL" baseline="0" dirty="0" smtClean="0"/>
              <a:t> G</a:t>
            </a:r>
            <a:r>
              <a:rPr lang="nl-NL" dirty="0" smtClean="0"/>
              <a:t>ebouwd in opdracht van de Europese Unie </a:t>
            </a:r>
            <a:r>
              <a:rPr lang="nl-NL" dirty="0" err="1" smtClean="0"/>
              <a:t>ism</a:t>
            </a:r>
            <a:r>
              <a:rPr lang="nl-NL" dirty="0" smtClean="0"/>
              <a:t> European Space Agency (ESA). Het </a:t>
            </a:r>
            <a:r>
              <a:rPr lang="nl-NL" dirty="0" err="1" smtClean="0"/>
              <a:t>Galileo</a:t>
            </a:r>
            <a:r>
              <a:rPr lang="nl-NL" dirty="0" smtClean="0"/>
              <a:t>-project is het grootste Europese ruimtevaartproject aller tijden. </a:t>
            </a:r>
            <a:r>
              <a:rPr lang="nl-NL" dirty="0" err="1" smtClean="0"/>
              <a:t>Galileo</a:t>
            </a:r>
            <a:r>
              <a:rPr lang="nl-NL" dirty="0" smtClean="0"/>
              <a:t> wordt het eerste niet militaire systeem.</a:t>
            </a:r>
            <a:endParaRPr lang="en-GB" dirty="0" smtClean="0"/>
          </a:p>
          <a:p>
            <a:r>
              <a:rPr lang="nl-NL" dirty="0" err="1" smtClean="0"/>
              <a:t>Galileo</a:t>
            </a:r>
            <a:r>
              <a:rPr lang="nl-NL" dirty="0" smtClean="0"/>
              <a:t> vanaf 2014 operationeel vanaf dat moment door iedereen gratis te gebruiken voor tijdreferentie- en navigatiedoeleinden. Er wordt naar gestreefd naar een zeer hoge kwaliteit van plaats en tijd bepaling.</a:t>
            </a:r>
            <a:endParaRPr lang="en-GB" dirty="0" smtClean="0"/>
          </a:p>
          <a:p>
            <a:r>
              <a:rPr lang="nl-NL" dirty="0" smtClean="0"/>
              <a:t>De politieke bestaansreden van </a:t>
            </a:r>
            <a:r>
              <a:rPr lang="nl-NL" dirty="0" err="1" smtClean="0"/>
              <a:t>Galileo</a:t>
            </a:r>
            <a:r>
              <a:rPr lang="nl-NL" dirty="0" smtClean="0"/>
              <a:t> is behoud van de Europese onafhankelijkheid ten opzichte van de Verenigde Staten. </a:t>
            </a:r>
          </a:p>
          <a:p>
            <a:r>
              <a:rPr lang="nl-NL" dirty="0" err="1" smtClean="0"/>
              <a:t>Galileo</a:t>
            </a:r>
            <a:r>
              <a:rPr lang="nl-NL" dirty="0" smtClean="0"/>
              <a:t> zal autonoom kunnen functioneren en eveneens </a:t>
            </a:r>
            <a:r>
              <a:rPr lang="nl-NL" dirty="0" err="1" smtClean="0"/>
              <a:t>interoperabel</a:t>
            </a:r>
            <a:r>
              <a:rPr lang="nl-NL" dirty="0" smtClean="0"/>
              <a:t> zijn en kunnen samenwerken met zowel GPS als GLONASS.</a:t>
            </a:r>
            <a:endParaRPr lang="en-GB" dirty="0" smtClean="0"/>
          </a:p>
          <a:p>
            <a:r>
              <a:rPr lang="nl-NL" dirty="0" smtClean="0"/>
              <a:t>De huidige bestaande systemen hebben een 'militaire precisie'. Echter, het Europese systeem wordt het nauwkeurigste systeem. Bij het ontwerp van </a:t>
            </a:r>
            <a:r>
              <a:rPr lang="nl-NL" dirty="0" err="1" smtClean="0"/>
              <a:t>Galileo</a:t>
            </a:r>
            <a:r>
              <a:rPr lang="nl-NL" dirty="0" smtClean="0"/>
              <a:t> is gedacht aan millimeterpositiebepaling, niet alleen voor blinden maar ook voor de bouwsector.</a:t>
            </a:r>
            <a:endParaRPr lang="en-GB" dirty="0" smtClean="0"/>
          </a:p>
          <a:p>
            <a:r>
              <a:rPr lang="nl-NL" dirty="0" smtClean="0"/>
              <a:t>De belangrijkste reden waarom Europa een eigen systeem wilde was vooral het risico dat GPS of GLONASS uitgeschakeld of versleuteld zou kunnen worden terwijl Europa dit systeem belangrijk vindt voor de eigen vliegtuigen en schepen. Kortom, het is de bedoeling dat er altijd een </a:t>
            </a:r>
            <a:r>
              <a:rPr lang="nl-NL" dirty="0" err="1" smtClean="0"/>
              <a:t>satellietnavigatietechnologisch</a:t>
            </a:r>
            <a:r>
              <a:rPr lang="nl-NL" dirty="0" smtClean="0"/>
              <a:t> systeem </a:t>
            </a:r>
            <a:r>
              <a:rPr lang="en-GB" dirty="0" err="1" smtClean="0"/>
              <a:t>beschikbaar</a:t>
            </a:r>
            <a:r>
              <a:rPr lang="en-GB" dirty="0" smtClean="0"/>
              <a:t> is.</a:t>
            </a:r>
          </a:p>
          <a:p>
            <a:r>
              <a:rPr lang="nl-NL" b="1" dirty="0" smtClean="0"/>
              <a:t>Kenmerken</a:t>
            </a:r>
            <a:endParaRPr lang="en-GB" dirty="0" smtClean="0"/>
          </a:p>
          <a:p>
            <a:r>
              <a:rPr lang="nl-NL" dirty="0" smtClean="0"/>
              <a:t>De geschatte kosten voor het project, inclusief infrastructuur op aarde, bedragen zo'n 3,4 miljard euro. Voor het project worden dertig satellieten gelanceerd. Drie daarvan zijn reservesatellieten.</a:t>
            </a:r>
            <a:endParaRPr lang="en-GB" dirty="0" smtClean="0"/>
          </a:p>
          <a:p>
            <a:r>
              <a:rPr lang="nl-NL" b="1" dirty="0" smtClean="0"/>
              <a:t>Technische voordelen</a:t>
            </a:r>
            <a:endParaRPr lang="en-GB" dirty="0" smtClean="0"/>
          </a:p>
          <a:p>
            <a:r>
              <a:rPr lang="nl-NL" dirty="0" err="1" smtClean="0"/>
              <a:t>Galileo</a:t>
            </a:r>
            <a:r>
              <a:rPr lang="nl-NL" dirty="0" smtClean="0"/>
              <a:t> is in enkele opzichten beter dan GPS, met name:</a:t>
            </a:r>
            <a:endParaRPr lang="en-GB" dirty="0" smtClean="0"/>
          </a:p>
          <a:p>
            <a:r>
              <a:rPr lang="nl-NL" dirty="0" smtClean="0"/>
              <a:t>Betere precisie voor </a:t>
            </a:r>
            <a:r>
              <a:rPr lang="nl-NL" i="1" dirty="0" smtClean="0"/>
              <a:t>alle</a:t>
            </a:r>
            <a:r>
              <a:rPr lang="nl-NL" dirty="0" smtClean="0"/>
              <a:t> gebruikers </a:t>
            </a:r>
          </a:p>
          <a:p>
            <a:r>
              <a:rPr lang="nl-NL" dirty="0" smtClean="0"/>
              <a:t>Betere dekking van satellietsignalen op hogere geografische breedten (met name de Scandinavische landen profiteren hiervan) </a:t>
            </a:r>
            <a:endParaRPr lang="en-GB" dirty="0" smtClean="0"/>
          </a:p>
          <a:p>
            <a:r>
              <a:rPr lang="nl-NL" b="1" dirty="0" smtClean="0"/>
              <a:t>Participatie</a:t>
            </a:r>
            <a:endParaRPr lang="en-GB" dirty="0" smtClean="0"/>
          </a:p>
          <a:p>
            <a:r>
              <a:rPr lang="nl-NL" dirty="0" smtClean="0"/>
              <a:t>Ook China, Marokko, Israël en India nemen deel aan het project en dragen bij aan de financiering en ontwikkeling. Met enkele andere landen, waaronder Canada, Brazilië en Australië, lopen besprekingen over deelname aan het project. China droeg zo'n € 230 miljoen bij maar besliste in 2000 om een onafhankelijk navigatiesysteem te maken, genaamd </a:t>
            </a:r>
            <a:r>
              <a:rPr lang="nl-NL" dirty="0" err="1" smtClean="0"/>
              <a:t>Beidou</a:t>
            </a:r>
            <a:r>
              <a:rPr lang="nl-NL" dirty="0" smtClean="0"/>
              <a:t>. Nederland draagt € 43 miljoen bij.</a:t>
            </a:r>
            <a:endParaRPr lang="en-GB" dirty="0" smtClean="0"/>
          </a:p>
          <a:p>
            <a:r>
              <a:rPr lang="nl-NL" b="1" dirty="0" smtClean="0"/>
              <a:t>Problemen</a:t>
            </a:r>
            <a:endParaRPr lang="en-GB" dirty="0" smtClean="0"/>
          </a:p>
          <a:p>
            <a:r>
              <a:rPr lang="nl-NL" dirty="0" smtClean="0"/>
              <a:t>In 2007 raakte het project in problemen. Een consortium van acht uitvoerende Europese ruimtevaartbedrijven kwam niet binnen de tijdspanne tot overeenstemming over het gewenste resultaat. De Duitse staatssecretaris voor Wetenschap Peter </a:t>
            </a:r>
            <a:r>
              <a:rPr lang="nl-NL" dirty="0" err="1" smtClean="0"/>
              <a:t>Hintze</a:t>
            </a:r>
            <a:r>
              <a:rPr lang="nl-NL" dirty="0" smtClean="0"/>
              <a:t> liet weten dat de EU-landen "in principe" willen doorgaan met </a:t>
            </a:r>
            <a:r>
              <a:rPr lang="nl-NL" dirty="0" err="1" smtClean="0"/>
              <a:t>Galileo</a:t>
            </a:r>
            <a:r>
              <a:rPr lang="nl-NL" dirty="0" smtClean="0"/>
              <a:t>.</a:t>
            </a:r>
            <a:endParaRPr lang="en-GB" dirty="0" smtClean="0"/>
          </a:p>
          <a:p>
            <a:r>
              <a:rPr lang="nl-NL" dirty="0" smtClean="0"/>
              <a:t>Op 30 november 2007 is alsnog een akkoord bereikt over de bouw van het systeem, dat in 2013 operationeel moet zijn.</a:t>
            </a:r>
            <a:r>
              <a:rPr lang="nl-NL" baseline="30000" dirty="0" smtClean="0">
                <a:hlinkClick r:id="rId3"/>
              </a:rPr>
              <a:t>[1]</a:t>
            </a:r>
            <a:r>
              <a:rPr lang="nl-NL" dirty="0" smtClean="0"/>
              <a:t> De verwachting is dat het project 3,4 miljard euro gaat kosten.</a:t>
            </a:r>
            <a:endParaRPr lang="en-GB" dirty="0" smtClean="0"/>
          </a:p>
          <a:p>
            <a:r>
              <a:rPr lang="nl-NL" dirty="0" smtClean="0"/>
              <a:t>Het Amerikaanse tijdschrift IEEE Spectrum heeft het project tot "Loser" bestempeld vanwege de overschrijding van het budget en de tijdsplanning.</a:t>
            </a:r>
            <a:r>
              <a:rPr lang="nl-NL" baseline="30000" dirty="0" smtClean="0">
                <a:hlinkClick r:id="rId3"/>
              </a:rPr>
              <a:t>[2]</a:t>
            </a:r>
            <a:endParaRPr lang="en-GB" dirty="0" smtClean="0"/>
          </a:p>
          <a:p>
            <a:r>
              <a:rPr lang="nl-NL" b="1" dirty="0" smtClean="0"/>
              <a:t>Satellieten</a:t>
            </a:r>
            <a:endParaRPr lang="en-GB" dirty="0" smtClean="0"/>
          </a:p>
          <a:p>
            <a:r>
              <a:rPr lang="nl-NL" dirty="0" smtClean="0"/>
              <a:t>De 27 satellieten zullen in drie middelhoge cirkelvormige banen worden gebracht op een hoogte van 23 616 km en onder een hoek van 56 graden ten opzichte van het evenaarsvlak. Door het grote aantal satellieten, de positie en de drie reservesatellieten is het systeem buitengewoon betrouwbaar. Bovendien kan de gebruiker informatie ontvangen in verband met de nauwkeurigheid van het aangeboden signaal, zodat ook daar waar de veiligheid hoofdzaak is men weet of de gegevens bruikbaar zijn. Er zullen 10 civiele navigatiesignalen uitgezonden worden op de frequenties 1164-1215 MHz, 1215-1300 MHz en 1559-1592 MHz.</a:t>
            </a:r>
            <a:endParaRPr lang="en-GB" dirty="0" smtClean="0"/>
          </a:p>
          <a:p>
            <a:r>
              <a:rPr lang="nl-NL" b="1" dirty="0" smtClean="0"/>
              <a:t>Grondstations</a:t>
            </a:r>
            <a:endParaRPr lang="en-GB" dirty="0" smtClean="0"/>
          </a:p>
          <a:p>
            <a:r>
              <a:rPr lang="nl-NL" dirty="0" err="1" smtClean="0"/>
              <a:t>Galileo</a:t>
            </a:r>
            <a:r>
              <a:rPr lang="nl-NL" dirty="0" smtClean="0"/>
              <a:t> zal beschikken over tweewegcommunicatie tussen de satellieten en de grondstations.</a:t>
            </a:r>
            <a:endParaRPr lang="en-GB" dirty="0" smtClean="0"/>
          </a:p>
          <a:p>
            <a:r>
              <a:rPr lang="nl-NL" b="1" dirty="0" err="1" smtClean="0"/>
              <a:t>Galileo</a:t>
            </a:r>
            <a:r>
              <a:rPr lang="nl-NL" b="1" dirty="0" smtClean="0"/>
              <a:t>-sensorstation (GSS)</a:t>
            </a:r>
            <a:endParaRPr lang="en-GB" dirty="0" smtClean="0"/>
          </a:p>
          <a:p>
            <a:r>
              <a:rPr lang="nl-NL" dirty="0" smtClean="0"/>
              <a:t>Twintig </a:t>
            </a:r>
            <a:r>
              <a:rPr lang="nl-NL" dirty="0" err="1" smtClean="0"/>
              <a:t>Galileo</a:t>
            </a:r>
            <a:r>
              <a:rPr lang="nl-NL" dirty="0" smtClean="0"/>
              <a:t>-sensorstations (GSS) worden verbonden via een wereldwijd netwerk met de GCC, waar de verzamelde gegevens op juistheid gecontroleerd zullen worden en waar de tijd van elke satelliet met de klok in het controlecentrum vergeleken wordt. Via 15 </a:t>
            </a:r>
            <a:r>
              <a:rPr lang="nl-NL" dirty="0" err="1" smtClean="0"/>
              <a:t>uplinkstations</a:t>
            </a:r>
            <a:r>
              <a:rPr lang="nl-NL" dirty="0" smtClean="0"/>
              <a:t> kunnen correcties naar de satellieten gezonden worden.</a:t>
            </a:r>
            <a:endParaRPr lang="en-GB" dirty="0" smtClean="0"/>
          </a:p>
          <a:p>
            <a:r>
              <a:rPr lang="nl-NL" b="1" dirty="0" smtClean="0"/>
              <a:t>Gebruikerstoestel</a:t>
            </a:r>
            <a:endParaRPr lang="en-GB" dirty="0" smtClean="0"/>
          </a:p>
          <a:p>
            <a:r>
              <a:rPr lang="nl-NL" dirty="0" smtClean="0"/>
              <a:t>Naast transportnavigatie kan men door gebruik van een speciale chip in het gebruikerstoestel noodsignalen versturen. </a:t>
            </a:r>
            <a:r>
              <a:rPr lang="nl-NL" dirty="0" err="1" smtClean="0"/>
              <a:t>Galileo</a:t>
            </a:r>
            <a:r>
              <a:rPr lang="nl-NL" dirty="0" smtClean="0"/>
              <a:t> zal de locatie van de gebruiker bepalen en een bevestiging sturen dat hulp onderweg is.</a:t>
            </a:r>
            <a:endParaRPr lang="en-GB" dirty="0"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4" name="Group 66"/>
          <p:cNvGrpSpPr>
            <a:grpSpLocks/>
          </p:cNvGrpSpPr>
          <p:nvPr/>
        </p:nvGrpSpPr>
        <p:grpSpPr bwMode="auto">
          <a:xfrm>
            <a:off x="-3175" y="1712913"/>
            <a:ext cx="9147175" cy="5143500"/>
            <a:chOff x="-2" y="1079"/>
            <a:chExt cx="5762" cy="3240"/>
          </a:xfrm>
        </p:grpSpPr>
        <p:pic>
          <p:nvPicPr>
            <p:cNvPr id="5" name="Picture 47" descr="WUR-beeldstrip_PPT-template"/>
            <p:cNvPicPr preferRelativeResize="0">
              <a:picLocks noChangeAspect="1" noChangeArrowheads="1"/>
            </p:cNvPicPr>
            <p:nvPr/>
          </p:nvPicPr>
          <p:blipFill>
            <a:blip r:embed="rId2" cstate="print"/>
            <a:srcRect/>
            <a:stretch>
              <a:fillRect/>
            </a:stretch>
          </p:blipFill>
          <p:spPr bwMode="auto">
            <a:xfrm>
              <a:off x="-1" y="2700"/>
              <a:ext cx="5761" cy="1079"/>
            </a:xfrm>
            <a:prstGeom prst="rect">
              <a:avLst/>
            </a:prstGeom>
            <a:solidFill>
              <a:srgbClr val="80BA64"/>
            </a:solidFill>
            <a:ln w="9525">
              <a:noFill/>
              <a:miter lim="800000"/>
              <a:headEnd/>
              <a:tailEnd/>
            </a:ln>
          </p:spPr>
        </p:pic>
        <p:grpSp>
          <p:nvGrpSpPr>
            <p:cNvPr id="6" name="Group 46"/>
            <p:cNvGrpSpPr>
              <a:grpSpLocks/>
            </p:cNvGrpSpPr>
            <p:nvPr/>
          </p:nvGrpSpPr>
          <p:grpSpPr bwMode="auto">
            <a:xfrm>
              <a:off x="-2" y="1079"/>
              <a:ext cx="5762" cy="2698"/>
              <a:chOff x="0" y="1079"/>
              <a:chExt cx="5760" cy="2698"/>
            </a:xfrm>
          </p:grpSpPr>
          <p:sp>
            <p:nvSpPr>
              <p:cNvPr id="8" name="Line 5"/>
              <p:cNvSpPr>
                <a:spLocks noChangeShapeType="1"/>
              </p:cNvSpPr>
              <p:nvPr/>
            </p:nvSpPr>
            <p:spPr bwMode="auto">
              <a:xfrm>
                <a:off x="0" y="1079"/>
                <a:ext cx="5760" cy="0"/>
              </a:xfrm>
              <a:prstGeom prst="line">
                <a:avLst/>
              </a:prstGeom>
              <a:noFill/>
              <a:ln w="12700">
                <a:solidFill>
                  <a:srgbClr val="80BA64"/>
                </a:solidFill>
                <a:round/>
                <a:headEnd/>
                <a:tailEnd/>
              </a:ln>
            </p:spPr>
            <p:txBody>
              <a:bodyPr wrap="none" anchor="ctr"/>
              <a:lstStyle/>
              <a:p>
                <a:pPr>
                  <a:defRPr/>
                </a:pPr>
                <a:endParaRPr lang="nl-NL"/>
              </a:p>
            </p:txBody>
          </p:sp>
          <p:sp>
            <p:nvSpPr>
              <p:cNvPr id="9" name="Line 45"/>
              <p:cNvSpPr>
                <a:spLocks noChangeShapeType="1"/>
              </p:cNvSpPr>
              <p:nvPr/>
            </p:nvSpPr>
            <p:spPr bwMode="auto">
              <a:xfrm>
                <a:off x="0" y="3777"/>
                <a:ext cx="5760" cy="0"/>
              </a:xfrm>
              <a:prstGeom prst="line">
                <a:avLst/>
              </a:prstGeom>
              <a:noFill/>
              <a:ln w="12700">
                <a:solidFill>
                  <a:schemeClr val="tx1"/>
                </a:solidFill>
                <a:round/>
                <a:headEnd/>
                <a:tailEnd/>
              </a:ln>
            </p:spPr>
            <p:txBody>
              <a:bodyPr wrap="none" anchor="ctr">
                <a:spAutoFit/>
              </a:bodyPr>
              <a:lstStyle/>
              <a:p>
                <a:pPr>
                  <a:defRPr/>
                </a:pPr>
                <a:endParaRPr lang="nl-NL"/>
              </a:p>
            </p:txBody>
          </p:sp>
        </p:grpSp>
        <p:pic>
          <p:nvPicPr>
            <p:cNvPr id="7" name="Picture 65" descr="_PRAKT_kl"/>
            <p:cNvPicPr>
              <a:picLocks noChangeAspect="1" noChangeArrowheads="1"/>
            </p:cNvPicPr>
            <p:nvPr/>
          </p:nvPicPr>
          <p:blipFill>
            <a:blip r:embed="rId3" cstate="print"/>
            <a:srcRect r="20227"/>
            <a:stretch>
              <a:fillRect/>
            </a:stretch>
          </p:blipFill>
          <p:spPr bwMode="auto">
            <a:xfrm>
              <a:off x="0" y="3779"/>
              <a:ext cx="5760" cy="540"/>
            </a:xfrm>
            <a:prstGeom prst="rect">
              <a:avLst/>
            </a:prstGeom>
            <a:noFill/>
            <a:ln w="9525">
              <a:noFill/>
              <a:miter lim="800000"/>
              <a:headEnd/>
              <a:tailEnd/>
            </a:ln>
          </p:spPr>
        </p:pic>
      </p:grpSp>
      <p:sp>
        <p:nvSpPr>
          <p:cNvPr id="38916" name="Rectangle 4"/>
          <p:cNvSpPr>
            <a:spLocks noGrp="1" noChangeArrowheads="1"/>
          </p:cNvSpPr>
          <p:nvPr>
            <p:ph type="subTitle" idx="1"/>
          </p:nvPr>
        </p:nvSpPr>
        <p:spPr>
          <a:xfrm>
            <a:off x="457200" y="3286125"/>
            <a:ext cx="8229600" cy="904875"/>
          </a:xfrm>
        </p:spPr>
        <p:txBody>
          <a:bodyPr anchor="t"/>
          <a:lstStyle>
            <a:lvl1pPr marL="0" indent="0">
              <a:buFont typeface="Wingdings" pitchFamily="2" charset="2"/>
              <a:buNone/>
              <a:defRPr noProof="1"/>
            </a:lvl1pPr>
          </a:lstStyle>
          <a:p>
            <a:pPr lvl="0"/>
            <a:r>
              <a:rPr lang="nl-NL" noProof="1" smtClean="0"/>
              <a:t>Click to edit Master subtitle style</a:t>
            </a:r>
          </a:p>
        </p:txBody>
      </p:sp>
      <p:sp>
        <p:nvSpPr>
          <p:cNvPr id="38918" name="Rectangle 6"/>
          <p:cNvSpPr>
            <a:spLocks noGrp="1" noChangeArrowheads="1"/>
          </p:cNvSpPr>
          <p:nvPr>
            <p:ph type="ctrTitle"/>
          </p:nvPr>
        </p:nvSpPr>
        <p:spPr>
          <a:xfrm>
            <a:off x="457200" y="1046163"/>
            <a:ext cx="8229600" cy="1849437"/>
          </a:xfrm>
        </p:spPr>
        <p:txBody>
          <a:bodyPr/>
          <a:lstStyle>
            <a:lvl1pPr>
              <a:defRPr sz="4400" noProof="1">
                <a:solidFill>
                  <a:schemeClr val="accent1"/>
                </a:solidFill>
              </a:defRPr>
            </a:lvl1pPr>
          </a:lstStyle>
          <a:p>
            <a:pPr lvl="0"/>
            <a:r>
              <a:rPr lang="nl-NL" noProof="1" smtClean="0"/>
              <a:t>Click to edit Master title style</a:t>
            </a:r>
            <a:endParaRPr lang="en-GB" noProof="0" smtClean="0"/>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369888"/>
            <a:ext cx="2057400" cy="5345112"/>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369888"/>
            <a:ext cx="6019800" cy="5345112"/>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369888"/>
            <a:ext cx="8229600" cy="1001712"/>
          </a:xfrm>
        </p:spPr>
        <p:txBody>
          <a:bodyPr/>
          <a:lstStyle/>
          <a:p>
            <a:r>
              <a:rPr lang="en-US" smtClean="0"/>
              <a:t>Click to edit Master title style</a:t>
            </a:r>
            <a:endParaRPr lang="en-GB"/>
          </a:p>
        </p:txBody>
      </p:sp>
      <p:sp>
        <p:nvSpPr>
          <p:cNvPr id="3" name="Chart Placeholder 2"/>
          <p:cNvSpPr>
            <a:spLocks noGrp="1"/>
          </p:cNvSpPr>
          <p:nvPr>
            <p:ph type="chart" idx="1"/>
          </p:nvPr>
        </p:nvSpPr>
        <p:spPr>
          <a:xfrm>
            <a:off x="457200" y="1371600"/>
            <a:ext cx="8229600" cy="4343400"/>
          </a:xfrm>
        </p:spPr>
        <p:txBody>
          <a:bodyPr/>
          <a:lstStyle/>
          <a:p>
            <a:pPr lvl="0"/>
            <a:endParaRPr lang="en-GB" noProof="0" smtClean="0"/>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smtClean="0"/>
              <a:t>Klik om de modelstijlen te bewerken</a:t>
            </a:r>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57200" y="1371600"/>
            <a:ext cx="40386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8200" y="1371600"/>
            <a:ext cx="40386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l-NL" noProof="0" smtClean="0"/>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body" idx="1"/>
          </p:nvPr>
        </p:nvSpPr>
        <p:spPr bwMode="auto">
          <a:xfrm>
            <a:off x="457200" y="1371600"/>
            <a:ext cx="8229600" cy="4343400"/>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p>
            <a:pPr lvl="0"/>
            <a:r>
              <a:rPr lang="nl-NL" noProof="1" smtClean="0"/>
              <a:t>click to edit Master text styles</a:t>
            </a:r>
          </a:p>
          <a:p>
            <a:pPr lvl="1"/>
            <a:r>
              <a:rPr lang="nl-NL" noProof="1" smtClean="0"/>
              <a:t>second level</a:t>
            </a:r>
          </a:p>
          <a:p>
            <a:pPr lvl="2"/>
            <a:r>
              <a:rPr lang="nl-NL" noProof="1" smtClean="0"/>
              <a:t>third level</a:t>
            </a:r>
          </a:p>
          <a:p>
            <a:pPr lvl="3"/>
            <a:r>
              <a:rPr lang="nl-NL" noProof="1" smtClean="0"/>
              <a:t>fourth level</a:t>
            </a:r>
          </a:p>
        </p:txBody>
      </p:sp>
      <p:sp>
        <p:nvSpPr>
          <p:cNvPr id="1027" name="Rectangle 4"/>
          <p:cNvSpPr>
            <a:spLocks noGrp="1" noChangeArrowheads="1"/>
          </p:cNvSpPr>
          <p:nvPr>
            <p:ph type="title"/>
          </p:nvPr>
        </p:nvSpPr>
        <p:spPr bwMode="auto">
          <a:xfrm>
            <a:off x="457200" y="369888"/>
            <a:ext cx="8229600" cy="1001712"/>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nl-NL" noProof="1" smtClean="0"/>
              <a:t>click to edit Master title style</a:t>
            </a:r>
          </a:p>
        </p:txBody>
      </p:sp>
      <p:grpSp>
        <p:nvGrpSpPr>
          <p:cNvPr id="1028" name="Group 44"/>
          <p:cNvGrpSpPr>
            <a:grpSpLocks/>
          </p:cNvGrpSpPr>
          <p:nvPr/>
        </p:nvGrpSpPr>
        <p:grpSpPr bwMode="auto">
          <a:xfrm>
            <a:off x="0" y="855663"/>
            <a:ext cx="9144000" cy="5143500"/>
            <a:chOff x="0" y="539"/>
            <a:chExt cx="5760" cy="3240"/>
          </a:xfrm>
        </p:grpSpPr>
        <p:sp>
          <p:nvSpPr>
            <p:cNvPr id="1030" name="Line 39"/>
            <p:cNvSpPr>
              <a:spLocks noChangeShapeType="1"/>
            </p:cNvSpPr>
            <p:nvPr/>
          </p:nvSpPr>
          <p:spPr bwMode="auto">
            <a:xfrm>
              <a:off x="0" y="539"/>
              <a:ext cx="5760" cy="0"/>
            </a:xfrm>
            <a:prstGeom prst="line">
              <a:avLst/>
            </a:prstGeom>
            <a:noFill/>
            <a:ln w="12700">
              <a:solidFill>
                <a:schemeClr val="tx1"/>
              </a:solidFill>
              <a:round/>
              <a:headEnd/>
              <a:tailEnd/>
            </a:ln>
          </p:spPr>
          <p:txBody>
            <a:bodyPr wrap="none" anchor="ctr"/>
            <a:lstStyle/>
            <a:p>
              <a:pPr>
                <a:defRPr/>
              </a:pPr>
              <a:endParaRPr lang="nl-NL"/>
            </a:p>
          </p:txBody>
        </p:sp>
        <p:sp>
          <p:nvSpPr>
            <p:cNvPr id="1031" name="Line 42"/>
            <p:cNvSpPr>
              <a:spLocks noChangeShapeType="1"/>
            </p:cNvSpPr>
            <p:nvPr/>
          </p:nvSpPr>
          <p:spPr bwMode="auto">
            <a:xfrm>
              <a:off x="0" y="3779"/>
              <a:ext cx="5760" cy="0"/>
            </a:xfrm>
            <a:prstGeom prst="line">
              <a:avLst/>
            </a:prstGeom>
            <a:noFill/>
            <a:ln w="12700">
              <a:solidFill>
                <a:schemeClr val="tx1"/>
              </a:solidFill>
              <a:round/>
              <a:headEnd/>
              <a:tailEnd/>
            </a:ln>
          </p:spPr>
          <p:txBody>
            <a:bodyPr wrap="none" anchor="ctr">
              <a:spAutoFit/>
            </a:bodyPr>
            <a:lstStyle/>
            <a:p>
              <a:pPr>
                <a:defRPr/>
              </a:pPr>
              <a:endParaRPr lang="nl-NL"/>
            </a:p>
          </p:txBody>
        </p:sp>
      </p:grpSp>
      <p:pic>
        <p:nvPicPr>
          <p:cNvPr id="1029" name="Picture 53" descr="_PRAKT_kl"/>
          <p:cNvPicPr>
            <a:picLocks noChangeAspect="1" noChangeArrowheads="1"/>
          </p:cNvPicPr>
          <p:nvPr/>
        </p:nvPicPr>
        <p:blipFill>
          <a:blip r:embed="rId14" cstate="print"/>
          <a:srcRect r="20227"/>
          <a:stretch>
            <a:fillRect/>
          </a:stretch>
        </p:blipFill>
        <p:spPr bwMode="auto">
          <a:xfrm>
            <a:off x="0" y="5999163"/>
            <a:ext cx="9144000" cy="857250"/>
          </a:xfrm>
          <a:prstGeom prst="rect">
            <a:avLst/>
          </a:prstGeom>
          <a:noFill/>
          <a:ln w="9525">
            <a:noFill/>
            <a:miter lim="800000"/>
            <a:headEnd/>
            <a:tailEnd/>
          </a:ln>
        </p:spPr>
      </p:pic>
    </p:spTree>
  </p:cSld>
  <p:clrMap bg1="dk2" tx1="lt1" bg2="dk1" tx2="lt2" accent1="accent1" accent2="accent2" accent3="accent3" accent4="accent4" accent5="accent5" accent6="accent6" hlink="hlink" folHlink="folHlink"/>
  <p:sldLayoutIdLst>
    <p:sldLayoutId id="2147483970" r:id="rId1"/>
    <p:sldLayoutId id="2147483959" r:id="rId2"/>
    <p:sldLayoutId id="2147483960" r:id="rId3"/>
    <p:sldLayoutId id="2147483961" r:id="rId4"/>
    <p:sldLayoutId id="2147483962" r:id="rId5"/>
    <p:sldLayoutId id="2147483963" r:id="rId6"/>
    <p:sldLayoutId id="2147483964" r:id="rId7"/>
    <p:sldLayoutId id="2147483965" r:id="rId8"/>
    <p:sldLayoutId id="2147483966" r:id="rId9"/>
    <p:sldLayoutId id="2147483967" r:id="rId10"/>
    <p:sldLayoutId id="2147483968" r:id="rId11"/>
    <p:sldLayoutId id="2147483969" r:id="rId12"/>
  </p:sldLayoutIdLst>
  <p:transition/>
  <p:txStyles>
    <p:titleStyle>
      <a:lvl1pPr algn="l" rtl="0" eaLnBrk="0" fontAlgn="base" hangingPunct="0">
        <a:lnSpc>
          <a:spcPct val="120000"/>
        </a:lnSpc>
        <a:spcBef>
          <a:spcPct val="0"/>
        </a:spcBef>
        <a:spcAft>
          <a:spcPct val="0"/>
        </a:spcAft>
        <a:defRPr sz="3200">
          <a:solidFill>
            <a:schemeClr val="tx1"/>
          </a:solidFill>
          <a:latin typeface="+mj-lt"/>
          <a:ea typeface="+mj-ea"/>
          <a:cs typeface="+mj-cs"/>
        </a:defRPr>
      </a:lvl1pPr>
      <a:lvl2pPr algn="l" rtl="0" eaLnBrk="0" fontAlgn="base" hangingPunct="0">
        <a:lnSpc>
          <a:spcPct val="120000"/>
        </a:lnSpc>
        <a:spcBef>
          <a:spcPct val="0"/>
        </a:spcBef>
        <a:spcAft>
          <a:spcPct val="0"/>
        </a:spcAft>
        <a:defRPr sz="3200">
          <a:solidFill>
            <a:schemeClr val="tx1"/>
          </a:solidFill>
          <a:latin typeface="News Gothic" pitchFamily="34" charset="0"/>
        </a:defRPr>
      </a:lvl2pPr>
      <a:lvl3pPr algn="l" rtl="0" eaLnBrk="0" fontAlgn="base" hangingPunct="0">
        <a:lnSpc>
          <a:spcPct val="120000"/>
        </a:lnSpc>
        <a:spcBef>
          <a:spcPct val="0"/>
        </a:spcBef>
        <a:spcAft>
          <a:spcPct val="0"/>
        </a:spcAft>
        <a:defRPr sz="3200">
          <a:solidFill>
            <a:schemeClr val="tx1"/>
          </a:solidFill>
          <a:latin typeface="News Gothic" pitchFamily="34" charset="0"/>
        </a:defRPr>
      </a:lvl3pPr>
      <a:lvl4pPr algn="l" rtl="0" eaLnBrk="0" fontAlgn="base" hangingPunct="0">
        <a:lnSpc>
          <a:spcPct val="120000"/>
        </a:lnSpc>
        <a:spcBef>
          <a:spcPct val="0"/>
        </a:spcBef>
        <a:spcAft>
          <a:spcPct val="0"/>
        </a:spcAft>
        <a:defRPr sz="3200">
          <a:solidFill>
            <a:schemeClr val="tx1"/>
          </a:solidFill>
          <a:latin typeface="News Gothic" pitchFamily="34" charset="0"/>
        </a:defRPr>
      </a:lvl4pPr>
      <a:lvl5pPr algn="l" rtl="0" eaLnBrk="0" fontAlgn="base" hangingPunct="0">
        <a:lnSpc>
          <a:spcPct val="120000"/>
        </a:lnSpc>
        <a:spcBef>
          <a:spcPct val="0"/>
        </a:spcBef>
        <a:spcAft>
          <a:spcPct val="0"/>
        </a:spcAft>
        <a:defRPr sz="3200">
          <a:solidFill>
            <a:schemeClr val="tx1"/>
          </a:solidFill>
          <a:latin typeface="News Gothic" pitchFamily="34" charset="0"/>
        </a:defRPr>
      </a:lvl5pPr>
      <a:lvl6pPr marL="457200" algn="l" rtl="0" eaLnBrk="0" fontAlgn="base" hangingPunct="0">
        <a:lnSpc>
          <a:spcPct val="120000"/>
        </a:lnSpc>
        <a:spcBef>
          <a:spcPct val="0"/>
        </a:spcBef>
        <a:spcAft>
          <a:spcPct val="0"/>
        </a:spcAft>
        <a:defRPr sz="3200">
          <a:solidFill>
            <a:schemeClr val="tx1"/>
          </a:solidFill>
          <a:latin typeface="News Gothic" pitchFamily="34" charset="0"/>
        </a:defRPr>
      </a:lvl6pPr>
      <a:lvl7pPr marL="914400" algn="l" rtl="0" eaLnBrk="0" fontAlgn="base" hangingPunct="0">
        <a:lnSpc>
          <a:spcPct val="120000"/>
        </a:lnSpc>
        <a:spcBef>
          <a:spcPct val="0"/>
        </a:spcBef>
        <a:spcAft>
          <a:spcPct val="0"/>
        </a:spcAft>
        <a:defRPr sz="3200">
          <a:solidFill>
            <a:schemeClr val="tx1"/>
          </a:solidFill>
          <a:latin typeface="News Gothic" pitchFamily="34" charset="0"/>
        </a:defRPr>
      </a:lvl7pPr>
      <a:lvl8pPr marL="1371600" algn="l" rtl="0" eaLnBrk="0" fontAlgn="base" hangingPunct="0">
        <a:lnSpc>
          <a:spcPct val="120000"/>
        </a:lnSpc>
        <a:spcBef>
          <a:spcPct val="0"/>
        </a:spcBef>
        <a:spcAft>
          <a:spcPct val="0"/>
        </a:spcAft>
        <a:defRPr sz="3200">
          <a:solidFill>
            <a:schemeClr val="tx1"/>
          </a:solidFill>
          <a:latin typeface="News Gothic" pitchFamily="34" charset="0"/>
        </a:defRPr>
      </a:lvl8pPr>
      <a:lvl9pPr marL="1828800" algn="l" rtl="0" eaLnBrk="0" fontAlgn="base" hangingPunct="0">
        <a:lnSpc>
          <a:spcPct val="120000"/>
        </a:lnSpc>
        <a:spcBef>
          <a:spcPct val="0"/>
        </a:spcBef>
        <a:spcAft>
          <a:spcPct val="0"/>
        </a:spcAft>
        <a:defRPr sz="3200">
          <a:solidFill>
            <a:schemeClr val="tx1"/>
          </a:solidFill>
          <a:latin typeface="News Gothic" pitchFamily="34" charset="0"/>
        </a:defRPr>
      </a:lvl9pPr>
    </p:titleStyle>
    <p:bodyStyle>
      <a:lvl1pPr marL="342900" indent="-342900" algn="l" rtl="0" eaLnBrk="0" fontAlgn="base" hangingPunct="0">
        <a:spcBef>
          <a:spcPct val="0"/>
        </a:spcBef>
        <a:spcAft>
          <a:spcPct val="20000"/>
        </a:spcAft>
        <a:buClr>
          <a:schemeClr val="hlink"/>
        </a:buClr>
        <a:buSzPct val="75000"/>
        <a:buFont typeface="Wingdings" pitchFamily="2" charset="2"/>
        <a:buChar char="n"/>
        <a:defRPr sz="2800">
          <a:solidFill>
            <a:schemeClr val="tx1"/>
          </a:solidFill>
          <a:latin typeface="+mn-lt"/>
          <a:ea typeface="+mn-ea"/>
          <a:cs typeface="+mn-cs"/>
        </a:defRPr>
      </a:lvl1pPr>
      <a:lvl2pPr marL="742950" indent="-285750" algn="l" rtl="0" eaLnBrk="0" fontAlgn="base" hangingPunct="0">
        <a:spcBef>
          <a:spcPct val="0"/>
        </a:spcBef>
        <a:spcAft>
          <a:spcPct val="20000"/>
        </a:spcAft>
        <a:buClr>
          <a:srgbClr val="80BA64"/>
        </a:buClr>
        <a:buSzPct val="75000"/>
        <a:buFont typeface="Wingdings" pitchFamily="2" charset="2"/>
        <a:buChar char="l"/>
        <a:defRPr sz="2400">
          <a:solidFill>
            <a:schemeClr val="tx1"/>
          </a:solidFill>
          <a:latin typeface="+mn-lt"/>
        </a:defRPr>
      </a:lvl2pPr>
      <a:lvl3pPr marL="1143000" indent="-228600" algn="l" rtl="0" eaLnBrk="0" fontAlgn="base" hangingPunct="0">
        <a:spcBef>
          <a:spcPct val="0"/>
        </a:spcBef>
        <a:spcAft>
          <a:spcPct val="20000"/>
        </a:spcAft>
        <a:buChar char="•"/>
        <a:defRPr>
          <a:solidFill>
            <a:schemeClr val="tx1"/>
          </a:solidFill>
          <a:latin typeface="+mn-lt"/>
        </a:defRPr>
      </a:lvl3pPr>
      <a:lvl4pPr marL="1600200" indent="-228600" algn="l" rtl="0" eaLnBrk="0" fontAlgn="base" hangingPunct="0">
        <a:spcBef>
          <a:spcPct val="0"/>
        </a:spcBef>
        <a:spcAft>
          <a:spcPct val="20000"/>
        </a:spcAft>
        <a:buChar char="–"/>
        <a:defRPr>
          <a:solidFill>
            <a:schemeClr val="tx1"/>
          </a:solidFill>
          <a:latin typeface="+mn-lt"/>
        </a:defRPr>
      </a:lvl4pPr>
      <a:lvl5pPr marL="2057400" indent="-228600" algn="l" rtl="0" eaLnBrk="0" fontAlgn="base" hangingPunct="0">
        <a:spcBef>
          <a:spcPct val="20000"/>
        </a:spcBef>
        <a:spcAft>
          <a:spcPct val="0"/>
        </a:spcAft>
        <a:buChar char="»"/>
        <a:defRPr sz="2000" b="1">
          <a:solidFill>
            <a:schemeClr val="tx1"/>
          </a:solidFill>
          <a:latin typeface="+mn-lt"/>
        </a:defRPr>
      </a:lvl5pPr>
      <a:lvl6pPr marL="2514600" indent="-228600" algn="l" rtl="0" eaLnBrk="0" fontAlgn="base" hangingPunct="0">
        <a:spcBef>
          <a:spcPct val="20000"/>
        </a:spcBef>
        <a:spcAft>
          <a:spcPct val="0"/>
        </a:spcAft>
        <a:buChar char="»"/>
        <a:defRPr sz="2000" b="1">
          <a:solidFill>
            <a:schemeClr val="tx1"/>
          </a:solidFill>
          <a:latin typeface="+mn-lt"/>
        </a:defRPr>
      </a:lvl6pPr>
      <a:lvl7pPr marL="2971800" indent="-228600" algn="l" rtl="0" eaLnBrk="0" fontAlgn="base" hangingPunct="0">
        <a:spcBef>
          <a:spcPct val="20000"/>
        </a:spcBef>
        <a:spcAft>
          <a:spcPct val="0"/>
        </a:spcAft>
        <a:buChar char="»"/>
        <a:defRPr sz="2000" b="1">
          <a:solidFill>
            <a:schemeClr val="tx1"/>
          </a:solidFill>
          <a:latin typeface="+mn-lt"/>
        </a:defRPr>
      </a:lvl7pPr>
      <a:lvl8pPr marL="3429000" indent="-228600" algn="l" rtl="0" eaLnBrk="0" fontAlgn="base" hangingPunct="0">
        <a:spcBef>
          <a:spcPct val="20000"/>
        </a:spcBef>
        <a:spcAft>
          <a:spcPct val="0"/>
        </a:spcAft>
        <a:buChar char="»"/>
        <a:defRPr sz="2000" b="1">
          <a:solidFill>
            <a:schemeClr val="tx1"/>
          </a:solidFill>
          <a:latin typeface="+mn-lt"/>
        </a:defRPr>
      </a:lvl8pPr>
      <a:lvl9pPr marL="3886200" indent="-228600" algn="l" rtl="0" eaLnBrk="0" fontAlgn="base" hangingPunct="0">
        <a:spcBef>
          <a:spcPct val="20000"/>
        </a:spcBef>
        <a:spcAft>
          <a:spcPct val="0"/>
        </a:spcAft>
        <a:buChar char="»"/>
        <a:defRPr sz="2000" b="1">
          <a:solidFill>
            <a:schemeClr val="tx1"/>
          </a:solidFill>
          <a:latin typeface="+mn-lt"/>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4.wmf"/></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18.png"/></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27.jpeg"/><Relationship Id="rId3" Type="http://schemas.openxmlformats.org/officeDocument/2006/relationships/image" Target="../media/image22.jpeg"/><Relationship Id="rId7" Type="http://schemas.openxmlformats.org/officeDocument/2006/relationships/image" Target="../media/image26.jpe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25.jpeg"/><Relationship Id="rId5" Type="http://schemas.openxmlformats.org/officeDocument/2006/relationships/image" Target="../media/image24.jpeg"/><Relationship Id="rId4" Type="http://schemas.openxmlformats.org/officeDocument/2006/relationships/image" Target="../media/image23.jpeg"/></Relationships>
</file>

<file path=ppt/slides/_rels/slide21.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6.gif"/><Relationship Id="rId5" Type="http://schemas.openxmlformats.org/officeDocument/2006/relationships/image" Target="../media/image5.png"/><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18"/>
          <p:cNvSpPr>
            <a:spLocks noGrp="1" noChangeArrowheads="1"/>
          </p:cNvSpPr>
          <p:nvPr>
            <p:ph type="ctrTitle"/>
          </p:nvPr>
        </p:nvSpPr>
        <p:spPr>
          <a:xfrm>
            <a:off x="251520" y="764704"/>
            <a:ext cx="8785225" cy="1849437"/>
          </a:xfrm>
        </p:spPr>
        <p:txBody>
          <a:bodyPr/>
          <a:lstStyle/>
          <a:p>
            <a:pPr algn="ctr"/>
            <a:r>
              <a:rPr lang="nl-NL" sz="2800" b="1" dirty="0" smtClean="0"/>
              <a:t>Satellietplaatsbepaling en toepassingen voor de landbouw</a:t>
            </a:r>
            <a:r>
              <a:rPr lang="nl-NL" sz="2400" b="1" dirty="0" smtClean="0"/>
              <a:t>	</a:t>
            </a:r>
            <a:endParaRPr lang="nl-NL" sz="2400" dirty="0" smtClean="0"/>
          </a:p>
        </p:txBody>
      </p:sp>
      <p:sp>
        <p:nvSpPr>
          <p:cNvPr id="3075" name="Rectangle 19"/>
          <p:cNvSpPr>
            <a:spLocks noGrp="1" noChangeArrowheads="1"/>
          </p:cNvSpPr>
          <p:nvPr>
            <p:ph type="subTitle" idx="1"/>
          </p:nvPr>
        </p:nvSpPr>
        <p:spPr>
          <a:xfrm>
            <a:off x="395536" y="3212976"/>
            <a:ext cx="8229600" cy="904875"/>
          </a:xfrm>
        </p:spPr>
        <p:txBody>
          <a:bodyPr/>
          <a:lstStyle/>
          <a:p>
            <a:r>
              <a:rPr lang="nl-NL" dirty="0" smtClean="0"/>
              <a:t>David van der Schans</a:t>
            </a:r>
          </a:p>
          <a:p>
            <a:r>
              <a:rPr lang="nl-NL" dirty="0"/>
              <a:t>Leonard den Hartog</a:t>
            </a:r>
          </a:p>
          <a:p>
            <a:endParaRPr lang="nl-NL" dirty="0" smtClean="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420768" y="260648"/>
            <a:ext cx="8229600" cy="1001712"/>
          </a:xfrm>
        </p:spPr>
        <p:txBody>
          <a:bodyPr/>
          <a:lstStyle/>
          <a:p>
            <a:r>
              <a:rPr lang="en-US" dirty="0" err="1" smtClean="0"/>
              <a:t>Satellietstelsels</a:t>
            </a:r>
            <a:r>
              <a:rPr lang="en-US" dirty="0"/>
              <a:t> NAVSTAR-GPS (‘Global Positioning System’)</a:t>
            </a:r>
            <a:endParaRPr lang="en-GB" dirty="0"/>
          </a:p>
        </p:txBody>
      </p:sp>
      <p:sp>
        <p:nvSpPr>
          <p:cNvPr id="3" name="Rectangle 2"/>
          <p:cNvSpPr/>
          <p:nvPr/>
        </p:nvSpPr>
        <p:spPr>
          <a:xfrm>
            <a:off x="251521" y="2060848"/>
            <a:ext cx="6336704" cy="4007251"/>
          </a:xfrm>
          <a:prstGeom prst="rect">
            <a:avLst/>
          </a:prstGeom>
        </p:spPr>
        <p:txBody>
          <a:bodyPr wrap="square">
            <a:spAutoFit/>
          </a:bodyPr>
          <a:lstStyle/>
          <a:p>
            <a:pPr marL="342900" indent="-342900" eaLnBrk="0" hangingPunct="0">
              <a:spcAft>
                <a:spcPct val="20000"/>
              </a:spcAft>
              <a:buClr>
                <a:schemeClr val="hlink"/>
              </a:buClr>
              <a:buSzPct val="75000"/>
              <a:buFont typeface="Wingdings" pitchFamily="2" charset="2"/>
              <a:buChar char="n"/>
            </a:pPr>
            <a:r>
              <a:rPr lang="en-GB" sz="2800" dirty="0" err="1" smtClean="0"/>
              <a:t>Verenigde</a:t>
            </a:r>
            <a:r>
              <a:rPr lang="en-GB" sz="2800" dirty="0" smtClean="0"/>
              <a:t> Staten </a:t>
            </a:r>
            <a:r>
              <a:rPr lang="en-GB" sz="2800" dirty="0" err="1" smtClean="0"/>
              <a:t>militair</a:t>
            </a:r>
            <a:r>
              <a:rPr lang="en-GB" sz="2800" dirty="0" smtClean="0"/>
              <a:t> </a:t>
            </a:r>
            <a:r>
              <a:rPr lang="en-GB" sz="2800" dirty="0" err="1" smtClean="0"/>
              <a:t>systeem</a:t>
            </a:r>
            <a:endParaRPr lang="en-GB" sz="2800" dirty="0"/>
          </a:p>
          <a:p>
            <a:pPr marL="742950" lvl="1" indent="-285750" eaLnBrk="0" hangingPunct="0">
              <a:spcAft>
                <a:spcPct val="20000"/>
              </a:spcAft>
              <a:buClr>
                <a:srgbClr val="80BA64"/>
              </a:buClr>
              <a:buSzPct val="75000"/>
              <a:buFont typeface="Wingdings" pitchFamily="2" charset="2"/>
              <a:buChar char="l"/>
            </a:pPr>
            <a:r>
              <a:rPr lang="en-GB" dirty="0" err="1" smtClean="0"/>
              <a:t>Operationeel</a:t>
            </a:r>
            <a:r>
              <a:rPr lang="en-GB" dirty="0" smtClean="0"/>
              <a:t> </a:t>
            </a:r>
            <a:r>
              <a:rPr lang="en-GB" dirty="0" err="1" smtClean="0"/>
              <a:t>vanaf</a:t>
            </a:r>
            <a:r>
              <a:rPr lang="en-GB" dirty="0" smtClean="0"/>
              <a:t> 1995</a:t>
            </a:r>
            <a:endParaRPr lang="en-GB" dirty="0"/>
          </a:p>
          <a:p>
            <a:pPr marL="742950" lvl="1" indent="-285750" eaLnBrk="0" hangingPunct="0">
              <a:spcAft>
                <a:spcPct val="20000"/>
              </a:spcAft>
              <a:buClr>
                <a:srgbClr val="80BA64"/>
              </a:buClr>
              <a:buSzPct val="75000"/>
              <a:buFont typeface="Wingdings" pitchFamily="2" charset="2"/>
              <a:buChar char="l"/>
            </a:pPr>
            <a:r>
              <a:rPr lang="en-GB" dirty="0" smtClean="0"/>
              <a:t>24 </a:t>
            </a:r>
            <a:r>
              <a:rPr lang="en-GB" dirty="0" err="1"/>
              <a:t>satellieten</a:t>
            </a:r>
            <a:r>
              <a:rPr lang="en-GB" dirty="0"/>
              <a:t> </a:t>
            </a:r>
            <a:r>
              <a:rPr lang="en-GB" dirty="0" smtClean="0"/>
              <a:t>(20.200 </a:t>
            </a:r>
            <a:r>
              <a:rPr lang="en-GB" dirty="0"/>
              <a:t>km </a:t>
            </a:r>
            <a:r>
              <a:rPr lang="en-GB" dirty="0" err="1"/>
              <a:t>hoogte</a:t>
            </a:r>
            <a:r>
              <a:rPr lang="en-GB" dirty="0"/>
              <a:t>)</a:t>
            </a:r>
          </a:p>
          <a:p>
            <a:pPr marL="742950" lvl="1" indent="-285750" eaLnBrk="0" hangingPunct="0">
              <a:spcAft>
                <a:spcPct val="20000"/>
              </a:spcAft>
              <a:buClr>
                <a:srgbClr val="80BA64"/>
              </a:buClr>
              <a:buSzPct val="75000"/>
              <a:buFont typeface="Wingdings" pitchFamily="2" charset="2"/>
              <a:buChar char="l"/>
            </a:pPr>
            <a:r>
              <a:rPr lang="en-GB" dirty="0" err="1"/>
              <a:t>Nauwkeurigheid</a:t>
            </a:r>
            <a:r>
              <a:rPr lang="en-GB" dirty="0"/>
              <a:t> &lt; </a:t>
            </a:r>
            <a:r>
              <a:rPr lang="en-GB" dirty="0" smtClean="0"/>
              <a:t>15 </a:t>
            </a:r>
            <a:r>
              <a:rPr lang="en-GB" dirty="0"/>
              <a:t>meter</a:t>
            </a:r>
          </a:p>
          <a:p>
            <a:pPr marL="742950" lvl="1" indent="-285750" eaLnBrk="0" hangingPunct="0">
              <a:spcAft>
                <a:spcPct val="20000"/>
              </a:spcAft>
              <a:buClr>
                <a:srgbClr val="80BA64"/>
              </a:buClr>
              <a:buSzPct val="75000"/>
              <a:buFont typeface="Wingdings" pitchFamily="2" charset="2"/>
              <a:buChar char="l"/>
            </a:pPr>
            <a:r>
              <a:rPr lang="en-GB" dirty="0" smtClean="0"/>
              <a:t>Met </a:t>
            </a:r>
            <a:r>
              <a:rPr lang="en-GB" dirty="0" err="1" smtClean="0"/>
              <a:t>Egnos</a:t>
            </a:r>
            <a:r>
              <a:rPr lang="en-GB" dirty="0" smtClean="0"/>
              <a:t> </a:t>
            </a:r>
            <a:r>
              <a:rPr lang="en-GB" dirty="0" err="1"/>
              <a:t>correctie</a:t>
            </a:r>
            <a:r>
              <a:rPr lang="en-GB" dirty="0"/>
              <a:t> </a:t>
            </a:r>
            <a:r>
              <a:rPr lang="en-GB" dirty="0" smtClean="0"/>
              <a:t>&lt; 1,5 meter</a:t>
            </a:r>
            <a:endParaRPr lang="en-GB" dirty="0"/>
          </a:p>
          <a:p>
            <a:pPr marL="742950" lvl="1" indent="-285750" eaLnBrk="0" hangingPunct="0">
              <a:spcAft>
                <a:spcPct val="20000"/>
              </a:spcAft>
              <a:buClr>
                <a:srgbClr val="80BA64"/>
              </a:buClr>
              <a:buSzPct val="75000"/>
              <a:buFont typeface="Wingdings" pitchFamily="2" charset="2"/>
              <a:buChar char="l"/>
            </a:pPr>
            <a:r>
              <a:rPr lang="en-GB" dirty="0" err="1"/>
              <a:t>Toepasbaar</a:t>
            </a:r>
            <a:r>
              <a:rPr lang="en-GB" dirty="0"/>
              <a:t> </a:t>
            </a:r>
            <a:r>
              <a:rPr lang="en-GB" dirty="0" err="1"/>
              <a:t>als</a:t>
            </a:r>
            <a:r>
              <a:rPr lang="en-GB" dirty="0"/>
              <a:t> </a:t>
            </a:r>
            <a:r>
              <a:rPr lang="en-GB" dirty="0" err="1"/>
              <a:t>aanvulling</a:t>
            </a:r>
            <a:r>
              <a:rPr lang="en-GB" dirty="0"/>
              <a:t> op GPS met </a:t>
            </a:r>
            <a:r>
              <a:rPr lang="en-GB" dirty="0" err="1"/>
              <a:t>speciale</a:t>
            </a:r>
            <a:r>
              <a:rPr lang="en-GB" dirty="0"/>
              <a:t> </a:t>
            </a:r>
            <a:r>
              <a:rPr lang="en-GB" dirty="0" err="1"/>
              <a:t>ontvanger</a:t>
            </a:r>
            <a:r>
              <a:rPr lang="en-GB" dirty="0"/>
              <a:t> </a:t>
            </a:r>
            <a:endParaRPr lang="en-GB" sz="2800" kern="0" dirty="0" smtClean="0">
              <a:solidFill>
                <a:srgbClr val="FFFFFF"/>
              </a:solidFill>
              <a:latin typeface="News Gothic"/>
            </a:endParaRPr>
          </a:p>
          <a:p>
            <a:pPr lvl="1" eaLnBrk="0" hangingPunct="0">
              <a:spcAft>
                <a:spcPct val="20000"/>
              </a:spcAft>
              <a:buClr>
                <a:srgbClr val="80BA64"/>
              </a:buClr>
              <a:buSzPct val="75000"/>
            </a:pPr>
            <a:endParaRPr lang="en-GB" dirty="0" smtClean="0">
              <a:solidFill>
                <a:srgbClr val="FFFFFF"/>
              </a:solidFill>
            </a:endParaRPr>
          </a:p>
          <a:p>
            <a:pPr lvl="1" eaLnBrk="0" hangingPunct="0">
              <a:spcAft>
                <a:spcPct val="20000"/>
              </a:spcAft>
              <a:buClr>
                <a:schemeClr val="accent1"/>
              </a:buClr>
              <a:buSzPct val="82000"/>
              <a:defRPr/>
            </a:pPr>
            <a:endParaRPr lang="en-GB" i="1" kern="0" dirty="0" smtClean="0">
              <a:solidFill>
                <a:srgbClr val="FFFFFF"/>
              </a:solidFill>
              <a:latin typeface="News Gothic"/>
            </a:endParaRPr>
          </a:p>
        </p:txBody>
      </p:sp>
      <p:pic>
        <p:nvPicPr>
          <p:cNvPr id="7172" name="Picture 7"/>
          <p:cNvPicPr>
            <a:picLocks noChangeAspect="1" noChangeArrowheads="1"/>
          </p:cNvPicPr>
          <p:nvPr/>
        </p:nvPicPr>
        <p:blipFill>
          <a:blip r:embed="rId3" cstate="print"/>
          <a:srcRect/>
          <a:stretch>
            <a:fillRect/>
          </a:stretch>
        </p:blipFill>
        <p:spPr bwMode="auto">
          <a:xfrm>
            <a:off x="6717711" y="3429000"/>
            <a:ext cx="2252662" cy="2065338"/>
          </a:xfrm>
          <a:prstGeom prst="rect">
            <a:avLst/>
          </a:prstGeom>
          <a:noFill/>
          <a:ln w="12700">
            <a:noFill/>
            <a:miter lim="800000"/>
            <a:headEnd/>
            <a:tailEnd/>
          </a:ln>
        </p:spPr>
      </p:pic>
    </p:spTree>
    <p:extLst>
      <p:ext uri="{BB962C8B-B14F-4D97-AF65-F5344CB8AC3E}">
        <p14:creationId xmlns:p14="http://schemas.microsoft.com/office/powerpoint/2010/main" val="1826586128"/>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395536" y="327473"/>
            <a:ext cx="8229600" cy="1001712"/>
          </a:xfrm>
        </p:spPr>
        <p:txBody>
          <a:bodyPr/>
          <a:lstStyle/>
          <a:p>
            <a:r>
              <a:rPr lang="en-US" sz="2800" dirty="0" err="1" smtClean="0"/>
              <a:t>Satellietstelsels</a:t>
            </a:r>
            <a:r>
              <a:rPr lang="en-US" sz="2800" dirty="0" smtClean="0"/>
              <a:t> GLONASS</a:t>
            </a:r>
          </a:p>
        </p:txBody>
      </p:sp>
      <p:pic>
        <p:nvPicPr>
          <p:cNvPr id="15363" name="Content Placeholder 2"/>
          <p:cNvPicPr>
            <a:picLocks noGrp="1" noChangeAspect="1"/>
          </p:cNvPicPr>
          <p:nvPr>
            <p:ph idx="1"/>
          </p:nvPr>
        </p:nvPicPr>
        <p:blipFill>
          <a:blip r:embed="rId3" cstate="print"/>
          <a:srcRect/>
          <a:stretch>
            <a:fillRect/>
          </a:stretch>
        </p:blipFill>
        <p:spPr>
          <a:xfrm>
            <a:off x="5508104" y="908720"/>
            <a:ext cx="3530600" cy="2366962"/>
          </a:xfrm>
        </p:spPr>
      </p:pic>
      <p:sp>
        <p:nvSpPr>
          <p:cNvPr id="15364" name="TextBox 3"/>
          <p:cNvSpPr txBox="1">
            <a:spLocks noChangeArrowheads="1"/>
          </p:cNvSpPr>
          <p:nvPr/>
        </p:nvSpPr>
        <p:spPr bwMode="auto">
          <a:xfrm>
            <a:off x="6156176" y="3270710"/>
            <a:ext cx="3528393" cy="400110"/>
          </a:xfrm>
          <a:prstGeom prst="rect">
            <a:avLst/>
          </a:prstGeom>
          <a:noFill/>
          <a:ln w="9525">
            <a:noFill/>
            <a:miter lim="800000"/>
            <a:headEnd/>
            <a:tailEnd/>
          </a:ln>
        </p:spPr>
        <p:txBody>
          <a:bodyPr wrap="square">
            <a:spAutoFit/>
          </a:bodyPr>
          <a:lstStyle/>
          <a:p>
            <a:pPr algn="ctr" eaLnBrk="0" hangingPunct="0">
              <a:spcBef>
                <a:spcPct val="50000"/>
              </a:spcBef>
            </a:pPr>
            <a:r>
              <a:rPr lang="en-GB" sz="2000" dirty="0"/>
              <a:t>GLONASS </a:t>
            </a:r>
            <a:r>
              <a:rPr lang="en-GB" sz="2000" dirty="0" err="1"/>
              <a:t>satelliet</a:t>
            </a:r>
            <a:endParaRPr lang="en-GB" sz="2000" dirty="0"/>
          </a:p>
        </p:txBody>
      </p:sp>
      <p:sp>
        <p:nvSpPr>
          <p:cNvPr id="15365" name="Content Placeholder 2"/>
          <p:cNvSpPr txBox="1">
            <a:spLocks/>
          </p:cNvSpPr>
          <p:nvPr/>
        </p:nvSpPr>
        <p:spPr bwMode="auto">
          <a:xfrm>
            <a:off x="237798" y="1196752"/>
            <a:ext cx="8229600" cy="4343400"/>
          </a:xfrm>
          <a:prstGeom prst="rect">
            <a:avLst/>
          </a:prstGeom>
          <a:noFill/>
          <a:ln w="9525">
            <a:noFill/>
            <a:miter lim="800000"/>
            <a:headEnd/>
            <a:tailEnd/>
          </a:ln>
        </p:spPr>
        <p:txBody>
          <a:bodyPr lIns="0" tIns="0" rIns="0" bIns="0" anchor="ctr"/>
          <a:lstStyle/>
          <a:p>
            <a:pPr marL="342900" indent="-342900" eaLnBrk="0" hangingPunct="0">
              <a:spcAft>
                <a:spcPct val="20000"/>
              </a:spcAft>
              <a:buClr>
                <a:schemeClr val="hlink"/>
              </a:buClr>
              <a:buSzPct val="75000"/>
              <a:buFont typeface="Wingdings" pitchFamily="2" charset="2"/>
              <a:buChar char="n"/>
            </a:pPr>
            <a:r>
              <a:rPr lang="en-GB" sz="2800" dirty="0" err="1"/>
              <a:t>Russisch</a:t>
            </a:r>
            <a:endParaRPr lang="en-GB" sz="2800" dirty="0"/>
          </a:p>
          <a:p>
            <a:pPr marL="742950" lvl="1" indent="-285750" eaLnBrk="0" hangingPunct="0">
              <a:spcAft>
                <a:spcPct val="20000"/>
              </a:spcAft>
              <a:buClr>
                <a:srgbClr val="80BA64"/>
              </a:buClr>
              <a:buSzPct val="75000"/>
              <a:buFont typeface="Wingdings" pitchFamily="2" charset="2"/>
              <a:buChar char="l"/>
            </a:pPr>
            <a:r>
              <a:rPr lang="en-GB" dirty="0" err="1"/>
              <a:t>Momenteel</a:t>
            </a:r>
            <a:r>
              <a:rPr lang="en-GB" dirty="0"/>
              <a:t> </a:t>
            </a:r>
            <a:r>
              <a:rPr lang="en-GB" dirty="0" err="1"/>
              <a:t>operationeel</a:t>
            </a:r>
            <a:endParaRPr lang="en-GB" dirty="0"/>
          </a:p>
          <a:p>
            <a:pPr marL="742950" lvl="1" indent="-285750" eaLnBrk="0" hangingPunct="0">
              <a:spcAft>
                <a:spcPct val="20000"/>
              </a:spcAft>
              <a:buClr>
                <a:srgbClr val="80BA64"/>
              </a:buClr>
              <a:buSzPct val="75000"/>
              <a:buFont typeface="Wingdings" pitchFamily="2" charset="2"/>
              <a:buChar char="l"/>
            </a:pPr>
            <a:r>
              <a:rPr lang="en-GB" dirty="0"/>
              <a:t>22 </a:t>
            </a:r>
            <a:r>
              <a:rPr lang="en-GB" dirty="0" err="1" smtClean="0"/>
              <a:t>satellieten</a:t>
            </a:r>
            <a:r>
              <a:rPr lang="en-GB" dirty="0" smtClean="0"/>
              <a:t> (19.100 km </a:t>
            </a:r>
            <a:r>
              <a:rPr lang="en-GB" dirty="0" err="1" smtClean="0"/>
              <a:t>hoogte</a:t>
            </a:r>
            <a:r>
              <a:rPr lang="en-GB" dirty="0" smtClean="0"/>
              <a:t>)</a:t>
            </a:r>
          </a:p>
          <a:p>
            <a:pPr marL="742950" lvl="1" indent="-285750" eaLnBrk="0" hangingPunct="0">
              <a:spcAft>
                <a:spcPct val="20000"/>
              </a:spcAft>
              <a:buClr>
                <a:srgbClr val="80BA64"/>
              </a:buClr>
              <a:buSzPct val="75000"/>
              <a:buFont typeface="Wingdings" pitchFamily="2" charset="2"/>
              <a:buChar char="l"/>
            </a:pPr>
            <a:r>
              <a:rPr lang="en-GB" dirty="0" err="1" smtClean="0"/>
              <a:t>Nauwkeurigheid</a:t>
            </a:r>
            <a:r>
              <a:rPr lang="en-GB" dirty="0" smtClean="0"/>
              <a:t> &lt; 20 meter</a:t>
            </a:r>
          </a:p>
          <a:p>
            <a:pPr marL="742950" lvl="1" indent="-285750" eaLnBrk="0" hangingPunct="0">
              <a:spcAft>
                <a:spcPct val="20000"/>
              </a:spcAft>
              <a:buClr>
                <a:srgbClr val="80BA64"/>
              </a:buClr>
              <a:buSzPct val="75000"/>
              <a:buFont typeface="Wingdings" pitchFamily="2" charset="2"/>
              <a:buChar char="l"/>
            </a:pPr>
            <a:r>
              <a:rPr lang="en-GB" dirty="0" err="1" smtClean="0"/>
              <a:t>Egnos</a:t>
            </a:r>
            <a:r>
              <a:rPr lang="en-GB" dirty="0" smtClean="0"/>
              <a:t> </a:t>
            </a:r>
            <a:r>
              <a:rPr lang="en-GB" dirty="0" err="1" smtClean="0"/>
              <a:t>correctie</a:t>
            </a:r>
            <a:r>
              <a:rPr lang="en-GB" dirty="0" smtClean="0"/>
              <a:t> </a:t>
            </a:r>
            <a:r>
              <a:rPr lang="en-GB" dirty="0" err="1" smtClean="0"/>
              <a:t>mogelijk</a:t>
            </a:r>
            <a:endParaRPr lang="en-GB" dirty="0" smtClean="0"/>
          </a:p>
          <a:p>
            <a:pPr marL="742950" lvl="1" indent="-285750" eaLnBrk="0" hangingPunct="0">
              <a:spcAft>
                <a:spcPct val="20000"/>
              </a:spcAft>
              <a:buClr>
                <a:srgbClr val="80BA64"/>
              </a:buClr>
              <a:buSzPct val="75000"/>
              <a:buFont typeface="Wingdings" pitchFamily="2" charset="2"/>
              <a:buChar char="l"/>
            </a:pPr>
            <a:r>
              <a:rPr lang="en-GB" dirty="0" err="1" smtClean="0"/>
              <a:t>Toepasbaar</a:t>
            </a:r>
            <a:r>
              <a:rPr lang="en-GB" dirty="0" smtClean="0"/>
              <a:t> </a:t>
            </a:r>
            <a:r>
              <a:rPr lang="en-GB" dirty="0" err="1" smtClean="0"/>
              <a:t>als</a:t>
            </a:r>
            <a:r>
              <a:rPr lang="en-GB" dirty="0" smtClean="0"/>
              <a:t> </a:t>
            </a:r>
            <a:r>
              <a:rPr lang="en-GB" dirty="0" err="1" smtClean="0"/>
              <a:t>aanvulling</a:t>
            </a:r>
            <a:r>
              <a:rPr lang="en-GB" dirty="0" smtClean="0"/>
              <a:t> op GPS met </a:t>
            </a:r>
            <a:r>
              <a:rPr lang="en-GB" dirty="0" err="1" smtClean="0"/>
              <a:t>speciale</a:t>
            </a:r>
            <a:r>
              <a:rPr lang="en-GB" dirty="0" smtClean="0"/>
              <a:t> </a:t>
            </a:r>
            <a:r>
              <a:rPr lang="en-GB" dirty="0" err="1" smtClean="0"/>
              <a:t>ontvanger</a:t>
            </a:r>
            <a:r>
              <a:rPr lang="en-GB" dirty="0" smtClean="0"/>
              <a:t> </a:t>
            </a:r>
            <a:endParaRPr lang="en-GB" dirty="0"/>
          </a:p>
        </p:txBody>
      </p:sp>
    </p:spTree>
    <p:extLst>
      <p:ext uri="{BB962C8B-B14F-4D97-AF65-F5344CB8AC3E}">
        <p14:creationId xmlns:p14="http://schemas.microsoft.com/office/powerpoint/2010/main" val="3026162051"/>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US" sz="2800" dirty="0" smtClean="0"/>
              <a:t>Galileo</a:t>
            </a:r>
          </a:p>
        </p:txBody>
      </p:sp>
      <p:sp>
        <p:nvSpPr>
          <p:cNvPr id="16387" name="TextBox 3"/>
          <p:cNvSpPr txBox="1">
            <a:spLocks noChangeArrowheads="1"/>
          </p:cNvSpPr>
          <p:nvPr/>
        </p:nvSpPr>
        <p:spPr bwMode="auto">
          <a:xfrm>
            <a:off x="6876256" y="4039344"/>
            <a:ext cx="2512740" cy="400110"/>
          </a:xfrm>
          <a:prstGeom prst="rect">
            <a:avLst/>
          </a:prstGeom>
          <a:noFill/>
          <a:ln w="9525">
            <a:noFill/>
            <a:miter lim="800000"/>
            <a:headEnd/>
            <a:tailEnd/>
          </a:ln>
        </p:spPr>
        <p:txBody>
          <a:bodyPr wrap="square">
            <a:spAutoFit/>
          </a:bodyPr>
          <a:lstStyle/>
          <a:p>
            <a:pPr algn="ctr" eaLnBrk="0" hangingPunct="0">
              <a:spcBef>
                <a:spcPct val="50000"/>
              </a:spcBef>
            </a:pPr>
            <a:r>
              <a:rPr lang="en-GB" sz="2000" dirty="0"/>
              <a:t>Galileo </a:t>
            </a:r>
            <a:r>
              <a:rPr lang="en-GB" sz="2000" dirty="0" err="1"/>
              <a:t>Galileï</a:t>
            </a:r>
            <a:endParaRPr lang="en-GB" sz="2000" dirty="0"/>
          </a:p>
        </p:txBody>
      </p:sp>
      <p:pic>
        <p:nvPicPr>
          <p:cNvPr id="16388" name="Content Placeholder 4"/>
          <p:cNvPicPr>
            <a:picLocks noGrp="1" noChangeAspect="1"/>
          </p:cNvPicPr>
          <p:nvPr>
            <p:ph idx="1"/>
          </p:nvPr>
        </p:nvPicPr>
        <p:blipFill>
          <a:blip r:embed="rId3" cstate="print"/>
          <a:srcRect/>
          <a:stretch>
            <a:fillRect/>
          </a:stretch>
        </p:blipFill>
        <p:spPr>
          <a:xfrm>
            <a:off x="6478141" y="908720"/>
            <a:ext cx="2540000" cy="3111500"/>
          </a:xfrm>
        </p:spPr>
      </p:pic>
      <p:sp>
        <p:nvSpPr>
          <p:cNvPr id="16389" name="Content Placeholder 2"/>
          <p:cNvSpPr txBox="1">
            <a:spLocks/>
          </p:cNvSpPr>
          <p:nvPr/>
        </p:nvSpPr>
        <p:spPr bwMode="auto">
          <a:xfrm>
            <a:off x="323526" y="2095463"/>
            <a:ext cx="7640637" cy="3887762"/>
          </a:xfrm>
          <a:prstGeom prst="rect">
            <a:avLst/>
          </a:prstGeom>
          <a:noFill/>
          <a:ln w="9525">
            <a:noFill/>
            <a:miter lim="800000"/>
            <a:headEnd/>
            <a:tailEnd/>
          </a:ln>
        </p:spPr>
        <p:txBody>
          <a:bodyPr lIns="0" tIns="0" rIns="0" bIns="0" anchor="ctr"/>
          <a:lstStyle/>
          <a:p>
            <a:pPr marL="342900" indent="-342900" eaLnBrk="0" hangingPunct="0">
              <a:spcAft>
                <a:spcPct val="20000"/>
              </a:spcAft>
              <a:buClr>
                <a:schemeClr val="hlink"/>
              </a:buClr>
              <a:buSzPct val="75000"/>
              <a:buFont typeface="Wingdings" pitchFamily="2" charset="2"/>
              <a:buChar char="n"/>
            </a:pPr>
            <a:r>
              <a:rPr lang="en-GB" sz="2800" dirty="0" err="1"/>
              <a:t>Europees</a:t>
            </a:r>
            <a:endParaRPr lang="en-GB" sz="2800" dirty="0"/>
          </a:p>
          <a:p>
            <a:pPr marL="742950" lvl="1" indent="-285750" eaLnBrk="0" hangingPunct="0">
              <a:spcAft>
                <a:spcPct val="20000"/>
              </a:spcAft>
              <a:buClr>
                <a:srgbClr val="80BA64"/>
              </a:buClr>
              <a:buSzPct val="75000"/>
              <a:buFont typeface="Wingdings" pitchFamily="2" charset="2"/>
              <a:buChar char="l"/>
            </a:pPr>
            <a:r>
              <a:rPr lang="en-GB" dirty="0" err="1" smtClean="0"/>
              <a:t>Operationeel</a:t>
            </a:r>
            <a:r>
              <a:rPr lang="en-GB" dirty="0" smtClean="0"/>
              <a:t> </a:t>
            </a:r>
            <a:r>
              <a:rPr lang="en-GB" dirty="0" err="1" smtClean="0"/>
              <a:t>vanaf</a:t>
            </a:r>
            <a:r>
              <a:rPr lang="en-GB" dirty="0" smtClean="0"/>
              <a:t> 2014</a:t>
            </a:r>
            <a:endParaRPr lang="en-GB" dirty="0"/>
          </a:p>
          <a:p>
            <a:pPr marL="742950" lvl="1" indent="-285750" eaLnBrk="0" hangingPunct="0">
              <a:spcAft>
                <a:spcPct val="20000"/>
              </a:spcAft>
              <a:buClr>
                <a:srgbClr val="80BA64"/>
              </a:buClr>
              <a:buSzPct val="75000"/>
              <a:buFont typeface="Wingdings" pitchFamily="2" charset="2"/>
              <a:buChar char="l"/>
            </a:pPr>
            <a:r>
              <a:rPr lang="en-GB" dirty="0" err="1" smtClean="0"/>
              <a:t>Civiel</a:t>
            </a:r>
            <a:r>
              <a:rPr lang="en-GB" dirty="0" smtClean="0"/>
              <a:t> </a:t>
            </a:r>
            <a:r>
              <a:rPr lang="en-GB" dirty="0" err="1" smtClean="0"/>
              <a:t>systeem</a:t>
            </a:r>
            <a:r>
              <a:rPr lang="en-GB" dirty="0" smtClean="0"/>
              <a:t> </a:t>
            </a:r>
          </a:p>
          <a:p>
            <a:pPr marL="742950" lvl="1" indent="-285750" eaLnBrk="0" hangingPunct="0">
              <a:spcAft>
                <a:spcPct val="20000"/>
              </a:spcAft>
              <a:buClr>
                <a:srgbClr val="80BA64"/>
              </a:buClr>
              <a:buSzPct val="75000"/>
              <a:buFont typeface="Wingdings" pitchFamily="2" charset="2"/>
              <a:buChar char="l"/>
            </a:pPr>
            <a:r>
              <a:rPr lang="en-GB" dirty="0" smtClean="0"/>
              <a:t>27 </a:t>
            </a:r>
            <a:r>
              <a:rPr lang="en-GB" dirty="0" err="1" smtClean="0"/>
              <a:t>satellieten</a:t>
            </a:r>
            <a:r>
              <a:rPr lang="en-GB" dirty="0" smtClean="0"/>
              <a:t> + 3 reserve</a:t>
            </a:r>
          </a:p>
          <a:p>
            <a:pPr marL="742950" lvl="1" indent="-285750" eaLnBrk="0" hangingPunct="0">
              <a:spcAft>
                <a:spcPct val="20000"/>
              </a:spcAft>
              <a:buClr>
                <a:srgbClr val="80BA64"/>
              </a:buClr>
              <a:buSzPct val="75000"/>
              <a:buFont typeface="Wingdings" pitchFamily="2" charset="2"/>
              <a:buChar char="l"/>
            </a:pPr>
            <a:r>
              <a:rPr lang="en-GB" dirty="0" err="1" smtClean="0"/>
              <a:t>Hoogte</a:t>
            </a:r>
            <a:r>
              <a:rPr lang="en-GB" dirty="0" smtClean="0"/>
              <a:t> 23.616 km</a:t>
            </a:r>
          </a:p>
          <a:p>
            <a:pPr marL="742950" lvl="1" indent="-285750" eaLnBrk="0" hangingPunct="0">
              <a:spcAft>
                <a:spcPct val="20000"/>
              </a:spcAft>
              <a:buClr>
                <a:srgbClr val="80BA64"/>
              </a:buClr>
              <a:buSzPct val="75000"/>
              <a:buFont typeface="Wingdings" pitchFamily="2" charset="2"/>
              <a:buChar char="l"/>
            </a:pPr>
            <a:r>
              <a:rPr lang="en-GB" dirty="0" smtClean="0"/>
              <a:t>Met </a:t>
            </a:r>
            <a:r>
              <a:rPr lang="en-GB" dirty="0" err="1" smtClean="0"/>
              <a:t>Egnos</a:t>
            </a:r>
            <a:r>
              <a:rPr lang="en-GB" dirty="0" smtClean="0"/>
              <a:t> </a:t>
            </a:r>
            <a:r>
              <a:rPr lang="en-GB" dirty="0" err="1" smtClean="0"/>
              <a:t>correctie</a:t>
            </a:r>
            <a:r>
              <a:rPr lang="en-GB" dirty="0" smtClean="0"/>
              <a:t> </a:t>
            </a:r>
            <a:r>
              <a:rPr lang="en-GB" dirty="0" err="1" smtClean="0"/>
              <a:t>nauwkeurigheid</a:t>
            </a:r>
            <a:r>
              <a:rPr lang="en-GB" dirty="0" smtClean="0"/>
              <a:t> &lt;70 cm</a:t>
            </a:r>
            <a:endParaRPr lang="en-GB" dirty="0" smtClean="0">
              <a:solidFill>
                <a:srgbClr val="FF0000"/>
              </a:solidFill>
            </a:endParaRPr>
          </a:p>
          <a:p>
            <a:pPr marL="742950" lvl="1" indent="-285750" eaLnBrk="0" hangingPunct="0">
              <a:spcAft>
                <a:spcPct val="20000"/>
              </a:spcAft>
              <a:buClr>
                <a:srgbClr val="80BA64"/>
              </a:buClr>
              <a:buSzPct val="75000"/>
              <a:buFont typeface="Wingdings" pitchFamily="2" charset="2"/>
              <a:buChar char="l"/>
            </a:pPr>
            <a:r>
              <a:rPr lang="en-GB" dirty="0" err="1" smtClean="0"/>
              <a:t>Ontvangers</a:t>
            </a:r>
            <a:r>
              <a:rPr lang="en-GB" dirty="0" smtClean="0"/>
              <a:t> </a:t>
            </a:r>
            <a:r>
              <a:rPr lang="en-GB" dirty="0" err="1" smtClean="0"/>
              <a:t>voor</a:t>
            </a:r>
            <a:r>
              <a:rPr lang="en-GB" dirty="0" smtClean="0"/>
              <a:t> Galileo/NAVSTAR-GPS/</a:t>
            </a:r>
            <a:r>
              <a:rPr lang="en-GB" dirty="0" err="1" smtClean="0"/>
              <a:t>Glonass</a:t>
            </a:r>
            <a:endParaRPr lang="en-GB" dirty="0" smtClean="0"/>
          </a:p>
          <a:p>
            <a:pPr marL="742950" lvl="1" indent="-285750" eaLnBrk="0" hangingPunct="0">
              <a:spcAft>
                <a:spcPct val="20000"/>
              </a:spcAft>
              <a:buClr>
                <a:srgbClr val="80BA64"/>
              </a:buClr>
              <a:buSzPct val="75000"/>
              <a:buFont typeface="Wingdings" pitchFamily="2" charset="2"/>
              <a:buChar char="l"/>
            </a:pPr>
            <a:endParaRPr lang="en-GB" dirty="0" smtClean="0"/>
          </a:p>
          <a:p>
            <a:pPr marL="742950" lvl="1" indent="-285750" eaLnBrk="0" hangingPunct="0">
              <a:spcAft>
                <a:spcPct val="20000"/>
              </a:spcAft>
              <a:buClr>
                <a:srgbClr val="80BA64"/>
              </a:buClr>
              <a:buSzPct val="75000"/>
              <a:buFont typeface="Wingdings" pitchFamily="2" charset="2"/>
              <a:buChar char="l"/>
            </a:pPr>
            <a:endParaRPr lang="en-GB" dirty="0"/>
          </a:p>
        </p:txBody>
      </p:sp>
    </p:spTree>
    <p:extLst>
      <p:ext uri="{BB962C8B-B14F-4D97-AF65-F5344CB8AC3E}">
        <p14:creationId xmlns:p14="http://schemas.microsoft.com/office/powerpoint/2010/main" val="1993584326"/>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err="1" smtClean="0"/>
              <a:t>Toepassingsgebieden</a:t>
            </a:r>
            <a:endParaRPr lang="nl-NL" dirty="0"/>
          </a:p>
        </p:txBody>
      </p:sp>
      <p:sp>
        <p:nvSpPr>
          <p:cNvPr id="3" name="Tijdelijke aanduiding voor inhoud 2"/>
          <p:cNvSpPr>
            <a:spLocks noGrp="1"/>
          </p:cNvSpPr>
          <p:nvPr>
            <p:ph idx="1"/>
          </p:nvPr>
        </p:nvSpPr>
        <p:spPr/>
        <p:txBody>
          <a:bodyPr/>
          <a:lstStyle/>
          <a:p>
            <a:pPr>
              <a:buClr>
                <a:srgbClr val="EAB200"/>
              </a:buClr>
              <a:defRPr/>
            </a:pPr>
            <a:r>
              <a:rPr lang="en-GB" dirty="0" err="1">
                <a:solidFill>
                  <a:srgbClr val="FFFFFF"/>
                </a:solidFill>
              </a:rPr>
              <a:t>Toepassing</a:t>
            </a:r>
            <a:r>
              <a:rPr lang="en-GB" dirty="0">
                <a:solidFill>
                  <a:srgbClr val="FFFFFF"/>
                </a:solidFill>
              </a:rPr>
              <a:t> van </a:t>
            </a:r>
            <a:r>
              <a:rPr lang="en-GB" dirty="0" err="1">
                <a:solidFill>
                  <a:srgbClr val="FFFFFF"/>
                </a:solidFill>
              </a:rPr>
              <a:t>gps</a:t>
            </a:r>
            <a:r>
              <a:rPr lang="en-GB" dirty="0">
                <a:solidFill>
                  <a:srgbClr val="FFFFFF"/>
                </a:solidFill>
              </a:rPr>
              <a:t> </a:t>
            </a:r>
            <a:r>
              <a:rPr lang="en-GB" dirty="0" err="1">
                <a:solidFill>
                  <a:srgbClr val="FFFFFF"/>
                </a:solidFill>
              </a:rPr>
              <a:t>plaatsbepaling</a:t>
            </a:r>
            <a:endParaRPr lang="en-GB" dirty="0">
              <a:solidFill>
                <a:srgbClr val="FFFFFF"/>
              </a:solidFill>
            </a:endParaRPr>
          </a:p>
          <a:p>
            <a:pPr lvl="1"/>
            <a:r>
              <a:rPr lang="en-GB" dirty="0" err="1">
                <a:solidFill>
                  <a:srgbClr val="FFFFFF"/>
                </a:solidFill>
              </a:rPr>
              <a:t>Navigatie</a:t>
            </a:r>
            <a:r>
              <a:rPr lang="en-GB" dirty="0">
                <a:solidFill>
                  <a:srgbClr val="FFFFFF"/>
                </a:solidFill>
              </a:rPr>
              <a:t> via land, </a:t>
            </a:r>
            <a:r>
              <a:rPr lang="en-GB" dirty="0" err="1">
                <a:solidFill>
                  <a:srgbClr val="FFFFFF"/>
                </a:solidFill>
              </a:rPr>
              <a:t>lucht</a:t>
            </a:r>
            <a:r>
              <a:rPr lang="en-GB" dirty="0">
                <a:solidFill>
                  <a:srgbClr val="FFFFFF"/>
                </a:solidFill>
              </a:rPr>
              <a:t>, water </a:t>
            </a:r>
          </a:p>
          <a:p>
            <a:pPr lvl="1"/>
            <a:r>
              <a:rPr lang="en-GB" dirty="0" err="1" smtClean="0">
                <a:solidFill>
                  <a:srgbClr val="FFFFFF"/>
                </a:solidFill>
              </a:rPr>
              <a:t>Kartering</a:t>
            </a:r>
            <a:r>
              <a:rPr lang="en-GB" dirty="0" smtClean="0">
                <a:solidFill>
                  <a:srgbClr val="FFFFFF"/>
                </a:solidFill>
              </a:rPr>
              <a:t> </a:t>
            </a:r>
            <a:r>
              <a:rPr lang="en-GB" dirty="0" err="1" smtClean="0">
                <a:solidFill>
                  <a:srgbClr val="FFFFFF"/>
                </a:solidFill>
              </a:rPr>
              <a:t>natuur</a:t>
            </a:r>
            <a:r>
              <a:rPr lang="en-GB" dirty="0" smtClean="0">
                <a:solidFill>
                  <a:srgbClr val="FFFFFF"/>
                </a:solidFill>
              </a:rPr>
              <a:t>, </a:t>
            </a:r>
            <a:r>
              <a:rPr lang="en-GB" dirty="0" err="1" smtClean="0">
                <a:solidFill>
                  <a:srgbClr val="FFFFFF"/>
                </a:solidFill>
              </a:rPr>
              <a:t>landschap</a:t>
            </a:r>
            <a:r>
              <a:rPr lang="en-GB" dirty="0" smtClean="0">
                <a:solidFill>
                  <a:srgbClr val="FFFFFF"/>
                </a:solidFill>
              </a:rPr>
              <a:t>, </a:t>
            </a:r>
            <a:r>
              <a:rPr lang="en-GB" dirty="0" err="1" smtClean="0">
                <a:solidFill>
                  <a:srgbClr val="FFFFFF"/>
                </a:solidFill>
              </a:rPr>
              <a:t>infrastructuur</a:t>
            </a:r>
            <a:r>
              <a:rPr lang="en-GB" dirty="0" smtClean="0">
                <a:solidFill>
                  <a:srgbClr val="FFFFFF"/>
                </a:solidFill>
              </a:rPr>
              <a:t> </a:t>
            </a:r>
          </a:p>
          <a:p>
            <a:pPr lvl="1"/>
            <a:r>
              <a:rPr lang="en-GB" dirty="0" err="1">
                <a:solidFill>
                  <a:srgbClr val="FFFFFF"/>
                </a:solidFill>
              </a:rPr>
              <a:t>W</a:t>
            </a:r>
            <a:r>
              <a:rPr lang="en-GB" dirty="0" err="1" smtClean="0">
                <a:solidFill>
                  <a:srgbClr val="FFFFFF"/>
                </a:solidFill>
              </a:rPr>
              <a:t>eg</a:t>
            </a:r>
            <a:r>
              <a:rPr lang="en-GB" dirty="0" smtClean="0">
                <a:solidFill>
                  <a:srgbClr val="FFFFFF"/>
                </a:solidFill>
              </a:rPr>
              <a:t>- </a:t>
            </a:r>
            <a:r>
              <a:rPr lang="en-GB" dirty="0">
                <a:solidFill>
                  <a:srgbClr val="FFFFFF"/>
                </a:solidFill>
              </a:rPr>
              <a:t>en </a:t>
            </a:r>
            <a:r>
              <a:rPr lang="en-GB" dirty="0" err="1" smtClean="0">
                <a:solidFill>
                  <a:srgbClr val="FFFFFF"/>
                </a:solidFill>
              </a:rPr>
              <a:t>waterbouw</a:t>
            </a:r>
            <a:endParaRPr lang="en-GB" dirty="0" smtClean="0">
              <a:solidFill>
                <a:srgbClr val="FFFFFF"/>
              </a:solidFill>
            </a:endParaRPr>
          </a:p>
          <a:p>
            <a:pPr lvl="1"/>
            <a:r>
              <a:rPr lang="en-GB" dirty="0" err="1" smtClean="0">
                <a:solidFill>
                  <a:srgbClr val="FFFFFF"/>
                </a:solidFill>
              </a:rPr>
              <a:t>Volksgezondheid</a:t>
            </a:r>
            <a:endParaRPr lang="en-GB" dirty="0">
              <a:solidFill>
                <a:srgbClr val="FFFFFF"/>
              </a:solidFill>
            </a:endParaRPr>
          </a:p>
          <a:p>
            <a:pPr lvl="1"/>
            <a:r>
              <a:rPr lang="en-GB" dirty="0" err="1" smtClean="0">
                <a:solidFill>
                  <a:srgbClr val="FFFFFF"/>
                </a:solidFill>
              </a:rPr>
              <a:t>Veiligheid</a:t>
            </a:r>
            <a:endParaRPr lang="en-GB" dirty="0">
              <a:solidFill>
                <a:srgbClr val="FFFFFF"/>
              </a:solidFill>
            </a:endParaRPr>
          </a:p>
          <a:p>
            <a:pPr lvl="1"/>
            <a:r>
              <a:rPr lang="en-GB" dirty="0" err="1">
                <a:solidFill>
                  <a:srgbClr val="FFFFFF"/>
                </a:solidFill>
              </a:rPr>
              <a:t>Landbouw</a:t>
            </a:r>
            <a:r>
              <a:rPr lang="en-GB" dirty="0">
                <a:solidFill>
                  <a:srgbClr val="FFFFFF"/>
                </a:solidFill>
              </a:rPr>
              <a:t> </a:t>
            </a:r>
          </a:p>
          <a:p>
            <a:endParaRPr lang="nl-NL" dirty="0"/>
          </a:p>
        </p:txBody>
      </p:sp>
    </p:spTree>
    <p:extLst>
      <p:ext uri="{BB962C8B-B14F-4D97-AF65-F5344CB8AC3E}">
        <p14:creationId xmlns:p14="http://schemas.microsoft.com/office/powerpoint/2010/main" val="4043506713"/>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31810" name="Rectangle 2"/>
          <p:cNvSpPr>
            <a:spLocks noGrp="1" noChangeArrowheads="1"/>
          </p:cNvSpPr>
          <p:nvPr>
            <p:ph type="body" idx="1"/>
          </p:nvPr>
        </p:nvSpPr>
        <p:spPr>
          <a:xfrm>
            <a:off x="323528" y="949325"/>
            <a:ext cx="4979169" cy="5003800"/>
          </a:xfrm>
        </p:spPr>
        <p:txBody>
          <a:bodyPr/>
          <a:lstStyle/>
          <a:p>
            <a:pPr>
              <a:buClr>
                <a:schemeClr val="bg1"/>
              </a:buClr>
              <a:buFont typeface="Wingdings" pitchFamily="2" charset="2"/>
              <a:buChar char="q"/>
            </a:pPr>
            <a:r>
              <a:rPr lang="nl-NL" dirty="0" smtClean="0">
                <a:latin typeface="Helvetica" pitchFamily="34" charset="0"/>
              </a:rPr>
              <a:t>Twee ontvangers ontvangen</a:t>
            </a:r>
            <a:r>
              <a:rPr lang="nl-NL" sz="2000" dirty="0" smtClean="0">
                <a:latin typeface="Helvetica" pitchFamily="34" charset="0"/>
              </a:rPr>
              <a:t>   </a:t>
            </a:r>
          </a:p>
          <a:p>
            <a:pPr lvl="1">
              <a:buClr>
                <a:srgbClr val="81BA64"/>
              </a:buClr>
            </a:pPr>
            <a:r>
              <a:rPr lang="nl-NL" sz="2800" dirty="0" smtClean="0">
                <a:latin typeface="Helvetica" pitchFamily="34" charset="0"/>
              </a:rPr>
              <a:t>dezelfde signalen</a:t>
            </a:r>
          </a:p>
          <a:p>
            <a:pPr lvl="1">
              <a:buClr>
                <a:srgbClr val="81BA64"/>
              </a:buClr>
            </a:pPr>
            <a:r>
              <a:rPr lang="nl-NL" sz="2800" dirty="0" smtClean="0">
                <a:latin typeface="Helvetica" pitchFamily="34" charset="0"/>
              </a:rPr>
              <a:t>dezelfde fouten</a:t>
            </a:r>
          </a:p>
          <a:p>
            <a:pPr>
              <a:buClr>
                <a:schemeClr val="bg1"/>
              </a:buClr>
            </a:pPr>
            <a:r>
              <a:rPr lang="nl-NL" dirty="0" smtClean="0">
                <a:latin typeface="Helvetica" pitchFamily="34" charset="0"/>
              </a:rPr>
              <a:t>Referentie ontvanger op ‘bekend’ punt</a:t>
            </a:r>
          </a:p>
          <a:p>
            <a:pPr>
              <a:buClr>
                <a:schemeClr val="bg1"/>
              </a:buClr>
            </a:pPr>
            <a:r>
              <a:rPr lang="en-GB" dirty="0" err="1" smtClean="0">
                <a:latin typeface="Helvetica" pitchFamily="34" charset="0"/>
              </a:rPr>
              <a:t>Correctie</a:t>
            </a:r>
            <a:r>
              <a:rPr lang="en-GB" dirty="0" smtClean="0">
                <a:latin typeface="Helvetica" pitchFamily="34" charset="0"/>
              </a:rPr>
              <a:t> </a:t>
            </a:r>
            <a:r>
              <a:rPr lang="en-GB" dirty="0" err="1" smtClean="0">
                <a:latin typeface="Helvetica" pitchFamily="34" charset="0"/>
              </a:rPr>
              <a:t>berekenen</a:t>
            </a:r>
            <a:endParaRPr lang="en-GB" dirty="0" smtClean="0">
              <a:latin typeface="Helvetica" pitchFamily="34" charset="0"/>
            </a:endParaRPr>
          </a:p>
          <a:p>
            <a:pPr>
              <a:buClr>
                <a:schemeClr val="bg1"/>
              </a:buClr>
            </a:pPr>
            <a:r>
              <a:rPr lang="en-GB" dirty="0" err="1" smtClean="0">
                <a:latin typeface="Helvetica" pitchFamily="34" charset="0"/>
              </a:rPr>
              <a:t>Correctie</a:t>
            </a:r>
            <a:r>
              <a:rPr lang="en-GB" dirty="0" smtClean="0">
                <a:latin typeface="Helvetica" pitchFamily="34" charset="0"/>
              </a:rPr>
              <a:t> </a:t>
            </a:r>
            <a:r>
              <a:rPr lang="en-GB" dirty="0" err="1" smtClean="0">
                <a:latin typeface="Helvetica" pitchFamily="34" charset="0"/>
              </a:rPr>
              <a:t>sigaal</a:t>
            </a:r>
            <a:r>
              <a:rPr lang="en-GB" dirty="0" smtClean="0">
                <a:latin typeface="Helvetica" pitchFamily="34" charset="0"/>
              </a:rPr>
              <a:t> </a:t>
            </a:r>
            <a:r>
              <a:rPr lang="en-GB" dirty="0" err="1" smtClean="0">
                <a:latin typeface="Helvetica" pitchFamily="34" charset="0"/>
              </a:rPr>
              <a:t>verzenden</a:t>
            </a:r>
            <a:r>
              <a:rPr lang="en-GB" dirty="0" smtClean="0">
                <a:latin typeface="Helvetica" pitchFamily="34" charset="0"/>
              </a:rPr>
              <a:t> </a:t>
            </a:r>
            <a:r>
              <a:rPr lang="en-GB" dirty="0" err="1" smtClean="0">
                <a:latin typeface="Helvetica" pitchFamily="34" charset="0"/>
              </a:rPr>
              <a:t>naar</a:t>
            </a:r>
            <a:r>
              <a:rPr lang="en-GB" dirty="0" smtClean="0">
                <a:latin typeface="Helvetica" pitchFamily="34" charset="0"/>
              </a:rPr>
              <a:t> </a:t>
            </a:r>
            <a:r>
              <a:rPr lang="en-GB" dirty="0" err="1" smtClean="0">
                <a:latin typeface="Helvetica" pitchFamily="34" charset="0"/>
              </a:rPr>
              <a:t>ontvangers</a:t>
            </a:r>
            <a:endParaRPr lang="nl-NL" dirty="0" smtClean="0">
              <a:latin typeface="Helvetica" pitchFamily="34" charset="0"/>
            </a:endParaRPr>
          </a:p>
          <a:p>
            <a:pPr marL="457200" lvl="1" indent="0">
              <a:buClr>
                <a:srgbClr val="81BA64"/>
              </a:buClr>
              <a:buNone/>
            </a:pPr>
            <a:endParaRPr lang="nl-NL" sz="2800" dirty="0" smtClean="0">
              <a:latin typeface="Helvetica" pitchFamily="34" charset="0"/>
            </a:endParaRPr>
          </a:p>
        </p:txBody>
      </p:sp>
      <p:grpSp>
        <p:nvGrpSpPr>
          <p:cNvPr id="11267" name="Group 3"/>
          <p:cNvGrpSpPr>
            <a:grpSpLocks/>
          </p:cNvGrpSpPr>
          <p:nvPr/>
        </p:nvGrpSpPr>
        <p:grpSpPr bwMode="auto">
          <a:xfrm>
            <a:off x="5033584" y="1776270"/>
            <a:ext cx="4269166" cy="4245018"/>
            <a:chOff x="3538" y="1015"/>
            <a:chExt cx="2057" cy="1261"/>
          </a:xfrm>
        </p:grpSpPr>
        <p:grpSp>
          <p:nvGrpSpPr>
            <p:cNvPr id="11289" name="Group 4"/>
            <p:cNvGrpSpPr>
              <a:grpSpLocks noChangeAspect="1"/>
            </p:cNvGrpSpPr>
            <p:nvPr/>
          </p:nvGrpSpPr>
          <p:grpSpPr bwMode="auto">
            <a:xfrm>
              <a:off x="3587" y="1056"/>
              <a:ext cx="215" cy="171"/>
              <a:chOff x="434" y="957"/>
              <a:chExt cx="500" cy="398"/>
            </a:xfrm>
          </p:grpSpPr>
          <p:sp>
            <p:nvSpPr>
              <p:cNvPr id="11314" name="Freeform 5"/>
              <p:cNvSpPr>
                <a:spLocks noChangeAspect="1"/>
              </p:cNvSpPr>
              <p:nvPr/>
            </p:nvSpPr>
            <p:spPr bwMode="auto">
              <a:xfrm>
                <a:off x="608" y="1095"/>
                <a:ext cx="170" cy="208"/>
              </a:xfrm>
              <a:custGeom>
                <a:avLst/>
                <a:gdLst>
                  <a:gd name="T0" fmla="*/ 23 w 170"/>
                  <a:gd name="T1" fmla="*/ 15 h 208"/>
                  <a:gd name="T2" fmla="*/ 19 w 170"/>
                  <a:gd name="T3" fmla="*/ 15 h 208"/>
                  <a:gd name="T4" fmla="*/ 17 w 170"/>
                  <a:gd name="T5" fmla="*/ 19 h 208"/>
                  <a:gd name="T6" fmla="*/ 11 w 170"/>
                  <a:gd name="T7" fmla="*/ 24 h 208"/>
                  <a:gd name="T8" fmla="*/ 8 w 170"/>
                  <a:gd name="T9" fmla="*/ 29 h 208"/>
                  <a:gd name="T10" fmla="*/ 5 w 170"/>
                  <a:gd name="T11" fmla="*/ 32 h 208"/>
                  <a:gd name="T12" fmla="*/ 2 w 170"/>
                  <a:gd name="T13" fmla="*/ 40 h 208"/>
                  <a:gd name="T14" fmla="*/ 0 w 170"/>
                  <a:gd name="T15" fmla="*/ 47 h 208"/>
                  <a:gd name="T16" fmla="*/ 0 w 170"/>
                  <a:gd name="T17" fmla="*/ 51 h 208"/>
                  <a:gd name="T18" fmla="*/ 0 w 170"/>
                  <a:gd name="T19" fmla="*/ 55 h 208"/>
                  <a:gd name="T20" fmla="*/ 20 w 170"/>
                  <a:gd name="T21" fmla="*/ 173 h 208"/>
                  <a:gd name="T22" fmla="*/ 24 w 170"/>
                  <a:gd name="T23" fmla="*/ 172 h 208"/>
                  <a:gd name="T24" fmla="*/ 24 w 170"/>
                  <a:gd name="T25" fmla="*/ 180 h 208"/>
                  <a:gd name="T26" fmla="*/ 28 w 170"/>
                  <a:gd name="T27" fmla="*/ 187 h 208"/>
                  <a:gd name="T28" fmla="*/ 28 w 170"/>
                  <a:gd name="T29" fmla="*/ 194 h 208"/>
                  <a:gd name="T30" fmla="*/ 32 w 170"/>
                  <a:gd name="T31" fmla="*/ 193 h 208"/>
                  <a:gd name="T32" fmla="*/ 36 w 170"/>
                  <a:gd name="T33" fmla="*/ 201 h 208"/>
                  <a:gd name="T34" fmla="*/ 40 w 170"/>
                  <a:gd name="T35" fmla="*/ 203 h 208"/>
                  <a:gd name="T36" fmla="*/ 46 w 170"/>
                  <a:gd name="T37" fmla="*/ 207 h 208"/>
                  <a:gd name="T38" fmla="*/ 53 w 170"/>
                  <a:gd name="T39" fmla="*/ 206 h 208"/>
                  <a:gd name="T40" fmla="*/ 142 w 170"/>
                  <a:gd name="T41" fmla="*/ 191 h 208"/>
                  <a:gd name="T42" fmla="*/ 148 w 170"/>
                  <a:gd name="T43" fmla="*/ 187 h 208"/>
                  <a:gd name="T44" fmla="*/ 154 w 170"/>
                  <a:gd name="T45" fmla="*/ 186 h 208"/>
                  <a:gd name="T46" fmla="*/ 157 w 170"/>
                  <a:gd name="T47" fmla="*/ 181 h 208"/>
                  <a:gd name="T48" fmla="*/ 160 w 170"/>
                  <a:gd name="T49" fmla="*/ 178 h 208"/>
                  <a:gd name="T50" fmla="*/ 164 w 170"/>
                  <a:gd name="T51" fmla="*/ 173 h 208"/>
                  <a:gd name="T52" fmla="*/ 164 w 170"/>
                  <a:gd name="T53" fmla="*/ 173 h 208"/>
                  <a:gd name="T54" fmla="*/ 166 w 170"/>
                  <a:gd name="T55" fmla="*/ 166 h 208"/>
                  <a:gd name="T56" fmla="*/ 165 w 170"/>
                  <a:gd name="T57" fmla="*/ 158 h 208"/>
                  <a:gd name="T58" fmla="*/ 169 w 170"/>
                  <a:gd name="T59" fmla="*/ 155 h 208"/>
                  <a:gd name="T60" fmla="*/ 168 w 170"/>
                  <a:gd name="T61" fmla="*/ 147 h 208"/>
                  <a:gd name="T62" fmla="*/ 148 w 170"/>
                  <a:gd name="T63" fmla="*/ 32 h 208"/>
                  <a:gd name="T64" fmla="*/ 144 w 170"/>
                  <a:gd name="T65" fmla="*/ 29 h 208"/>
                  <a:gd name="T66" fmla="*/ 144 w 170"/>
                  <a:gd name="T67" fmla="*/ 25 h 208"/>
                  <a:gd name="T68" fmla="*/ 143 w 170"/>
                  <a:gd name="T69" fmla="*/ 18 h 208"/>
                  <a:gd name="T70" fmla="*/ 136 w 170"/>
                  <a:gd name="T71" fmla="*/ 12 h 208"/>
                  <a:gd name="T72" fmla="*/ 132 w 170"/>
                  <a:gd name="T73" fmla="*/ 5 h 208"/>
                  <a:gd name="T74" fmla="*/ 125 w 170"/>
                  <a:gd name="T75" fmla="*/ 2 h 208"/>
                  <a:gd name="T76" fmla="*/ 118 w 170"/>
                  <a:gd name="T77" fmla="*/ 0 h 208"/>
                  <a:gd name="T78" fmla="*/ 115 w 170"/>
                  <a:gd name="T79" fmla="*/ 0 h 208"/>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70"/>
                  <a:gd name="T121" fmla="*/ 0 h 208"/>
                  <a:gd name="T122" fmla="*/ 170 w 170"/>
                  <a:gd name="T123" fmla="*/ 208 h 208"/>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70" h="208">
                    <a:moveTo>
                      <a:pt x="111" y="0"/>
                    </a:moveTo>
                    <a:lnTo>
                      <a:pt x="23" y="15"/>
                    </a:lnTo>
                    <a:lnTo>
                      <a:pt x="20" y="19"/>
                    </a:lnTo>
                    <a:lnTo>
                      <a:pt x="19" y="15"/>
                    </a:lnTo>
                    <a:lnTo>
                      <a:pt x="17" y="16"/>
                    </a:lnTo>
                    <a:lnTo>
                      <a:pt x="17" y="19"/>
                    </a:lnTo>
                    <a:lnTo>
                      <a:pt x="14" y="19"/>
                    </a:lnTo>
                    <a:lnTo>
                      <a:pt x="11" y="24"/>
                    </a:lnTo>
                    <a:lnTo>
                      <a:pt x="7" y="25"/>
                    </a:lnTo>
                    <a:lnTo>
                      <a:pt x="8" y="29"/>
                    </a:lnTo>
                    <a:lnTo>
                      <a:pt x="5" y="29"/>
                    </a:lnTo>
                    <a:lnTo>
                      <a:pt x="5" y="32"/>
                    </a:lnTo>
                    <a:lnTo>
                      <a:pt x="6" y="35"/>
                    </a:lnTo>
                    <a:lnTo>
                      <a:pt x="2" y="40"/>
                    </a:lnTo>
                    <a:lnTo>
                      <a:pt x="2" y="43"/>
                    </a:lnTo>
                    <a:lnTo>
                      <a:pt x="0" y="47"/>
                    </a:lnTo>
                    <a:lnTo>
                      <a:pt x="3" y="47"/>
                    </a:lnTo>
                    <a:lnTo>
                      <a:pt x="0" y="51"/>
                    </a:lnTo>
                    <a:lnTo>
                      <a:pt x="3" y="51"/>
                    </a:lnTo>
                    <a:lnTo>
                      <a:pt x="0" y="55"/>
                    </a:lnTo>
                    <a:lnTo>
                      <a:pt x="1" y="62"/>
                    </a:lnTo>
                    <a:lnTo>
                      <a:pt x="20" y="173"/>
                    </a:lnTo>
                    <a:lnTo>
                      <a:pt x="24" y="177"/>
                    </a:lnTo>
                    <a:lnTo>
                      <a:pt x="24" y="172"/>
                    </a:lnTo>
                    <a:lnTo>
                      <a:pt x="24" y="177"/>
                    </a:lnTo>
                    <a:lnTo>
                      <a:pt x="24" y="180"/>
                    </a:lnTo>
                    <a:lnTo>
                      <a:pt x="25" y="183"/>
                    </a:lnTo>
                    <a:lnTo>
                      <a:pt x="28" y="187"/>
                    </a:lnTo>
                    <a:lnTo>
                      <a:pt x="28" y="191"/>
                    </a:lnTo>
                    <a:lnTo>
                      <a:pt x="28" y="194"/>
                    </a:lnTo>
                    <a:lnTo>
                      <a:pt x="32" y="191"/>
                    </a:lnTo>
                    <a:lnTo>
                      <a:pt x="32" y="193"/>
                    </a:lnTo>
                    <a:lnTo>
                      <a:pt x="33" y="197"/>
                    </a:lnTo>
                    <a:lnTo>
                      <a:pt x="36" y="201"/>
                    </a:lnTo>
                    <a:lnTo>
                      <a:pt x="40" y="201"/>
                    </a:lnTo>
                    <a:lnTo>
                      <a:pt x="40" y="203"/>
                    </a:lnTo>
                    <a:lnTo>
                      <a:pt x="43" y="203"/>
                    </a:lnTo>
                    <a:lnTo>
                      <a:pt x="46" y="207"/>
                    </a:lnTo>
                    <a:lnTo>
                      <a:pt x="51" y="206"/>
                    </a:lnTo>
                    <a:lnTo>
                      <a:pt x="53" y="206"/>
                    </a:lnTo>
                    <a:lnTo>
                      <a:pt x="57" y="205"/>
                    </a:lnTo>
                    <a:lnTo>
                      <a:pt x="142" y="191"/>
                    </a:lnTo>
                    <a:lnTo>
                      <a:pt x="145" y="191"/>
                    </a:lnTo>
                    <a:lnTo>
                      <a:pt x="148" y="187"/>
                    </a:lnTo>
                    <a:lnTo>
                      <a:pt x="151" y="186"/>
                    </a:lnTo>
                    <a:lnTo>
                      <a:pt x="154" y="186"/>
                    </a:lnTo>
                    <a:lnTo>
                      <a:pt x="154" y="181"/>
                    </a:lnTo>
                    <a:lnTo>
                      <a:pt x="157" y="181"/>
                    </a:lnTo>
                    <a:lnTo>
                      <a:pt x="161" y="181"/>
                    </a:lnTo>
                    <a:lnTo>
                      <a:pt x="160" y="178"/>
                    </a:lnTo>
                    <a:lnTo>
                      <a:pt x="164" y="177"/>
                    </a:lnTo>
                    <a:lnTo>
                      <a:pt x="164" y="173"/>
                    </a:lnTo>
                    <a:lnTo>
                      <a:pt x="164" y="177"/>
                    </a:lnTo>
                    <a:lnTo>
                      <a:pt x="164" y="173"/>
                    </a:lnTo>
                    <a:lnTo>
                      <a:pt x="164" y="170"/>
                    </a:lnTo>
                    <a:lnTo>
                      <a:pt x="166" y="166"/>
                    </a:lnTo>
                    <a:lnTo>
                      <a:pt x="166" y="162"/>
                    </a:lnTo>
                    <a:lnTo>
                      <a:pt x="165" y="158"/>
                    </a:lnTo>
                    <a:lnTo>
                      <a:pt x="169" y="158"/>
                    </a:lnTo>
                    <a:lnTo>
                      <a:pt x="169" y="155"/>
                    </a:lnTo>
                    <a:lnTo>
                      <a:pt x="168" y="151"/>
                    </a:lnTo>
                    <a:lnTo>
                      <a:pt x="168" y="147"/>
                    </a:lnTo>
                    <a:lnTo>
                      <a:pt x="144" y="36"/>
                    </a:lnTo>
                    <a:lnTo>
                      <a:pt x="148" y="32"/>
                    </a:lnTo>
                    <a:lnTo>
                      <a:pt x="144" y="33"/>
                    </a:lnTo>
                    <a:lnTo>
                      <a:pt x="144" y="29"/>
                    </a:lnTo>
                    <a:lnTo>
                      <a:pt x="147" y="25"/>
                    </a:lnTo>
                    <a:lnTo>
                      <a:pt x="144" y="25"/>
                    </a:lnTo>
                    <a:lnTo>
                      <a:pt x="143" y="22"/>
                    </a:lnTo>
                    <a:lnTo>
                      <a:pt x="143" y="18"/>
                    </a:lnTo>
                    <a:lnTo>
                      <a:pt x="140" y="15"/>
                    </a:lnTo>
                    <a:lnTo>
                      <a:pt x="136" y="12"/>
                    </a:lnTo>
                    <a:lnTo>
                      <a:pt x="132" y="9"/>
                    </a:lnTo>
                    <a:lnTo>
                      <a:pt x="132" y="5"/>
                    </a:lnTo>
                    <a:lnTo>
                      <a:pt x="129" y="6"/>
                    </a:lnTo>
                    <a:lnTo>
                      <a:pt x="125" y="2"/>
                    </a:lnTo>
                    <a:lnTo>
                      <a:pt x="122" y="3"/>
                    </a:lnTo>
                    <a:lnTo>
                      <a:pt x="118" y="0"/>
                    </a:lnTo>
                    <a:lnTo>
                      <a:pt x="115" y="4"/>
                    </a:lnTo>
                    <a:lnTo>
                      <a:pt x="115" y="0"/>
                    </a:lnTo>
                    <a:lnTo>
                      <a:pt x="111" y="0"/>
                    </a:lnTo>
                  </a:path>
                </a:pathLst>
              </a:custGeom>
              <a:solidFill>
                <a:srgbClr val="FFFFFF"/>
              </a:solidFill>
              <a:ln w="12700" cap="rnd" cmpd="sng">
                <a:solidFill>
                  <a:schemeClr val="accent2"/>
                </a:solidFill>
                <a:prstDash val="solid"/>
                <a:round/>
                <a:headEnd type="none" w="sm" len="sm"/>
                <a:tailEnd type="none" w="sm" len="sm"/>
              </a:ln>
            </p:spPr>
            <p:txBody>
              <a:bodyPr/>
              <a:lstStyle/>
              <a:p>
                <a:endParaRPr lang="nl-NL"/>
              </a:p>
            </p:txBody>
          </p:sp>
          <p:sp>
            <p:nvSpPr>
              <p:cNvPr id="11315" name="Freeform 6"/>
              <p:cNvSpPr>
                <a:spLocks noChangeAspect="1"/>
              </p:cNvSpPr>
              <p:nvPr/>
            </p:nvSpPr>
            <p:spPr bwMode="auto">
              <a:xfrm>
                <a:off x="751" y="957"/>
                <a:ext cx="183" cy="343"/>
              </a:xfrm>
              <a:custGeom>
                <a:avLst/>
                <a:gdLst>
                  <a:gd name="T0" fmla="*/ 128 w 183"/>
                  <a:gd name="T1" fmla="*/ 0 h 343"/>
                  <a:gd name="T2" fmla="*/ 0 w 183"/>
                  <a:gd name="T3" fmla="*/ 19 h 343"/>
                  <a:gd name="T4" fmla="*/ 54 w 183"/>
                  <a:gd name="T5" fmla="*/ 342 h 343"/>
                  <a:gd name="T6" fmla="*/ 182 w 183"/>
                  <a:gd name="T7" fmla="*/ 318 h 343"/>
                  <a:gd name="T8" fmla="*/ 128 w 183"/>
                  <a:gd name="T9" fmla="*/ 0 h 343"/>
                  <a:gd name="T10" fmla="*/ 0 60000 65536"/>
                  <a:gd name="T11" fmla="*/ 0 60000 65536"/>
                  <a:gd name="T12" fmla="*/ 0 60000 65536"/>
                  <a:gd name="T13" fmla="*/ 0 60000 65536"/>
                  <a:gd name="T14" fmla="*/ 0 60000 65536"/>
                  <a:gd name="T15" fmla="*/ 0 w 183"/>
                  <a:gd name="T16" fmla="*/ 0 h 343"/>
                  <a:gd name="T17" fmla="*/ 183 w 183"/>
                  <a:gd name="T18" fmla="*/ 343 h 343"/>
                </a:gdLst>
                <a:ahLst/>
                <a:cxnLst>
                  <a:cxn ang="T10">
                    <a:pos x="T0" y="T1"/>
                  </a:cxn>
                  <a:cxn ang="T11">
                    <a:pos x="T2" y="T3"/>
                  </a:cxn>
                  <a:cxn ang="T12">
                    <a:pos x="T4" y="T5"/>
                  </a:cxn>
                  <a:cxn ang="T13">
                    <a:pos x="T6" y="T7"/>
                  </a:cxn>
                  <a:cxn ang="T14">
                    <a:pos x="T8" y="T9"/>
                  </a:cxn>
                </a:cxnLst>
                <a:rect l="T15" t="T16" r="T17" b="T18"/>
                <a:pathLst>
                  <a:path w="183" h="343">
                    <a:moveTo>
                      <a:pt x="128" y="0"/>
                    </a:moveTo>
                    <a:lnTo>
                      <a:pt x="0" y="19"/>
                    </a:lnTo>
                    <a:lnTo>
                      <a:pt x="54" y="342"/>
                    </a:lnTo>
                    <a:lnTo>
                      <a:pt x="182" y="318"/>
                    </a:lnTo>
                    <a:lnTo>
                      <a:pt x="128" y="0"/>
                    </a:lnTo>
                  </a:path>
                </a:pathLst>
              </a:custGeom>
              <a:solidFill>
                <a:srgbClr val="000000"/>
              </a:solidFill>
              <a:ln w="12700" cap="rnd" cmpd="sng">
                <a:solidFill>
                  <a:schemeClr val="hlink"/>
                </a:solidFill>
                <a:prstDash val="solid"/>
                <a:round/>
                <a:headEnd type="none" w="sm" len="sm"/>
                <a:tailEnd type="none" w="sm" len="sm"/>
              </a:ln>
            </p:spPr>
            <p:txBody>
              <a:bodyPr/>
              <a:lstStyle/>
              <a:p>
                <a:endParaRPr lang="nl-NL"/>
              </a:p>
            </p:txBody>
          </p:sp>
          <p:sp>
            <p:nvSpPr>
              <p:cNvPr id="11316" name="Freeform 7"/>
              <p:cNvSpPr>
                <a:spLocks noChangeAspect="1"/>
              </p:cNvSpPr>
              <p:nvPr/>
            </p:nvSpPr>
            <p:spPr bwMode="auto">
              <a:xfrm>
                <a:off x="434" y="1012"/>
                <a:ext cx="183" cy="343"/>
              </a:xfrm>
              <a:custGeom>
                <a:avLst/>
                <a:gdLst>
                  <a:gd name="T0" fmla="*/ 131 w 183"/>
                  <a:gd name="T1" fmla="*/ 0 h 343"/>
                  <a:gd name="T2" fmla="*/ 0 w 183"/>
                  <a:gd name="T3" fmla="*/ 19 h 343"/>
                  <a:gd name="T4" fmla="*/ 57 w 183"/>
                  <a:gd name="T5" fmla="*/ 342 h 343"/>
                  <a:gd name="T6" fmla="*/ 182 w 183"/>
                  <a:gd name="T7" fmla="*/ 318 h 343"/>
                  <a:gd name="T8" fmla="*/ 131 w 183"/>
                  <a:gd name="T9" fmla="*/ 0 h 343"/>
                  <a:gd name="T10" fmla="*/ 0 60000 65536"/>
                  <a:gd name="T11" fmla="*/ 0 60000 65536"/>
                  <a:gd name="T12" fmla="*/ 0 60000 65536"/>
                  <a:gd name="T13" fmla="*/ 0 60000 65536"/>
                  <a:gd name="T14" fmla="*/ 0 60000 65536"/>
                  <a:gd name="T15" fmla="*/ 0 w 183"/>
                  <a:gd name="T16" fmla="*/ 0 h 343"/>
                  <a:gd name="T17" fmla="*/ 183 w 183"/>
                  <a:gd name="T18" fmla="*/ 343 h 343"/>
                </a:gdLst>
                <a:ahLst/>
                <a:cxnLst>
                  <a:cxn ang="T10">
                    <a:pos x="T0" y="T1"/>
                  </a:cxn>
                  <a:cxn ang="T11">
                    <a:pos x="T2" y="T3"/>
                  </a:cxn>
                  <a:cxn ang="T12">
                    <a:pos x="T4" y="T5"/>
                  </a:cxn>
                  <a:cxn ang="T13">
                    <a:pos x="T6" y="T7"/>
                  </a:cxn>
                  <a:cxn ang="T14">
                    <a:pos x="T8" y="T9"/>
                  </a:cxn>
                </a:cxnLst>
                <a:rect l="T15" t="T16" r="T17" b="T18"/>
                <a:pathLst>
                  <a:path w="183" h="343">
                    <a:moveTo>
                      <a:pt x="131" y="0"/>
                    </a:moveTo>
                    <a:lnTo>
                      <a:pt x="0" y="19"/>
                    </a:lnTo>
                    <a:lnTo>
                      <a:pt x="57" y="342"/>
                    </a:lnTo>
                    <a:lnTo>
                      <a:pt x="182" y="318"/>
                    </a:lnTo>
                    <a:lnTo>
                      <a:pt x="131" y="0"/>
                    </a:lnTo>
                  </a:path>
                </a:pathLst>
              </a:custGeom>
              <a:solidFill>
                <a:srgbClr val="000000"/>
              </a:solidFill>
              <a:ln w="12700" cap="rnd" cmpd="sng">
                <a:solidFill>
                  <a:schemeClr val="hlink"/>
                </a:solidFill>
                <a:prstDash val="solid"/>
                <a:round/>
                <a:headEnd type="none" w="sm" len="sm"/>
                <a:tailEnd type="none" w="sm" len="sm"/>
              </a:ln>
            </p:spPr>
            <p:txBody>
              <a:bodyPr/>
              <a:lstStyle/>
              <a:p>
                <a:endParaRPr lang="nl-NL"/>
              </a:p>
            </p:txBody>
          </p:sp>
          <p:sp>
            <p:nvSpPr>
              <p:cNvPr id="11317" name="Freeform 8"/>
              <p:cNvSpPr>
                <a:spLocks noChangeAspect="1"/>
              </p:cNvSpPr>
              <p:nvPr/>
            </p:nvSpPr>
            <p:spPr bwMode="auto">
              <a:xfrm>
                <a:off x="592" y="1064"/>
                <a:ext cx="92" cy="72"/>
              </a:xfrm>
              <a:custGeom>
                <a:avLst/>
                <a:gdLst>
                  <a:gd name="T0" fmla="*/ 91 w 92"/>
                  <a:gd name="T1" fmla="*/ 0 h 72"/>
                  <a:gd name="T2" fmla="*/ 11 w 92"/>
                  <a:gd name="T3" fmla="*/ 17 h 72"/>
                  <a:gd name="T4" fmla="*/ 12 w 92"/>
                  <a:gd name="T5" fmla="*/ 24 h 72"/>
                  <a:gd name="T6" fmla="*/ 9 w 92"/>
                  <a:gd name="T7" fmla="*/ 32 h 72"/>
                  <a:gd name="T8" fmla="*/ 10 w 92"/>
                  <a:gd name="T9" fmla="*/ 36 h 72"/>
                  <a:gd name="T10" fmla="*/ 10 w 92"/>
                  <a:gd name="T11" fmla="*/ 39 h 72"/>
                  <a:gd name="T12" fmla="*/ 6 w 92"/>
                  <a:gd name="T13" fmla="*/ 25 h 72"/>
                  <a:gd name="T14" fmla="*/ 6 w 92"/>
                  <a:gd name="T15" fmla="*/ 36 h 72"/>
                  <a:gd name="T16" fmla="*/ 6 w 92"/>
                  <a:gd name="T17" fmla="*/ 40 h 72"/>
                  <a:gd name="T18" fmla="*/ 6 w 92"/>
                  <a:gd name="T19" fmla="*/ 43 h 72"/>
                  <a:gd name="T20" fmla="*/ 4 w 92"/>
                  <a:gd name="T21" fmla="*/ 43 h 72"/>
                  <a:gd name="T22" fmla="*/ 4 w 92"/>
                  <a:gd name="T23" fmla="*/ 48 h 72"/>
                  <a:gd name="T24" fmla="*/ 5 w 92"/>
                  <a:gd name="T25" fmla="*/ 54 h 72"/>
                  <a:gd name="T26" fmla="*/ 2 w 92"/>
                  <a:gd name="T27" fmla="*/ 55 h 72"/>
                  <a:gd name="T28" fmla="*/ 2 w 92"/>
                  <a:gd name="T29" fmla="*/ 59 h 72"/>
                  <a:gd name="T30" fmla="*/ 2 w 92"/>
                  <a:gd name="T31" fmla="*/ 66 h 72"/>
                  <a:gd name="T32" fmla="*/ 2 w 92"/>
                  <a:gd name="T33" fmla="*/ 59 h 72"/>
                  <a:gd name="T34" fmla="*/ 3 w 92"/>
                  <a:gd name="T35" fmla="*/ 70 h 72"/>
                  <a:gd name="T36" fmla="*/ 0 w 92"/>
                  <a:gd name="T37" fmla="*/ 71 h 7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92"/>
                  <a:gd name="T58" fmla="*/ 0 h 72"/>
                  <a:gd name="T59" fmla="*/ 92 w 92"/>
                  <a:gd name="T60" fmla="*/ 72 h 7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92" h="72">
                    <a:moveTo>
                      <a:pt x="91" y="0"/>
                    </a:moveTo>
                    <a:lnTo>
                      <a:pt x="11" y="17"/>
                    </a:lnTo>
                    <a:lnTo>
                      <a:pt x="12" y="24"/>
                    </a:lnTo>
                    <a:lnTo>
                      <a:pt x="9" y="32"/>
                    </a:lnTo>
                    <a:lnTo>
                      <a:pt x="10" y="36"/>
                    </a:lnTo>
                    <a:lnTo>
                      <a:pt x="10" y="39"/>
                    </a:lnTo>
                    <a:lnTo>
                      <a:pt x="6" y="25"/>
                    </a:lnTo>
                    <a:lnTo>
                      <a:pt x="6" y="36"/>
                    </a:lnTo>
                    <a:lnTo>
                      <a:pt x="6" y="40"/>
                    </a:lnTo>
                    <a:lnTo>
                      <a:pt x="6" y="43"/>
                    </a:lnTo>
                    <a:lnTo>
                      <a:pt x="4" y="43"/>
                    </a:lnTo>
                    <a:lnTo>
                      <a:pt x="4" y="48"/>
                    </a:lnTo>
                    <a:lnTo>
                      <a:pt x="5" y="54"/>
                    </a:lnTo>
                    <a:lnTo>
                      <a:pt x="2" y="55"/>
                    </a:lnTo>
                    <a:lnTo>
                      <a:pt x="2" y="59"/>
                    </a:lnTo>
                    <a:lnTo>
                      <a:pt x="2" y="66"/>
                    </a:lnTo>
                    <a:lnTo>
                      <a:pt x="2" y="59"/>
                    </a:lnTo>
                    <a:lnTo>
                      <a:pt x="3" y="70"/>
                    </a:lnTo>
                    <a:lnTo>
                      <a:pt x="0" y="71"/>
                    </a:lnTo>
                  </a:path>
                </a:pathLst>
              </a:custGeom>
              <a:noFill/>
              <a:ln w="12700" cap="rnd" cmpd="sng">
                <a:solidFill>
                  <a:srgbClr val="FFFFFF"/>
                </a:solidFill>
                <a:prstDash val="solid"/>
                <a:round/>
                <a:headEnd type="none" w="sm" len="sm"/>
                <a:tailEnd type="none" w="sm" len="sm"/>
              </a:ln>
            </p:spPr>
            <p:txBody>
              <a:bodyPr/>
              <a:lstStyle/>
              <a:p>
                <a:endParaRPr lang="nl-NL"/>
              </a:p>
            </p:txBody>
          </p:sp>
          <p:sp>
            <p:nvSpPr>
              <p:cNvPr id="11318" name="Freeform 9"/>
              <p:cNvSpPr>
                <a:spLocks noChangeAspect="1"/>
              </p:cNvSpPr>
              <p:nvPr/>
            </p:nvSpPr>
            <p:spPr bwMode="auto">
              <a:xfrm>
                <a:off x="652" y="1171"/>
                <a:ext cx="61" cy="89"/>
              </a:xfrm>
              <a:custGeom>
                <a:avLst/>
                <a:gdLst>
                  <a:gd name="T0" fmla="*/ 60 w 61"/>
                  <a:gd name="T1" fmla="*/ 5 h 89"/>
                  <a:gd name="T2" fmla="*/ 60 w 61"/>
                  <a:gd name="T3" fmla="*/ 5 h 89"/>
                  <a:gd name="T4" fmla="*/ 56 w 61"/>
                  <a:gd name="T5" fmla="*/ 2 h 89"/>
                  <a:gd name="T6" fmla="*/ 56 w 61"/>
                  <a:gd name="T7" fmla="*/ 6 h 89"/>
                  <a:gd name="T8" fmla="*/ 56 w 61"/>
                  <a:gd name="T9" fmla="*/ 2 h 89"/>
                  <a:gd name="T10" fmla="*/ 53 w 61"/>
                  <a:gd name="T11" fmla="*/ 3 h 89"/>
                  <a:gd name="T12" fmla="*/ 50 w 61"/>
                  <a:gd name="T13" fmla="*/ 3 h 89"/>
                  <a:gd name="T14" fmla="*/ 49 w 61"/>
                  <a:gd name="T15" fmla="*/ 0 h 89"/>
                  <a:gd name="T16" fmla="*/ 46 w 61"/>
                  <a:gd name="T17" fmla="*/ 0 h 89"/>
                  <a:gd name="T18" fmla="*/ 43 w 61"/>
                  <a:gd name="T19" fmla="*/ 0 h 89"/>
                  <a:gd name="T20" fmla="*/ 46 w 61"/>
                  <a:gd name="T21" fmla="*/ 0 h 89"/>
                  <a:gd name="T22" fmla="*/ 43 w 61"/>
                  <a:gd name="T23" fmla="*/ 0 h 89"/>
                  <a:gd name="T24" fmla="*/ 40 w 61"/>
                  <a:gd name="T25" fmla="*/ 0 h 89"/>
                  <a:gd name="T26" fmla="*/ 36 w 61"/>
                  <a:gd name="T27" fmla="*/ 1 h 89"/>
                  <a:gd name="T28" fmla="*/ 33 w 61"/>
                  <a:gd name="T29" fmla="*/ 1 h 89"/>
                  <a:gd name="T30" fmla="*/ 30 w 61"/>
                  <a:gd name="T31" fmla="*/ 2 h 89"/>
                  <a:gd name="T32" fmla="*/ 26 w 61"/>
                  <a:gd name="T33" fmla="*/ 3 h 89"/>
                  <a:gd name="T34" fmla="*/ 22 w 61"/>
                  <a:gd name="T35" fmla="*/ 3 h 89"/>
                  <a:gd name="T36" fmla="*/ 19 w 61"/>
                  <a:gd name="T37" fmla="*/ 6 h 89"/>
                  <a:gd name="T38" fmla="*/ 19 w 61"/>
                  <a:gd name="T39" fmla="*/ 10 h 89"/>
                  <a:gd name="T40" fmla="*/ 19 w 61"/>
                  <a:gd name="T41" fmla="*/ 6 h 89"/>
                  <a:gd name="T42" fmla="*/ 17 w 61"/>
                  <a:gd name="T43" fmla="*/ 10 h 89"/>
                  <a:gd name="T44" fmla="*/ 17 w 61"/>
                  <a:gd name="T45" fmla="*/ 7 h 89"/>
                  <a:gd name="T46" fmla="*/ 13 w 61"/>
                  <a:gd name="T47" fmla="*/ 11 h 89"/>
                  <a:gd name="T48" fmla="*/ 14 w 61"/>
                  <a:gd name="T49" fmla="*/ 15 h 89"/>
                  <a:gd name="T50" fmla="*/ 14 w 61"/>
                  <a:gd name="T51" fmla="*/ 18 h 89"/>
                  <a:gd name="T52" fmla="*/ 11 w 61"/>
                  <a:gd name="T53" fmla="*/ 19 h 89"/>
                  <a:gd name="T54" fmla="*/ 8 w 61"/>
                  <a:gd name="T55" fmla="*/ 23 h 89"/>
                  <a:gd name="T56" fmla="*/ 8 w 61"/>
                  <a:gd name="T57" fmla="*/ 26 h 89"/>
                  <a:gd name="T58" fmla="*/ 5 w 61"/>
                  <a:gd name="T59" fmla="*/ 30 h 89"/>
                  <a:gd name="T60" fmla="*/ 6 w 61"/>
                  <a:gd name="T61" fmla="*/ 34 h 89"/>
                  <a:gd name="T62" fmla="*/ 6 w 61"/>
                  <a:gd name="T63" fmla="*/ 38 h 89"/>
                  <a:gd name="T64" fmla="*/ 2 w 61"/>
                  <a:gd name="T65" fmla="*/ 38 h 89"/>
                  <a:gd name="T66" fmla="*/ 3 w 61"/>
                  <a:gd name="T67" fmla="*/ 41 h 89"/>
                  <a:gd name="T68" fmla="*/ 0 w 61"/>
                  <a:gd name="T69" fmla="*/ 46 h 89"/>
                  <a:gd name="T70" fmla="*/ 4 w 61"/>
                  <a:gd name="T71" fmla="*/ 49 h 89"/>
                  <a:gd name="T72" fmla="*/ 4 w 61"/>
                  <a:gd name="T73" fmla="*/ 52 h 89"/>
                  <a:gd name="T74" fmla="*/ 4 w 61"/>
                  <a:gd name="T75" fmla="*/ 57 h 89"/>
                  <a:gd name="T76" fmla="*/ 4 w 61"/>
                  <a:gd name="T77" fmla="*/ 60 h 89"/>
                  <a:gd name="T78" fmla="*/ 5 w 61"/>
                  <a:gd name="T79" fmla="*/ 63 h 89"/>
                  <a:gd name="T80" fmla="*/ 5 w 61"/>
                  <a:gd name="T81" fmla="*/ 67 h 89"/>
                  <a:gd name="T82" fmla="*/ 8 w 61"/>
                  <a:gd name="T83" fmla="*/ 67 h 89"/>
                  <a:gd name="T84" fmla="*/ 6 w 61"/>
                  <a:gd name="T85" fmla="*/ 71 h 89"/>
                  <a:gd name="T86" fmla="*/ 8 w 61"/>
                  <a:gd name="T87" fmla="*/ 71 h 89"/>
                  <a:gd name="T88" fmla="*/ 8 w 61"/>
                  <a:gd name="T89" fmla="*/ 73 h 89"/>
                  <a:gd name="T90" fmla="*/ 13 w 61"/>
                  <a:gd name="T91" fmla="*/ 77 h 89"/>
                  <a:gd name="T92" fmla="*/ 13 w 61"/>
                  <a:gd name="T93" fmla="*/ 81 h 89"/>
                  <a:gd name="T94" fmla="*/ 13 w 61"/>
                  <a:gd name="T95" fmla="*/ 84 h 89"/>
                  <a:gd name="T96" fmla="*/ 17 w 61"/>
                  <a:gd name="T97" fmla="*/ 83 h 89"/>
                  <a:gd name="T98" fmla="*/ 17 w 61"/>
                  <a:gd name="T99" fmla="*/ 88 h 89"/>
                  <a:gd name="T100" fmla="*/ 17 w 61"/>
                  <a:gd name="T101" fmla="*/ 83 h 89"/>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61"/>
                  <a:gd name="T154" fmla="*/ 0 h 89"/>
                  <a:gd name="T155" fmla="*/ 61 w 61"/>
                  <a:gd name="T156" fmla="*/ 89 h 89"/>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61" h="89">
                    <a:moveTo>
                      <a:pt x="60" y="5"/>
                    </a:moveTo>
                    <a:lnTo>
                      <a:pt x="60" y="5"/>
                    </a:lnTo>
                    <a:lnTo>
                      <a:pt x="56" y="2"/>
                    </a:lnTo>
                    <a:lnTo>
                      <a:pt x="56" y="6"/>
                    </a:lnTo>
                    <a:lnTo>
                      <a:pt x="56" y="2"/>
                    </a:lnTo>
                    <a:lnTo>
                      <a:pt x="53" y="3"/>
                    </a:lnTo>
                    <a:lnTo>
                      <a:pt x="50" y="3"/>
                    </a:lnTo>
                    <a:lnTo>
                      <a:pt x="49" y="0"/>
                    </a:lnTo>
                    <a:lnTo>
                      <a:pt x="46" y="0"/>
                    </a:lnTo>
                    <a:lnTo>
                      <a:pt x="43" y="0"/>
                    </a:lnTo>
                    <a:lnTo>
                      <a:pt x="46" y="0"/>
                    </a:lnTo>
                    <a:lnTo>
                      <a:pt x="43" y="0"/>
                    </a:lnTo>
                    <a:lnTo>
                      <a:pt x="40" y="0"/>
                    </a:lnTo>
                    <a:lnTo>
                      <a:pt x="36" y="1"/>
                    </a:lnTo>
                    <a:lnTo>
                      <a:pt x="33" y="1"/>
                    </a:lnTo>
                    <a:lnTo>
                      <a:pt x="30" y="2"/>
                    </a:lnTo>
                    <a:lnTo>
                      <a:pt x="26" y="3"/>
                    </a:lnTo>
                    <a:lnTo>
                      <a:pt x="22" y="3"/>
                    </a:lnTo>
                    <a:lnTo>
                      <a:pt x="19" y="6"/>
                    </a:lnTo>
                    <a:lnTo>
                      <a:pt x="19" y="10"/>
                    </a:lnTo>
                    <a:lnTo>
                      <a:pt x="19" y="6"/>
                    </a:lnTo>
                    <a:lnTo>
                      <a:pt x="17" y="10"/>
                    </a:lnTo>
                    <a:lnTo>
                      <a:pt x="17" y="7"/>
                    </a:lnTo>
                    <a:lnTo>
                      <a:pt x="13" y="11"/>
                    </a:lnTo>
                    <a:lnTo>
                      <a:pt x="14" y="15"/>
                    </a:lnTo>
                    <a:lnTo>
                      <a:pt x="14" y="18"/>
                    </a:lnTo>
                    <a:lnTo>
                      <a:pt x="11" y="19"/>
                    </a:lnTo>
                    <a:lnTo>
                      <a:pt x="8" y="23"/>
                    </a:lnTo>
                    <a:lnTo>
                      <a:pt x="8" y="26"/>
                    </a:lnTo>
                    <a:lnTo>
                      <a:pt x="5" y="30"/>
                    </a:lnTo>
                    <a:lnTo>
                      <a:pt x="6" y="34"/>
                    </a:lnTo>
                    <a:lnTo>
                      <a:pt x="6" y="38"/>
                    </a:lnTo>
                    <a:lnTo>
                      <a:pt x="2" y="38"/>
                    </a:lnTo>
                    <a:lnTo>
                      <a:pt x="3" y="41"/>
                    </a:lnTo>
                    <a:lnTo>
                      <a:pt x="0" y="46"/>
                    </a:lnTo>
                    <a:lnTo>
                      <a:pt x="4" y="49"/>
                    </a:lnTo>
                    <a:lnTo>
                      <a:pt x="4" y="52"/>
                    </a:lnTo>
                    <a:lnTo>
                      <a:pt x="4" y="57"/>
                    </a:lnTo>
                    <a:lnTo>
                      <a:pt x="4" y="60"/>
                    </a:lnTo>
                    <a:lnTo>
                      <a:pt x="5" y="63"/>
                    </a:lnTo>
                    <a:lnTo>
                      <a:pt x="5" y="67"/>
                    </a:lnTo>
                    <a:lnTo>
                      <a:pt x="8" y="67"/>
                    </a:lnTo>
                    <a:lnTo>
                      <a:pt x="6" y="71"/>
                    </a:lnTo>
                    <a:lnTo>
                      <a:pt x="8" y="71"/>
                    </a:lnTo>
                    <a:lnTo>
                      <a:pt x="8" y="73"/>
                    </a:lnTo>
                    <a:lnTo>
                      <a:pt x="13" y="77"/>
                    </a:lnTo>
                    <a:lnTo>
                      <a:pt x="13" y="81"/>
                    </a:lnTo>
                    <a:lnTo>
                      <a:pt x="13" y="84"/>
                    </a:lnTo>
                    <a:lnTo>
                      <a:pt x="17" y="83"/>
                    </a:lnTo>
                    <a:lnTo>
                      <a:pt x="17" y="88"/>
                    </a:lnTo>
                    <a:lnTo>
                      <a:pt x="17" y="83"/>
                    </a:lnTo>
                  </a:path>
                </a:pathLst>
              </a:custGeom>
              <a:noFill/>
              <a:ln w="12700" cap="rnd" cmpd="sng">
                <a:solidFill>
                  <a:schemeClr val="accent1"/>
                </a:solidFill>
                <a:prstDash val="solid"/>
                <a:round/>
                <a:headEnd type="none" w="sm" len="sm"/>
                <a:tailEnd type="none" w="sm" len="sm"/>
              </a:ln>
            </p:spPr>
            <p:txBody>
              <a:bodyPr/>
              <a:lstStyle/>
              <a:p>
                <a:endParaRPr lang="nl-NL"/>
              </a:p>
            </p:txBody>
          </p:sp>
          <p:sp>
            <p:nvSpPr>
              <p:cNvPr id="11319" name="Line 10"/>
              <p:cNvSpPr>
                <a:spLocks noChangeAspect="1" noChangeShapeType="1"/>
              </p:cNvSpPr>
              <p:nvPr/>
            </p:nvSpPr>
            <p:spPr bwMode="auto">
              <a:xfrm flipH="1">
                <a:off x="668" y="1147"/>
                <a:ext cx="3" cy="44"/>
              </a:xfrm>
              <a:prstGeom prst="line">
                <a:avLst/>
              </a:prstGeom>
              <a:noFill/>
              <a:ln w="12700">
                <a:solidFill>
                  <a:srgbClr val="FFFFFF"/>
                </a:solidFill>
                <a:round/>
                <a:headEnd type="none" w="sm" len="sm"/>
                <a:tailEnd type="none" w="sm" len="sm"/>
              </a:ln>
            </p:spPr>
            <p:txBody>
              <a:bodyPr wrap="none" anchor="ctr"/>
              <a:lstStyle/>
              <a:p>
                <a:endParaRPr lang="nl-NL"/>
              </a:p>
            </p:txBody>
          </p:sp>
          <p:sp>
            <p:nvSpPr>
              <p:cNvPr id="11320" name="Line 11"/>
              <p:cNvSpPr>
                <a:spLocks noChangeAspect="1" noChangeShapeType="1"/>
              </p:cNvSpPr>
              <p:nvPr/>
            </p:nvSpPr>
            <p:spPr bwMode="auto">
              <a:xfrm flipV="1">
                <a:off x="699" y="1213"/>
                <a:ext cx="0" cy="8"/>
              </a:xfrm>
              <a:prstGeom prst="line">
                <a:avLst/>
              </a:prstGeom>
              <a:noFill/>
              <a:ln w="12700">
                <a:solidFill>
                  <a:srgbClr val="FFFFFF"/>
                </a:solidFill>
                <a:round/>
                <a:headEnd type="none" w="sm" len="sm"/>
                <a:tailEnd type="none" w="sm" len="sm"/>
              </a:ln>
            </p:spPr>
            <p:txBody>
              <a:bodyPr wrap="none" anchor="ctr"/>
              <a:lstStyle/>
              <a:p>
                <a:endParaRPr lang="nl-NL"/>
              </a:p>
            </p:txBody>
          </p:sp>
        </p:grpSp>
        <p:sp>
          <p:nvSpPr>
            <p:cNvPr id="11290" name="Oval 12"/>
            <p:cNvSpPr>
              <a:spLocks noChangeAspect="1" noChangeArrowheads="1"/>
            </p:cNvSpPr>
            <p:nvPr/>
          </p:nvSpPr>
          <p:spPr bwMode="auto">
            <a:xfrm>
              <a:off x="3538" y="1932"/>
              <a:ext cx="631" cy="344"/>
            </a:xfrm>
            <a:prstGeom prst="ellipse">
              <a:avLst/>
            </a:prstGeom>
            <a:solidFill>
              <a:srgbClr val="05C005"/>
            </a:solidFill>
            <a:ln w="9525">
              <a:noFill/>
              <a:round/>
              <a:headEnd/>
              <a:tailEnd/>
            </a:ln>
          </p:spPr>
          <p:txBody>
            <a:bodyPr wrap="none" anchor="ctr"/>
            <a:lstStyle/>
            <a:p>
              <a:pPr algn="ctr" eaLnBrk="0" hangingPunct="0">
                <a:spcBef>
                  <a:spcPct val="50000"/>
                </a:spcBef>
              </a:pPr>
              <a:endParaRPr lang="en-GB"/>
            </a:p>
          </p:txBody>
        </p:sp>
        <p:grpSp>
          <p:nvGrpSpPr>
            <p:cNvPr id="11291" name="Group 13"/>
            <p:cNvGrpSpPr>
              <a:grpSpLocks noChangeAspect="1"/>
            </p:cNvGrpSpPr>
            <p:nvPr/>
          </p:nvGrpSpPr>
          <p:grpSpPr bwMode="auto">
            <a:xfrm>
              <a:off x="3795" y="1891"/>
              <a:ext cx="134" cy="225"/>
              <a:chOff x="919" y="2897"/>
              <a:chExt cx="310" cy="523"/>
            </a:xfrm>
          </p:grpSpPr>
          <p:pic>
            <p:nvPicPr>
              <p:cNvPr id="11310" name="Picture 14"/>
              <p:cNvPicPr>
                <a:picLocks noChangeAspect="1" noChangeArrowheads="1"/>
              </p:cNvPicPr>
              <p:nvPr/>
            </p:nvPicPr>
            <p:blipFill>
              <a:blip r:embed="rId3" cstate="print"/>
              <a:srcRect/>
              <a:stretch>
                <a:fillRect/>
              </a:stretch>
            </p:blipFill>
            <p:spPr bwMode="auto">
              <a:xfrm>
                <a:off x="919" y="2953"/>
                <a:ext cx="310" cy="467"/>
              </a:xfrm>
              <a:prstGeom prst="rect">
                <a:avLst/>
              </a:prstGeom>
              <a:noFill/>
              <a:ln w="9525">
                <a:noFill/>
                <a:miter lim="800000"/>
                <a:headEnd/>
                <a:tailEnd/>
              </a:ln>
            </p:spPr>
          </p:pic>
          <p:sp>
            <p:nvSpPr>
              <p:cNvPr id="11311" name="Oval 15"/>
              <p:cNvSpPr>
                <a:spLocks noChangeAspect="1" noChangeArrowheads="1"/>
              </p:cNvSpPr>
              <p:nvPr/>
            </p:nvSpPr>
            <p:spPr bwMode="auto">
              <a:xfrm>
                <a:off x="976" y="2897"/>
                <a:ext cx="180" cy="42"/>
              </a:xfrm>
              <a:prstGeom prst="ellipse">
                <a:avLst/>
              </a:prstGeom>
              <a:solidFill>
                <a:srgbClr val="FFFFFF"/>
              </a:solidFill>
              <a:ln w="12700">
                <a:solidFill>
                  <a:srgbClr val="000000"/>
                </a:solidFill>
                <a:round/>
                <a:headEnd/>
                <a:tailEnd/>
              </a:ln>
            </p:spPr>
            <p:txBody>
              <a:bodyPr wrap="none" anchor="ctr"/>
              <a:lstStyle/>
              <a:p>
                <a:pPr algn="ctr" eaLnBrk="0" hangingPunct="0">
                  <a:spcBef>
                    <a:spcPct val="50000"/>
                  </a:spcBef>
                </a:pPr>
                <a:endParaRPr lang="en-GB"/>
              </a:p>
            </p:txBody>
          </p:sp>
          <p:sp>
            <p:nvSpPr>
              <p:cNvPr id="11312" name="Line 16"/>
              <p:cNvSpPr>
                <a:spLocks noChangeAspect="1" noChangeShapeType="1"/>
              </p:cNvSpPr>
              <p:nvPr/>
            </p:nvSpPr>
            <p:spPr bwMode="auto">
              <a:xfrm flipV="1">
                <a:off x="1027" y="2910"/>
                <a:ext cx="32" cy="3"/>
              </a:xfrm>
              <a:prstGeom prst="line">
                <a:avLst/>
              </a:prstGeom>
              <a:noFill/>
              <a:ln w="12700">
                <a:solidFill>
                  <a:srgbClr val="000000"/>
                </a:solidFill>
                <a:round/>
                <a:headEnd type="none" w="sm" len="sm"/>
                <a:tailEnd type="none" w="sm" len="sm"/>
              </a:ln>
            </p:spPr>
            <p:txBody>
              <a:bodyPr wrap="none" anchor="ctr"/>
              <a:lstStyle/>
              <a:p>
                <a:endParaRPr lang="nl-NL"/>
              </a:p>
            </p:txBody>
          </p:sp>
          <p:sp>
            <p:nvSpPr>
              <p:cNvPr id="11313" name="Line 17"/>
              <p:cNvSpPr>
                <a:spLocks noChangeAspect="1" noChangeShapeType="1"/>
              </p:cNvSpPr>
              <p:nvPr/>
            </p:nvSpPr>
            <p:spPr bwMode="auto">
              <a:xfrm>
                <a:off x="1061" y="2910"/>
                <a:ext cx="28" cy="1"/>
              </a:xfrm>
              <a:prstGeom prst="line">
                <a:avLst/>
              </a:prstGeom>
              <a:noFill/>
              <a:ln w="12700">
                <a:solidFill>
                  <a:srgbClr val="000000"/>
                </a:solidFill>
                <a:round/>
                <a:headEnd type="none" w="sm" len="sm"/>
                <a:tailEnd type="none" w="sm" len="sm"/>
              </a:ln>
            </p:spPr>
            <p:txBody>
              <a:bodyPr wrap="none" anchor="ctr"/>
              <a:lstStyle/>
              <a:p>
                <a:endParaRPr lang="nl-NL"/>
              </a:p>
            </p:txBody>
          </p:sp>
        </p:grpSp>
        <p:sp>
          <p:nvSpPr>
            <p:cNvPr id="11292" name="Oval 18"/>
            <p:cNvSpPr>
              <a:spLocks noChangeAspect="1" noChangeArrowheads="1"/>
            </p:cNvSpPr>
            <p:nvPr/>
          </p:nvSpPr>
          <p:spPr bwMode="auto">
            <a:xfrm>
              <a:off x="4874" y="1751"/>
              <a:ext cx="632" cy="344"/>
            </a:xfrm>
            <a:prstGeom prst="ellipse">
              <a:avLst/>
            </a:prstGeom>
            <a:solidFill>
              <a:srgbClr val="05C005"/>
            </a:solidFill>
            <a:ln w="9525">
              <a:noFill/>
              <a:round/>
              <a:headEnd/>
              <a:tailEnd/>
            </a:ln>
          </p:spPr>
          <p:txBody>
            <a:bodyPr wrap="none" anchor="ctr"/>
            <a:lstStyle/>
            <a:p>
              <a:pPr algn="ctr" eaLnBrk="0" hangingPunct="0">
                <a:spcBef>
                  <a:spcPct val="50000"/>
                </a:spcBef>
              </a:pPr>
              <a:endParaRPr lang="en-GB"/>
            </a:p>
          </p:txBody>
        </p:sp>
        <p:grpSp>
          <p:nvGrpSpPr>
            <p:cNvPr id="11293" name="Group 19"/>
            <p:cNvGrpSpPr>
              <a:grpSpLocks noChangeAspect="1"/>
            </p:cNvGrpSpPr>
            <p:nvPr/>
          </p:nvGrpSpPr>
          <p:grpSpPr bwMode="auto">
            <a:xfrm>
              <a:off x="5132" y="1710"/>
              <a:ext cx="133" cy="225"/>
              <a:chOff x="4026" y="2477"/>
              <a:chExt cx="310" cy="523"/>
            </a:xfrm>
          </p:grpSpPr>
          <p:pic>
            <p:nvPicPr>
              <p:cNvPr id="11306" name="Picture 20"/>
              <p:cNvPicPr>
                <a:picLocks noChangeAspect="1" noChangeArrowheads="1"/>
              </p:cNvPicPr>
              <p:nvPr/>
            </p:nvPicPr>
            <p:blipFill>
              <a:blip r:embed="rId4" cstate="print"/>
              <a:srcRect/>
              <a:stretch>
                <a:fillRect/>
              </a:stretch>
            </p:blipFill>
            <p:spPr bwMode="auto">
              <a:xfrm>
                <a:off x="4026" y="2533"/>
                <a:ext cx="310" cy="467"/>
              </a:xfrm>
              <a:prstGeom prst="rect">
                <a:avLst/>
              </a:prstGeom>
              <a:noFill/>
              <a:ln w="9525">
                <a:noFill/>
                <a:miter lim="800000"/>
                <a:headEnd/>
                <a:tailEnd/>
              </a:ln>
            </p:spPr>
          </p:pic>
          <p:sp>
            <p:nvSpPr>
              <p:cNvPr id="11307" name="Oval 21"/>
              <p:cNvSpPr>
                <a:spLocks noChangeAspect="1" noChangeArrowheads="1"/>
              </p:cNvSpPr>
              <p:nvPr/>
            </p:nvSpPr>
            <p:spPr bwMode="auto">
              <a:xfrm>
                <a:off x="4083" y="2477"/>
                <a:ext cx="180" cy="42"/>
              </a:xfrm>
              <a:prstGeom prst="ellipse">
                <a:avLst/>
              </a:prstGeom>
              <a:solidFill>
                <a:srgbClr val="FFFFFF"/>
              </a:solidFill>
              <a:ln w="12700">
                <a:solidFill>
                  <a:srgbClr val="000000"/>
                </a:solidFill>
                <a:round/>
                <a:headEnd/>
                <a:tailEnd/>
              </a:ln>
            </p:spPr>
            <p:txBody>
              <a:bodyPr wrap="none" anchor="ctr"/>
              <a:lstStyle/>
              <a:p>
                <a:pPr algn="ctr" eaLnBrk="0" hangingPunct="0">
                  <a:spcBef>
                    <a:spcPct val="50000"/>
                  </a:spcBef>
                </a:pPr>
                <a:endParaRPr lang="en-GB"/>
              </a:p>
            </p:txBody>
          </p:sp>
          <p:sp>
            <p:nvSpPr>
              <p:cNvPr id="11308" name="Line 22"/>
              <p:cNvSpPr>
                <a:spLocks noChangeAspect="1" noChangeShapeType="1"/>
              </p:cNvSpPr>
              <p:nvPr/>
            </p:nvSpPr>
            <p:spPr bwMode="auto">
              <a:xfrm flipV="1">
                <a:off x="4134" y="2490"/>
                <a:ext cx="32" cy="3"/>
              </a:xfrm>
              <a:prstGeom prst="line">
                <a:avLst/>
              </a:prstGeom>
              <a:noFill/>
              <a:ln w="12700">
                <a:solidFill>
                  <a:srgbClr val="000000"/>
                </a:solidFill>
                <a:round/>
                <a:headEnd type="none" w="sm" len="sm"/>
                <a:tailEnd type="none" w="sm" len="sm"/>
              </a:ln>
            </p:spPr>
            <p:txBody>
              <a:bodyPr wrap="none" anchor="ctr"/>
              <a:lstStyle/>
              <a:p>
                <a:endParaRPr lang="nl-NL"/>
              </a:p>
            </p:txBody>
          </p:sp>
          <p:sp>
            <p:nvSpPr>
              <p:cNvPr id="11309" name="Line 23"/>
              <p:cNvSpPr>
                <a:spLocks noChangeAspect="1" noChangeShapeType="1"/>
              </p:cNvSpPr>
              <p:nvPr/>
            </p:nvSpPr>
            <p:spPr bwMode="auto">
              <a:xfrm>
                <a:off x="4168" y="2490"/>
                <a:ext cx="28" cy="1"/>
              </a:xfrm>
              <a:prstGeom prst="line">
                <a:avLst/>
              </a:prstGeom>
              <a:noFill/>
              <a:ln w="12700">
                <a:solidFill>
                  <a:srgbClr val="000000"/>
                </a:solidFill>
                <a:round/>
                <a:headEnd type="none" w="sm" len="sm"/>
                <a:tailEnd type="none" w="sm" len="sm"/>
              </a:ln>
            </p:spPr>
            <p:txBody>
              <a:bodyPr wrap="none" anchor="ctr"/>
              <a:lstStyle/>
              <a:p>
                <a:endParaRPr lang="nl-NL"/>
              </a:p>
            </p:txBody>
          </p:sp>
        </p:grpSp>
        <p:sp>
          <p:nvSpPr>
            <p:cNvPr id="11294" name="Rectangle 24"/>
            <p:cNvSpPr>
              <a:spLocks noChangeAspect="1" noChangeArrowheads="1"/>
            </p:cNvSpPr>
            <p:nvPr/>
          </p:nvSpPr>
          <p:spPr bwMode="auto">
            <a:xfrm>
              <a:off x="3587" y="1728"/>
              <a:ext cx="1086" cy="138"/>
            </a:xfrm>
            <a:prstGeom prst="rect">
              <a:avLst/>
            </a:prstGeom>
            <a:noFill/>
            <a:ln w="9525">
              <a:noFill/>
              <a:miter lim="800000"/>
              <a:headEnd/>
              <a:tailEnd/>
            </a:ln>
          </p:spPr>
          <p:txBody>
            <a:bodyPr lIns="92075" tIns="46038" rIns="92075" bIns="46038">
              <a:spAutoFit/>
            </a:bodyPr>
            <a:lstStyle/>
            <a:p>
              <a:pPr algn="ctr" eaLnBrk="0" hangingPunct="0"/>
              <a:r>
                <a:rPr lang="en-US" dirty="0" err="1">
                  <a:latin typeface="Helvetica" pitchFamily="34" charset="0"/>
                </a:rPr>
                <a:t>Referentie</a:t>
              </a:r>
              <a:endParaRPr lang="en-US" dirty="0">
                <a:latin typeface="Helvetica" pitchFamily="34" charset="0"/>
              </a:endParaRPr>
            </a:p>
          </p:txBody>
        </p:sp>
        <p:sp>
          <p:nvSpPr>
            <p:cNvPr id="11295" name="Rectangle 25"/>
            <p:cNvSpPr>
              <a:spLocks noChangeAspect="1" noChangeArrowheads="1"/>
            </p:cNvSpPr>
            <p:nvPr/>
          </p:nvSpPr>
          <p:spPr bwMode="auto">
            <a:xfrm>
              <a:off x="4861" y="1392"/>
              <a:ext cx="734" cy="138"/>
            </a:xfrm>
            <a:prstGeom prst="rect">
              <a:avLst/>
            </a:prstGeom>
            <a:noFill/>
            <a:ln w="9525">
              <a:noFill/>
              <a:miter lim="800000"/>
              <a:headEnd/>
              <a:tailEnd/>
            </a:ln>
          </p:spPr>
          <p:txBody>
            <a:bodyPr wrap="none" lIns="92075" tIns="46038" rIns="92075" bIns="46038">
              <a:spAutoFit/>
            </a:bodyPr>
            <a:lstStyle/>
            <a:p>
              <a:pPr algn="ctr" eaLnBrk="0" hangingPunct="0"/>
              <a:r>
                <a:rPr lang="en-US">
                  <a:latin typeface="Helvetica" pitchFamily="34" charset="0"/>
                </a:rPr>
                <a:t>gebruiker</a:t>
              </a:r>
            </a:p>
          </p:txBody>
        </p:sp>
        <p:pic>
          <p:nvPicPr>
            <p:cNvPr id="11296" name="Picture 26"/>
            <p:cNvPicPr>
              <a:picLocks noChangeAspect="1" noChangeArrowheads="1"/>
            </p:cNvPicPr>
            <p:nvPr/>
          </p:nvPicPr>
          <p:blipFill>
            <a:blip r:embed="rId3" cstate="print"/>
            <a:srcRect/>
            <a:stretch>
              <a:fillRect/>
            </a:stretch>
          </p:blipFill>
          <p:spPr bwMode="auto">
            <a:xfrm>
              <a:off x="3600" y="1896"/>
              <a:ext cx="134" cy="201"/>
            </a:xfrm>
            <a:prstGeom prst="rect">
              <a:avLst/>
            </a:prstGeom>
            <a:noFill/>
            <a:ln w="9525">
              <a:noFill/>
              <a:miter lim="800000"/>
              <a:headEnd/>
              <a:tailEnd/>
            </a:ln>
          </p:spPr>
        </p:pic>
        <p:sp>
          <p:nvSpPr>
            <p:cNvPr id="11297" name="Line 27"/>
            <p:cNvSpPr>
              <a:spLocks noChangeShapeType="1"/>
            </p:cNvSpPr>
            <p:nvPr/>
          </p:nvSpPr>
          <p:spPr bwMode="auto">
            <a:xfrm flipV="1">
              <a:off x="3662" y="1584"/>
              <a:ext cx="4" cy="307"/>
            </a:xfrm>
            <a:prstGeom prst="line">
              <a:avLst/>
            </a:prstGeom>
            <a:noFill/>
            <a:ln w="12700">
              <a:solidFill>
                <a:schemeClr val="bg2"/>
              </a:solidFill>
              <a:round/>
              <a:headEnd/>
              <a:tailEnd/>
            </a:ln>
          </p:spPr>
          <p:txBody>
            <a:bodyPr wrap="none" anchor="ctr"/>
            <a:lstStyle/>
            <a:p>
              <a:endParaRPr lang="nl-NL"/>
            </a:p>
          </p:txBody>
        </p:sp>
        <p:grpSp>
          <p:nvGrpSpPr>
            <p:cNvPr id="11298" name="Group 28"/>
            <p:cNvGrpSpPr>
              <a:grpSpLocks noChangeAspect="1"/>
            </p:cNvGrpSpPr>
            <p:nvPr/>
          </p:nvGrpSpPr>
          <p:grpSpPr bwMode="auto">
            <a:xfrm>
              <a:off x="4681" y="1015"/>
              <a:ext cx="215" cy="171"/>
              <a:chOff x="434" y="957"/>
              <a:chExt cx="500" cy="398"/>
            </a:xfrm>
          </p:grpSpPr>
          <p:sp>
            <p:nvSpPr>
              <p:cNvPr id="11299" name="Freeform 29"/>
              <p:cNvSpPr>
                <a:spLocks noChangeAspect="1"/>
              </p:cNvSpPr>
              <p:nvPr/>
            </p:nvSpPr>
            <p:spPr bwMode="auto">
              <a:xfrm>
                <a:off x="608" y="1095"/>
                <a:ext cx="170" cy="208"/>
              </a:xfrm>
              <a:custGeom>
                <a:avLst/>
                <a:gdLst>
                  <a:gd name="T0" fmla="*/ 23 w 170"/>
                  <a:gd name="T1" fmla="*/ 15 h 208"/>
                  <a:gd name="T2" fmla="*/ 19 w 170"/>
                  <a:gd name="T3" fmla="*/ 15 h 208"/>
                  <a:gd name="T4" fmla="*/ 17 w 170"/>
                  <a:gd name="T5" fmla="*/ 19 h 208"/>
                  <a:gd name="T6" fmla="*/ 11 w 170"/>
                  <a:gd name="T7" fmla="*/ 24 h 208"/>
                  <a:gd name="T8" fmla="*/ 8 w 170"/>
                  <a:gd name="T9" fmla="*/ 29 h 208"/>
                  <a:gd name="T10" fmla="*/ 5 w 170"/>
                  <a:gd name="T11" fmla="*/ 32 h 208"/>
                  <a:gd name="T12" fmla="*/ 2 w 170"/>
                  <a:gd name="T13" fmla="*/ 40 h 208"/>
                  <a:gd name="T14" fmla="*/ 0 w 170"/>
                  <a:gd name="T15" fmla="*/ 47 h 208"/>
                  <a:gd name="T16" fmla="*/ 0 w 170"/>
                  <a:gd name="T17" fmla="*/ 51 h 208"/>
                  <a:gd name="T18" fmla="*/ 0 w 170"/>
                  <a:gd name="T19" fmla="*/ 55 h 208"/>
                  <a:gd name="T20" fmla="*/ 20 w 170"/>
                  <a:gd name="T21" fmla="*/ 173 h 208"/>
                  <a:gd name="T22" fmla="*/ 24 w 170"/>
                  <a:gd name="T23" fmla="*/ 172 h 208"/>
                  <a:gd name="T24" fmla="*/ 24 w 170"/>
                  <a:gd name="T25" fmla="*/ 180 h 208"/>
                  <a:gd name="T26" fmla="*/ 28 w 170"/>
                  <a:gd name="T27" fmla="*/ 187 h 208"/>
                  <a:gd name="T28" fmla="*/ 28 w 170"/>
                  <a:gd name="T29" fmla="*/ 194 h 208"/>
                  <a:gd name="T30" fmla="*/ 32 w 170"/>
                  <a:gd name="T31" fmla="*/ 193 h 208"/>
                  <a:gd name="T32" fmla="*/ 36 w 170"/>
                  <a:gd name="T33" fmla="*/ 201 h 208"/>
                  <a:gd name="T34" fmla="*/ 40 w 170"/>
                  <a:gd name="T35" fmla="*/ 203 h 208"/>
                  <a:gd name="T36" fmla="*/ 46 w 170"/>
                  <a:gd name="T37" fmla="*/ 207 h 208"/>
                  <a:gd name="T38" fmla="*/ 53 w 170"/>
                  <a:gd name="T39" fmla="*/ 206 h 208"/>
                  <a:gd name="T40" fmla="*/ 142 w 170"/>
                  <a:gd name="T41" fmla="*/ 191 h 208"/>
                  <a:gd name="T42" fmla="*/ 148 w 170"/>
                  <a:gd name="T43" fmla="*/ 187 h 208"/>
                  <a:gd name="T44" fmla="*/ 154 w 170"/>
                  <a:gd name="T45" fmla="*/ 186 h 208"/>
                  <a:gd name="T46" fmla="*/ 157 w 170"/>
                  <a:gd name="T47" fmla="*/ 181 h 208"/>
                  <a:gd name="T48" fmla="*/ 160 w 170"/>
                  <a:gd name="T49" fmla="*/ 178 h 208"/>
                  <a:gd name="T50" fmla="*/ 164 w 170"/>
                  <a:gd name="T51" fmla="*/ 173 h 208"/>
                  <a:gd name="T52" fmla="*/ 164 w 170"/>
                  <a:gd name="T53" fmla="*/ 173 h 208"/>
                  <a:gd name="T54" fmla="*/ 166 w 170"/>
                  <a:gd name="T55" fmla="*/ 166 h 208"/>
                  <a:gd name="T56" fmla="*/ 165 w 170"/>
                  <a:gd name="T57" fmla="*/ 158 h 208"/>
                  <a:gd name="T58" fmla="*/ 169 w 170"/>
                  <a:gd name="T59" fmla="*/ 155 h 208"/>
                  <a:gd name="T60" fmla="*/ 168 w 170"/>
                  <a:gd name="T61" fmla="*/ 147 h 208"/>
                  <a:gd name="T62" fmla="*/ 148 w 170"/>
                  <a:gd name="T63" fmla="*/ 32 h 208"/>
                  <a:gd name="T64" fmla="*/ 144 w 170"/>
                  <a:gd name="T65" fmla="*/ 29 h 208"/>
                  <a:gd name="T66" fmla="*/ 144 w 170"/>
                  <a:gd name="T67" fmla="*/ 25 h 208"/>
                  <a:gd name="T68" fmla="*/ 143 w 170"/>
                  <a:gd name="T69" fmla="*/ 18 h 208"/>
                  <a:gd name="T70" fmla="*/ 136 w 170"/>
                  <a:gd name="T71" fmla="*/ 12 h 208"/>
                  <a:gd name="T72" fmla="*/ 132 w 170"/>
                  <a:gd name="T73" fmla="*/ 5 h 208"/>
                  <a:gd name="T74" fmla="*/ 125 w 170"/>
                  <a:gd name="T75" fmla="*/ 2 h 208"/>
                  <a:gd name="T76" fmla="*/ 118 w 170"/>
                  <a:gd name="T77" fmla="*/ 0 h 208"/>
                  <a:gd name="T78" fmla="*/ 115 w 170"/>
                  <a:gd name="T79" fmla="*/ 0 h 208"/>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70"/>
                  <a:gd name="T121" fmla="*/ 0 h 208"/>
                  <a:gd name="T122" fmla="*/ 170 w 170"/>
                  <a:gd name="T123" fmla="*/ 208 h 208"/>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70" h="208">
                    <a:moveTo>
                      <a:pt x="111" y="0"/>
                    </a:moveTo>
                    <a:lnTo>
                      <a:pt x="23" y="15"/>
                    </a:lnTo>
                    <a:lnTo>
                      <a:pt x="20" y="19"/>
                    </a:lnTo>
                    <a:lnTo>
                      <a:pt x="19" y="15"/>
                    </a:lnTo>
                    <a:lnTo>
                      <a:pt x="17" y="16"/>
                    </a:lnTo>
                    <a:lnTo>
                      <a:pt x="17" y="19"/>
                    </a:lnTo>
                    <a:lnTo>
                      <a:pt x="14" y="19"/>
                    </a:lnTo>
                    <a:lnTo>
                      <a:pt x="11" y="24"/>
                    </a:lnTo>
                    <a:lnTo>
                      <a:pt x="7" y="25"/>
                    </a:lnTo>
                    <a:lnTo>
                      <a:pt x="8" y="29"/>
                    </a:lnTo>
                    <a:lnTo>
                      <a:pt x="5" y="29"/>
                    </a:lnTo>
                    <a:lnTo>
                      <a:pt x="5" y="32"/>
                    </a:lnTo>
                    <a:lnTo>
                      <a:pt x="6" y="35"/>
                    </a:lnTo>
                    <a:lnTo>
                      <a:pt x="2" y="40"/>
                    </a:lnTo>
                    <a:lnTo>
                      <a:pt x="2" y="43"/>
                    </a:lnTo>
                    <a:lnTo>
                      <a:pt x="0" y="47"/>
                    </a:lnTo>
                    <a:lnTo>
                      <a:pt x="3" y="47"/>
                    </a:lnTo>
                    <a:lnTo>
                      <a:pt x="0" y="51"/>
                    </a:lnTo>
                    <a:lnTo>
                      <a:pt x="3" y="51"/>
                    </a:lnTo>
                    <a:lnTo>
                      <a:pt x="0" y="55"/>
                    </a:lnTo>
                    <a:lnTo>
                      <a:pt x="1" y="62"/>
                    </a:lnTo>
                    <a:lnTo>
                      <a:pt x="20" y="173"/>
                    </a:lnTo>
                    <a:lnTo>
                      <a:pt x="24" y="177"/>
                    </a:lnTo>
                    <a:lnTo>
                      <a:pt x="24" y="172"/>
                    </a:lnTo>
                    <a:lnTo>
                      <a:pt x="24" y="177"/>
                    </a:lnTo>
                    <a:lnTo>
                      <a:pt x="24" y="180"/>
                    </a:lnTo>
                    <a:lnTo>
                      <a:pt x="25" y="183"/>
                    </a:lnTo>
                    <a:lnTo>
                      <a:pt x="28" y="187"/>
                    </a:lnTo>
                    <a:lnTo>
                      <a:pt x="28" y="191"/>
                    </a:lnTo>
                    <a:lnTo>
                      <a:pt x="28" y="194"/>
                    </a:lnTo>
                    <a:lnTo>
                      <a:pt x="32" y="191"/>
                    </a:lnTo>
                    <a:lnTo>
                      <a:pt x="32" y="193"/>
                    </a:lnTo>
                    <a:lnTo>
                      <a:pt x="33" y="197"/>
                    </a:lnTo>
                    <a:lnTo>
                      <a:pt x="36" y="201"/>
                    </a:lnTo>
                    <a:lnTo>
                      <a:pt x="40" y="201"/>
                    </a:lnTo>
                    <a:lnTo>
                      <a:pt x="40" y="203"/>
                    </a:lnTo>
                    <a:lnTo>
                      <a:pt x="43" y="203"/>
                    </a:lnTo>
                    <a:lnTo>
                      <a:pt x="46" y="207"/>
                    </a:lnTo>
                    <a:lnTo>
                      <a:pt x="51" y="206"/>
                    </a:lnTo>
                    <a:lnTo>
                      <a:pt x="53" y="206"/>
                    </a:lnTo>
                    <a:lnTo>
                      <a:pt x="57" y="205"/>
                    </a:lnTo>
                    <a:lnTo>
                      <a:pt x="142" y="191"/>
                    </a:lnTo>
                    <a:lnTo>
                      <a:pt x="145" y="191"/>
                    </a:lnTo>
                    <a:lnTo>
                      <a:pt x="148" y="187"/>
                    </a:lnTo>
                    <a:lnTo>
                      <a:pt x="151" y="186"/>
                    </a:lnTo>
                    <a:lnTo>
                      <a:pt x="154" y="186"/>
                    </a:lnTo>
                    <a:lnTo>
                      <a:pt x="154" y="181"/>
                    </a:lnTo>
                    <a:lnTo>
                      <a:pt x="157" y="181"/>
                    </a:lnTo>
                    <a:lnTo>
                      <a:pt x="161" y="181"/>
                    </a:lnTo>
                    <a:lnTo>
                      <a:pt x="160" y="178"/>
                    </a:lnTo>
                    <a:lnTo>
                      <a:pt x="164" y="177"/>
                    </a:lnTo>
                    <a:lnTo>
                      <a:pt x="164" y="173"/>
                    </a:lnTo>
                    <a:lnTo>
                      <a:pt x="164" y="177"/>
                    </a:lnTo>
                    <a:lnTo>
                      <a:pt x="164" y="173"/>
                    </a:lnTo>
                    <a:lnTo>
                      <a:pt x="164" y="170"/>
                    </a:lnTo>
                    <a:lnTo>
                      <a:pt x="166" y="166"/>
                    </a:lnTo>
                    <a:lnTo>
                      <a:pt x="166" y="162"/>
                    </a:lnTo>
                    <a:lnTo>
                      <a:pt x="165" y="158"/>
                    </a:lnTo>
                    <a:lnTo>
                      <a:pt x="169" y="158"/>
                    </a:lnTo>
                    <a:lnTo>
                      <a:pt x="169" y="155"/>
                    </a:lnTo>
                    <a:lnTo>
                      <a:pt x="168" y="151"/>
                    </a:lnTo>
                    <a:lnTo>
                      <a:pt x="168" y="147"/>
                    </a:lnTo>
                    <a:lnTo>
                      <a:pt x="144" y="36"/>
                    </a:lnTo>
                    <a:lnTo>
                      <a:pt x="148" y="32"/>
                    </a:lnTo>
                    <a:lnTo>
                      <a:pt x="144" y="33"/>
                    </a:lnTo>
                    <a:lnTo>
                      <a:pt x="144" y="29"/>
                    </a:lnTo>
                    <a:lnTo>
                      <a:pt x="147" y="25"/>
                    </a:lnTo>
                    <a:lnTo>
                      <a:pt x="144" y="25"/>
                    </a:lnTo>
                    <a:lnTo>
                      <a:pt x="143" y="22"/>
                    </a:lnTo>
                    <a:lnTo>
                      <a:pt x="143" y="18"/>
                    </a:lnTo>
                    <a:lnTo>
                      <a:pt x="140" y="15"/>
                    </a:lnTo>
                    <a:lnTo>
                      <a:pt x="136" y="12"/>
                    </a:lnTo>
                    <a:lnTo>
                      <a:pt x="132" y="9"/>
                    </a:lnTo>
                    <a:lnTo>
                      <a:pt x="132" y="5"/>
                    </a:lnTo>
                    <a:lnTo>
                      <a:pt x="129" y="6"/>
                    </a:lnTo>
                    <a:lnTo>
                      <a:pt x="125" y="2"/>
                    </a:lnTo>
                    <a:lnTo>
                      <a:pt x="122" y="3"/>
                    </a:lnTo>
                    <a:lnTo>
                      <a:pt x="118" y="0"/>
                    </a:lnTo>
                    <a:lnTo>
                      <a:pt x="115" y="4"/>
                    </a:lnTo>
                    <a:lnTo>
                      <a:pt x="115" y="0"/>
                    </a:lnTo>
                    <a:lnTo>
                      <a:pt x="111" y="0"/>
                    </a:lnTo>
                  </a:path>
                </a:pathLst>
              </a:custGeom>
              <a:solidFill>
                <a:srgbClr val="FFFFFF"/>
              </a:solidFill>
              <a:ln w="12700" cap="rnd" cmpd="sng">
                <a:solidFill>
                  <a:schemeClr val="accent2"/>
                </a:solidFill>
                <a:prstDash val="solid"/>
                <a:round/>
                <a:headEnd type="none" w="sm" len="sm"/>
                <a:tailEnd type="none" w="sm" len="sm"/>
              </a:ln>
            </p:spPr>
            <p:txBody>
              <a:bodyPr/>
              <a:lstStyle/>
              <a:p>
                <a:endParaRPr lang="nl-NL"/>
              </a:p>
            </p:txBody>
          </p:sp>
          <p:sp>
            <p:nvSpPr>
              <p:cNvPr id="11300" name="Freeform 30"/>
              <p:cNvSpPr>
                <a:spLocks noChangeAspect="1"/>
              </p:cNvSpPr>
              <p:nvPr/>
            </p:nvSpPr>
            <p:spPr bwMode="auto">
              <a:xfrm>
                <a:off x="751" y="957"/>
                <a:ext cx="183" cy="343"/>
              </a:xfrm>
              <a:custGeom>
                <a:avLst/>
                <a:gdLst>
                  <a:gd name="T0" fmla="*/ 128 w 183"/>
                  <a:gd name="T1" fmla="*/ 0 h 343"/>
                  <a:gd name="T2" fmla="*/ 0 w 183"/>
                  <a:gd name="T3" fmla="*/ 19 h 343"/>
                  <a:gd name="T4" fmla="*/ 54 w 183"/>
                  <a:gd name="T5" fmla="*/ 342 h 343"/>
                  <a:gd name="T6" fmla="*/ 182 w 183"/>
                  <a:gd name="T7" fmla="*/ 318 h 343"/>
                  <a:gd name="T8" fmla="*/ 128 w 183"/>
                  <a:gd name="T9" fmla="*/ 0 h 343"/>
                  <a:gd name="T10" fmla="*/ 0 60000 65536"/>
                  <a:gd name="T11" fmla="*/ 0 60000 65536"/>
                  <a:gd name="T12" fmla="*/ 0 60000 65536"/>
                  <a:gd name="T13" fmla="*/ 0 60000 65536"/>
                  <a:gd name="T14" fmla="*/ 0 60000 65536"/>
                  <a:gd name="T15" fmla="*/ 0 w 183"/>
                  <a:gd name="T16" fmla="*/ 0 h 343"/>
                  <a:gd name="T17" fmla="*/ 183 w 183"/>
                  <a:gd name="T18" fmla="*/ 343 h 343"/>
                </a:gdLst>
                <a:ahLst/>
                <a:cxnLst>
                  <a:cxn ang="T10">
                    <a:pos x="T0" y="T1"/>
                  </a:cxn>
                  <a:cxn ang="T11">
                    <a:pos x="T2" y="T3"/>
                  </a:cxn>
                  <a:cxn ang="T12">
                    <a:pos x="T4" y="T5"/>
                  </a:cxn>
                  <a:cxn ang="T13">
                    <a:pos x="T6" y="T7"/>
                  </a:cxn>
                  <a:cxn ang="T14">
                    <a:pos x="T8" y="T9"/>
                  </a:cxn>
                </a:cxnLst>
                <a:rect l="T15" t="T16" r="T17" b="T18"/>
                <a:pathLst>
                  <a:path w="183" h="343">
                    <a:moveTo>
                      <a:pt x="128" y="0"/>
                    </a:moveTo>
                    <a:lnTo>
                      <a:pt x="0" y="19"/>
                    </a:lnTo>
                    <a:lnTo>
                      <a:pt x="54" y="342"/>
                    </a:lnTo>
                    <a:lnTo>
                      <a:pt x="182" y="318"/>
                    </a:lnTo>
                    <a:lnTo>
                      <a:pt x="128" y="0"/>
                    </a:lnTo>
                  </a:path>
                </a:pathLst>
              </a:custGeom>
              <a:solidFill>
                <a:srgbClr val="000000"/>
              </a:solidFill>
              <a:ln w="12700" cap="rnd" cmpd="sng">
                <a:solidFill>
                  <a:schemeClr val="hlink"/>
                </a:solidFill>
                <a:prstDash val="solid"/>
                <a:round/>
                <a:headEnd type="none" w="sm" len="sm"/>
                <a:tailEnd type="none" w="sm" len="sm"/>
              </a:ln>
            </p:spPr>
            <p:txBody>
              <a:bodyPr/>
              <a:lstStyle/>
              <a:p>
                <a:endParaRPr lang="nl-NL"/>
              </a:p>
            </p:txBody>
          </p:sp>
          <p:sp>
            <p:nvSpPr>
              <p:cNvPr id="11301" name="Freeform 31"/>
              <p:cNvSpPr>
                <a:spLocks noChangeAspect="1"/>
              </p:cNvSpPr>
              <p:nvPr/>
            </p:nvSpPr>
            <p:spPr bwMode="auto">
              <a:xfrm>
                <a:off x="434" y="1012"/>
                <a:ext cx="183" cy="343"/>
              </a:xfrm>
              <a:custGeom>
                <a:avLst/>
                <a:gdLst>
                  <a:gd name="T0" fmla="*/ 131 w 183"/>
                  <a:gd name="T1" fmla="*/ 0 h 343"/>
                  <a:gd name="T2" fmla="*/ 0 w 183"/>
                  <a:gd name="T3" fmla="*/ 19 h 343"/>
                  <a:gd name="T4" fmla="*/ 57 w 183"/>
                  <a:gd name="T5" fmla="*/ 342 h 343"/>
                  <a:gd name="T6" fmla="*/ 182 w 183"/>
                  <a:gd name="T7" fmla="*/ 318 h 343"/>
                  <a:gd name="T8" fmla="*/ 131 w 183"/>
                  <a:gd name="T9" fmla="*/ 0 h 343"/>
                  <a:gd name="T10" fmla="*/ 0 60000 65536"/>
                  <a:gd name="T11" fmla="*/ 0 60000 65536"/>
                  <a:gd name="T12" fmla="*/ 0 60000 65536"/>
                  <a:gd name="T13" fmla="*/ 0 60000 65536"/>
                  <a:gd name="T14" fmla="*/ 0 60000 65536"/>
                  <a:gd name="T15" fmla="*/ 0 w 183"/>
                  <a:gd name="T16" fmla="*/ 0 h 343"/>
                  <a:gd name="T17" fmla="*/ 183 w 183"/>
                  <a:gd name="T18" fmla="*/ 343 h 343"/>
                </a:gdLst>
                <a:ahLst/>
                <a:cxnLst>
                  <a:cxn ang="T10">
                    <a:pos x="T0" y="T1"/>
                  </a:cxn>
                  <a:cxn ang="T11">
                    <a:pos x="T2" y="T3"/>
                  </a:cxn>
                  <a:cxn ang="T12">
                    <a:pos x="T4" y="T5"/>
                  </a:cxn>
                  <a:cxn ang="T13">
                    <a:pos x="T6" y="T7"/>
                  </a:cxn>
                  <a:cxn ang="T14">
                    <a:pos x="T8" y="T9"/>
                  </a:cxn>
                </a:cxnLst>
                <a:rect l="T15" t="T16" r="T17" b="T18"/>
                <a:pathLst>
                  <a:path w="183" h="343">
                    <a:moveTo>
                      <a:pt x="131" y="0"/>
                    </a:moveTo>
                    <a:lnTo>
                      <a:pt x="0" y="19"/>
                    </a:lnTo>
                    <a:lnTo>
                      <a:pt x="57" y="342"/>
                    </a:lnTo>
                    <a:lnTo>
                      <a:pt x="182" y="318"/>
                    </a:lnTo>
                    <a:lnTo>
                      <a:pt x="131" y="0"/>
                    </a:lnTo>
                  </a:path>
                </a:pathLst>
              </a:custGeom>
              <a:solidFill>
                <a:srgbClr val="000000"/>
              </a:solidFill>
              <a:ln w="12700" cap="rnd" cmpd="sng">
                <a:solidFill>
                  <a:schemeClr val="hlink"/>
                </a:solidFill>
                <a:prstDash val="solid"/>
                <a:round/>
                <a:headEnd type="none" w="sm" len="sm"/>
                <a:tailEnd type="none" w="sm" len="sm"/>
              </a:ln>
            </p:spPr>
            <p:txBody>
              <a:bodyPr/>
              <a:lstStyle/>
              <a:p>
                <a:endParaRPr lang="nl-NL"/>
              </a:p>
            </p:txBody>
          </p:sp>
          <p:sp>
            <p:nvSpPr>
              <p:cNvPr id="11302" name="Freeform 32"/>
              <p:cNvSpPr>
                <a:spLocks noChangeAspect="1"/>
              </p:cNvSpPr>
              <p:nvPr/>
            </p:nvSpPr>
            <p:spPr bwMode="auto">
              <a:xfrm>
                <a:off x="592" y="1064"/>
                <a:ext cx="92" cy="72"/>
              </a:xfrm>
              <a:custGeom>
                <a:avLst/>
                <a:gdLst>
                  <a:gd name="T0" fmla="*/ 91 w 92"/>
                  <a:gd name="T1" fmla="*/ 0 h 72"/>
                  <a:gd name="T2" fmla="*/ 11 w 92"/>
                  <a:gd name="T3" fmla="*/ 17 h 72"/>
                  <a:gd name="T4" fmla="*/ 12 w 92"/>
                  <a:gd name="T5" fmla="*/ 24 h 72"/>
                  <a:gd name="T6" fmla="*/ 9 w 92"/>
                  <a:gd name="T7" fmla="*/ 32 h 72"/>
                  <a:gd name="T8" fmla="*/ 10 w 92"/>
                  <a:gd name="T9" fmla="*/ 36 h 72"/>
                  <a:gd name="T10" fmla="*/ 10 w 92"/>
                  <a:gd name="T11" fmla="*/ 39 h 72"/>
                  <a:gd name="T12" fmla="*/ 6 w 92"/>
                  <a:gd name="T13" fmla="*/ 25 h 72"/>
                  <a:gd name="T14" fmla="*/ 6 w 92"/>
                  <a:gd name="T15" fmla="*/ 36 h 72"/>
                  <a:gd name="T16" fmla="*/ 6 w 92"/>
                  <a:gd name="T17" fmla="*/ 40 h 72"/>
                  <a:gd name="T18" fmla="*/ 6 w 92"/>
                  <a:gd name="T19" fmla="*/ 43 h 72"/>
                  <a:gd name="T20" fmla="*/ 4 w 92"/>
                  <a:gd name="T21" fmla="*/ 43 h 72"/>
                  <a:gd name="T22" fmla="*/ 4 w 92"/>
                  <a:gd name="T23" fmla="*/ 48 h 72"/>
                  <a:gd name="T24" fmla="*/ 5 w 92"/>
                  <a:gd name="T25" fmla="*/ 54 h 72"/>
                  <a:gd name="T26" fmla="*/ 2 w 92"/>
                  <a:gd name="T27" fmla="*/ 55 h 72"/>
                  <a:gd name="T28" fmla="*/ 2 w 92"/>
                  <a:gd name="T29" fmla="*/ 59 h 72"/>
                  <a:gd name="T30" fmla="*/ 2 w 92"/>
                  <a:gd name="T31" fmla="*/ 66 h 72"/>
                  <a:gd name="T32" fmla="*/ 2 w 92"/>
                  <a:gd name="T33" fmla="*/ 59 h 72"/>
                  <a:gd name="T34" fmla="*/ 3 w 92"/>
                  <a:gd name="T35" fmla="*/ 70 h 72"/>
                  <a:gd name="T36" fmla="*/ 0 w 92"/>
                  <a:gd name="T37" fmla="*/ 71 h 7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92"/>
                  <a:gd name="T58" fmla="*/ 0 h 72"/>
                  <a:gd name="T59" fmla="*/ 92 w 92"/>
                  <a:gd name="T60" fmla="*/ 72 h 7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92" h="72">
                    <a:moveTo>
                      <a:pt x="91" y="0"/>
                    </a:moveTo>
                    <a:lnTo>
                      <a:pt x="11" y="17"/>
                    </a:lnTo>
                    <a:lnTo>
                      <a:pt x="12" y="24"/>
                    </a:lnTo>
                    <a:lnTo>
                      <a:pt x="9" y="32"/>
                    </a:lnTo>
                    <a:lnTo>
                      <a:pt x="10" y="36"/>
                    </a:lnTo>
                    <a:lnTo>
                      <a:pt x="10" y="39"/>
                    </a:lnTo>
                    <a:lnTo>
                      <a:pt x="6" y="25"/>
                    </a:lnTo>
                    <a:lnTo>
                      <a:pt x="6" y="36"/>
                    </a:lnTo>
                    <a:lnTo>
                      <a:pt x="6" y="40"/>
                    </a:lnTo>
                    <a:lnTo>
                      <a:pt x="6" y="43"/>
                    </a:lnTo>
                    <a:lnTo>
                      <a:pt x="4" y="43"/>
                    </a:lnTo>
                    <a:lnTo>
                      <a:pt x="4" y="48"/>
                    </a:lnTo>
                    <a:lnTo>
                      <a:pt x="5" y="54"/>
                    </a:lnTo>
                    <a:lnTo>
                      <a:pt x="2" y="55"/>
                    </a:lnTo>
                    <a:lnTo>
                      <a:pt x="2" y="59"/>
                    </a:lnTo>
                    <a:lnTo>
                      <a:pt x="2" y="66"/>
                    </a:lnTo>
                    <a:lnTo>
                      <a:pt x="2" y="59"/>
                    </a:lnTo>
                    <a:lnTo>
                      <a:pt x="3" y="70"/>
                    </a:lnTo>
                    <a:lnTo>
                      <a:pt x="0" y="71"/>
                    </a:lnTo>
                  </a:path>
                </a:pathLst>
              </a:custGeom>
              <a:noFill/>
              <a:ln w="12700" cap="rnd" cmpd="sng">
                <a:solidFill>
                  <a:srgbClr val="FFFFFF"/>
                </a:solidFill>
                <a:prstDash val="solid"/>
                <a:round/>
                <a:headEnd type="none" w="sm" len="sm"/>
                <a:tailEnd type="none" w="sm" len="sm"/>
              </a:ln>
            </p:spPr>
            <p:txBody>
              <a:bodyPr/>
              <a:lstStyle/>
              <a:p>
                <a:endParaRPr lang="nl-NL"/>
              </a:p>
            </p:txBody>
          </p:sp>
          <p:sp>
            <p:nvSpPr>
              <p:cNvPr id="11303" name="Freeform 33"/>
              <p:cNvSpPr>
                <a:spLocks noChangeAspect="1"/>
              </p:cNvSpPr>
              <p:nvPr/>
            </p:nvSpPr>
            <p:spPr bwMode="auto">
              <a:xfrm>
                <a:off x="652" y="1171"/>
                <a:ext cx="61" cy="89"/>
              </a:xfrm>
              <a:custGeom>
                <a:avLst/>
                <a:gdLst>
                  <a:gd name="T0" fmla="*/ 60 w 61"/>
                  <a:gd name="T1" fmla="*/ 5 h 89"/>
                  <a:gd name="T2" fmla="*/ 60 w 61"/>
                  <a:gd name="T3" fmla="*/ 5 h 89"/>
                  <a:gd name="T4" fmla="*/ 56 w 61"/>
                  <a:gd name="T5" fmla="*/ 2 h 89"/>
                  <a:gd name="T6" fmla="*/ 56 w 61"/>
                  <a:gd name="T7" fmla="*/ 6 h 89"/>
                  <a:gd name="T8" fmla="*/ 56 w 61"/>
                  <a:gd name="T9" fmla="*/ 2 h 89"/>
                  <a:gd name="T10" fmla="*/ 53 w 61"/>
                  <a:gd name="T11" fmla="*/ 3 h 89"/>
                  <a:gd name="T12" fmla="*/ 50 w 61"/>
                  <a:gd name="T13" fmla="*/ 3 h 89"/>
                  <a:gd name="T14" fmla="*/ 49 w 61"/>
                  <a:gd name="T15" fmla="*/ 0 h 89"/>
                  <a:gd name="T16" fmla="*/ 46 w 61"/>
                  <a:gd name="T17" fmla="*/ 0 h 89"/>
                  <a:gd name="T18" fmla="*/ 43 w 61"/>
                  <a:gd name="T19" fmla="*/ 0 h 89"/>
                  <a:gd name="T20" fmla="*/ 46 w 61"/>
                  <a:gd name="T21" fmla="*/ 0 h 89"/>
                  <a:gd name="T22" fmla="*/ 43 w 61"/>
                  <a:gd name="T23" fmla="*/ 0 h 89"/>
                  <a:gd name="T24" fmla="*/ 40 w 61"/>
                  <a:gd name="T25" fmla="*/ 0 h 89"/>
                  <a:gd name="T26" fmla="*/ 36 w 61"/>
                  <a:gd name="T27" fmla="*/ 1 h 89"/>
                  <a:gd name="T28" fmla="*/ 33 w 61"/>
                  <a:gd name="T29" fmla="*/ 1 h 89"/>
                  <a:gd name="T30" fmla="*/ 30 w 61"/>
                  <a:gd name="T31" fmla="*/ 2 h 89"/>
                  <a:gd name="T32" fmla="*/ 26 w 61"/>
                  <a:gd name="T33" fmla="*/ 3 h 89"/>
                  <a:gd name="T34" fmla="*/ 22 w 61"/>
                  <a:gd name="T35" fmla="*/ 3 h 89"/>
                  <a:gd name="T36" fmla="*/ 19 w 61"/>
                  <a:gd name="T37" fmla="*/ 6 h 89"/>
                  <a:gd name="T38" fmla="*/ 19 w 61"/>
                  <a:gd name="T39" fmla="*/ 10 h 89"/>
                  <a:gd name="T40" fmla="*/ 19 w 61"/>
                  <a:gd name="T41" fmla="*/ 6 h 89"/>
                  <a:gd name="T42" fmla="*/ 17 w 61"/>
                  <a:gd name="T43" fmla="*/ 10 h 89"/>
                  <a:gd name="T44" fmla="*/ 17 w 61"/>
                  <a:gd name="T45" fmla="*/ 7 h 89"/>
                  <a:gd name="T46" fmla="*/ 13 w 61"/>
                  <a:gd name="T47" fmla="*/ 11 h 89"/>
                  <a:gd name="T48" fmla="*/ 14 w 61"/>
                  <a:gd name="T49" fmla="*/ 15 h 89"/>
                  <a:gd name="T50" fmla="*/ 14 w 61"/>
                  <a:gd name="T51" fmla="*/ 18 h 89"/>
                  <a:gd name="T52" fmla="*/ 11 w 61"/>
                  <a:gd name="T53" fmla="*/ 19 h 89"/>
                  <a:gd name="T54" fmla="*/ 8 w 61"/>
                  <a:gd name="T55" fmla="*/ 23 h 89"/>
                  <a:gd name="T56" fmla="*/ 8 w 61"/>
                  <a:gd name="T57" fmla="*/ 26 h 89"/>
                  <a:gd name="T58" fmla="*/ 5 w 61"/>
                  <a:gd name="T59" fmla="*/ 30 h 89"/>
                  <a:gd name="T60" fmla="*/ 6 w 61"/>
                  <a:gd name="T61" fmla="*/ 34 h 89"/>
                  <a:gd name="T62" fmla="*/ 6 w 61"/>
                  <a:gd name="T63" fmla="*/ 38 h 89"/>
                  <a:gd name="T64" fmla="*/ 2 w 61"/>
                  <a:gd name="T65" fmla="*/ 38 h 89"/>
                  <a:gd name="T66" fmla="*/ 3 w 61"/>
                  <a:gd name="T67" fmla="*/ 41 h 89"/>
                  <a:gd name="T68" fmla="*/ 0 w 61"/>
                  <a:gd name="T69" fmla="*/ 46 h 89"/>
                  <a:gd name="T70" fmla="*/ 4 w 61"/>
                  <a:gd name="T71" fmla="*/ 49 h 89"/>
                  <a:gd name="T72" fmla="*/ 4 w 61"/>
                  <a:gd name="T73" fmla="*/ 52 h 89"/>
                  <a:gd name="T74" fmla="*/ 4 w 61"/>
                  <a:gd name="T75" fmla="*/ 57 h 89"/>
                  <a:gd name="T76" fmla="*/ 4 w 61"/>
                  <a:gd name="T77" fmla="*/ 60 h 89"/>
                  <a:gd name="T78" fmla="*/ 5 w 61"/>
                  <a:gd name="T79" fmla="*/ 63 h 89"/>
                  <a:gd name="T80" fmla="*/ 5 w 61"/>
                  <a:gd name="T81" fmla="*/ 67 h 89"/>
                  <a:gd name="T82" fmla="*/ 8 w 61"/>
                  <a:gd name="T83" fmla="*/ 67 h 89"/>
                  <a:gd name="T84" fmla="*/ 6 w 61"/>
                  <a:gd name="T85" fmla="*/ 71 h 89"/>
                  <a:gd name="T86" fmla="*/ 8 w 61"/>
                  <a:gd name="T87" fmla="*/ 71 h 89"/>
                  <a:gd name="T88" fmla="*/ 8 w 61"/>
                  <a:gd name="T89" fmla="*/ 73 h 89"/>
                  <a:gd name="T90" fmla="*/ 13 w 61"/>
                  <a:gd name="T91" fmla="*/ 77 h 89"/>
                  <a:gd name="T92" fmla="*/ 13 w 61"/>
                  <a:gd name="T93" fmla="*/ 81 h 89"/>
                  <a:gd name="T94" fmla="*/ 13 w 61"/>
                  <a:gd name="T95" fmla="*/ 84 h 89"/>
                  <a:gd name="T96" fmla="*/ 17 w 61"/>
                  <a:gd name="T97" fmla="*/ 83 h 89"/>
                  <a:gd name="T98" fmla="*/ 17 w 61"/>
                  <a:gd name="T99" fmla="*/ 88 h 89"/>
                  <a:gd name="T100" fmla="*/ 17 w 61"/>
                  <a:gd name="T101" fmla="*/ 83 h 89"/>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61"/>
                  <a:gd name="T154" fmla="*/ 0 h 89"/>
                  <a:gd name="T155" fmla="*/ 61 w 61"/>
                  <a:gd name="T156" fmla="*/ 89 h 89"/>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61" h="89">
                    <a:moveTo>
                      <a:pt x="60" y="5"/>
                    </a:moveTo>
                    <a:lnTo>
                      <a:pt x="60" y="5"/>
                    </a:lnTo>
                    <a:lnTo>
                      <a:pt x="56" y="2"/>
                    </a:lnTo>
                    <a:lnTo>
                      <a:pt x="56" y="6"/>
                    </a:lnTo>
                    <a:lnTo>
                      <a:pt x="56" y="2"/>
                    </a:lnTo>
                    <a:lnTo>
                      <a:pt x="53" y="3"/>
                    </a:lnTo>
                    <a:lnTo>
                      <a:pt x="50" y="3"/>
                    </a:lnTo>
                    <a:lnTo>
                      <a:pt x="49" y="0"/>
                    </a:lnTo>
                    <a:lnTo>
                      <a:pt x="46" y="0"/>
                    </a:lnTo>
                    <a:lnTo>
                      <a:pt x="43" y="0"/>
                    </a:lnTo>
                    <a:lnTo>
                      <a:pt x="46" y="0"/>
                    </a:lnTo>
                    <a:lnTo>
                      <a:pt x="43" y="0"/>
                    </a:lnTo>
                    <a:lnTo>
                      <a:pt x="40" y="0"/>
                    </a:lnTo>
                    <a:lnTo>
                      <a:pt x="36" y="1"/>
                    </a:lnTo>
                    <a:lnTo>
                      <a:pt x="33" y="1"/>
                    </a:lnTo>
                    <a:lnTo>
                      <a:pt x="30" y="2"/>
                    </a:lnTo>
                    <a:lnTo>
                      <a:pt x="26" y="3"/>
                    </a:lnTo>
                    <a:lnTo>
                      <a:pt x="22" y="3"/>
                    </a:lnTo>
                    <a:lnTo>
                      <a:pt x="19" y="6"/>
                    </a:lnTo>
                    <a:lnTo>
                      <a:pt x="19" y="10"/>
                    </a:lnTo>
                    <a:lnTo>
                      <a:pt x="19" y="6"/>
                    </a:lnTo>
                    <a:lnTo>
                      <a:pt x="17" y="10"/>
                    </a:lnTo>
                    <a:lnTo>
                      <a:pt x="17" y="7"/>
                    </a:lnTo>
                    <a:lnTo>
                      <a:pt x="13" y="11"/>
                    </a:lnTo>
                    <a:lnTo>
                      <a:pt x="14" y="15"/>
                    </a:lnTo>
                    <a:lnTo>
                      <a:pt x="14" y="18"/>
                    </a:lnTo>
                    <a:lnTo>
                      <a:pt x="11" y="19"/>
                    </a:lnTo>
                    <a:lnTo>
                      <a:pt x="8" y="23"/>
                    </a:lnTo>
                    <a:lnTo>
                      <a:pt x="8" y="26"/>
                    </a:lnTo>
                    <a:lnTo>
                      <a:pt x="5" y="30"/>
                    </a:lnTo>
                    <a:lnTo>
                      <a:pt x="6" y="34"/>
                    </a:lnTo>
                    <a:lnTo>
                      <a:pt x="6" y="38"/>
                    </a:lnTo>
                    <a:lnTo>
                      <a:pt x="2" y="38"/>
                    </a:lnTo>
                    <a:lnTo>
                      <a:pt x="3" y="41"/>
                    </a:lnTo>
                    <a:lnTo>
                      <a:pt x="0" y="46"/>
                    </a:lnTo>
                    <a:lnTo>
                      <a:pt x="4" y="49"/>
                    </a:lnTo>
                    <a:lnTo>
                      <a:pt x="4" y="52"/>
                    </a:lnTo>
                    <a:lnTo>
                      <a:pt x="4" y="57"/>
                    </a:lnTo>
                    <a:lnTo>
                      <a:pt x="4" y="60"/>
                    </a:lnTo>
                    <a:lnTo>
                      <a:pt x="5" y="63"/>
                    </a:lnTo>
                    <a:lnTo>
                      <a:pt x="5" y="67"/>
                    </a:lnTo>
                    <a:lnTo>
                      <a:pt x="8" y="67"/>
                    </a:lnTo>
                    <a:lnTo>
                      <a:pt x="6" y="71"/>
                    </a:lnTo>
                    <a:lnTo>
                      <a:pt x="8" y="71"/>
                    </a:lnTo>
                    <a:lnTo>
                      <a:pt x="8" y="73"/>
                    </a:lnTo>
                    <a:lnTo>
                      <a:pt x="13" y="77"/>
                    </a:lnTo>
                    <a:lnTo>
                      <a:pt x="13" y="81"/>
                    </a:lnTo>
                    <a:lnTo>
                      <a:pt x="13" y="84"/>
                    </a:lnTo>
                    <a:lnTo>
                      <a:pt x="17" y="83"/>
                    </a:lnTo>
                    <a:lnTo>
                      <a:pt x="17" y="88"/>
                    </a:lnTo>
                    <a:lnTo>
                      <a:pt x="17" y="83"/>
                    </a:lnTo>
                  </a:path>
                </a:pathLst>
              </a:custGeom>
              <a:noFill/>
              <a:ln w="12700" cap="rnd" cmpd="sng">
                <a:solidFill>
                  <a:schemeClr val="accent1"/>
                </a:solidFill>
                <a:prstDash val="solid"/>
                <a:round/>
                <a:headEnd type="none" w="sm" len="sm"/>
                <a:tailEnd type="none" w="sm" len="sm"/>
              </a:ln>
            </p:spPr>
            <p:txBody>
              <a:bodyPr/>
              <a:lstStyle/>
              <a:p>
                <a:endParaRPr lang="nl-NL"/>
              </a:p>
            </p:txBody>
          </p:sp>
          <p:sp>
            <p:nvSpPr>
              <p:cNvPr id="11304" name="Line 34"/>
              <p:cNvSpPr>
                <a:spLocks noChangeAspect="1" noChangeShapeType="1"/>
              </p:cNvSpPr>
              <p:nvPr/>
            </p:nvSpPr>
            <p:spPr bwMode="auto">
              <a:xfrm flipH="1">
                <a:off x="668" y="1147"/>
                <a:ext cx="3" cy="44"/>
              </a:xfrm>
              <a:prstGeom prst="line">
                <a:avLst/>
              </a:prstGeom>
              <a:noFill/>
              <a:ln w="12700">
                <a:solidFill>
                  <a:srgbClr val="FFFFFF"/>
                </a:solidFill>
                <a:round/>
                <a:headEnd type="none" w="sm" len="sm"/>
                <a:tailEnd type="none" w="sm" len="sm"/>
              </a:ln>
            </p:spPr>
            <p:txBody>
              <a:bodyPr wrap="none" anchor="ctr"/>
              <a:lstStyle/>
              <a:p>
                <a:endParaRPr lang="nl-NL"/>
              </a:p>
            </p:txBody>
          </p:sp>
          <p:sp>
            <p:nvSpPr>
              <p:cNvPr id="11305" name="Line 35"/>
              <p:cNvSpPr>
                <a:spLocks noChangeAspect="1" noChangeShapeType="1"/>
              </p:cNvSpPr>
              <p:nvPr/>
            </p:nvSpPr>
            <p:spPr bwMode="auto">
              <a:xfrm flipV="1">
                <a:off x="699" y="1213"/>
                <a:ext cx="0" cy="8"/>
              </a:xfrm>
              <a:prstGeom prst="line">
                <a:avLst/>
              </a:prstGeom>
              <a:noFill/>
              <a:ln w="12700">
                <a:solidFill>
                  <a:srgbClr val="FFFFFF"/>
                </a:solidFill>
                <a:round/>
                <a:headEnd type="none" w="sm" len="sm"/>
                <a:tailEnd type="none" w="sm" len="sm"/>
              </a:ln>
            </p:spPr>
            <p:txBody>
              <a:bodyPr wrap="none" anchor="ctr"/>
              <a:lstStyle/>
              <a:p>
                <a:endParaRPr lang="nl-NL"/>
              </a:p>
            </p:txBody>
          </p:sp>
        </p:grpSp>
      </p:grpSp>
      <p:grpSp>
        <p:nvGrpSpPr>
          <p:cNvPr id="7" name="Group 36"/>
          <p:cNvGrpSpPr>
            <a:grpSpLocks/>
          </p:cNvGrpSpPr>
          <p:nvPr/>
        </p:nvGrpSpPr>
        <p:grpSpPr bwMode="auto">
          <a:xfrm>
            <a:off x="4291013" y="2514600"/>
            <a:ext cx="2179637" cy="265113"/>
            <a:chOff x="2928" y="1584"/>
            <a:chExt cx="1488" cy="167"/>
          </a:xfrm>
        </p:grpSpPr>
        <p:grpSp>
          <p:nvGrpSpPr>
            <p:cNvPr id="11281" name="Group 37"/>
            <p:cNvGrpSpPr>
              <a:grpSpLocks/>
            </p:cNvGrpSpPr>
            <p:nvPr/>
          </p:nvGrpSpPr>
          <p:grpSpPr bwMode="auto">
            <a:xfrm>
              <a:off x="3689" y="1584"/>
              <a:ext cx="727" cy="150"/>
              <a:chOff x="3873" y="1440"/>
              <a:chExt cx="1001" cy="277"/>
            </a:xfrm>
          </p:grpSpPr>
          <p:sp>
            <p:nvSpPr>
              <p:cNvPr id="11286" name="Line 38"/>
              <p:cNvSpPr>
                <a:spLocks noChangeShapeType="1"/>
              </p:cNvSpPr>
              <p:nvPr/>
            </p:nvSpPr>
            <p:spPr bwMode="auto">
              <a:xfrm>
                <a:off x="3873" y="1440"/>
                <a:ext cx="399" cy="96"/>
              </a:xfrm>
              <a:prstGeom prst="line">
                <a:avLst/>
              </a:prstGeom>
              <a:noFill/>
              <a:ln w="12700">
                <a:solidFill>
                  <a:schemeClr val="tx1"/>
                </a:solidFill>
                <a:round/>
                <a:headEnd/>
                <a:tailEnd/>
              </a:ln>
            </p:spPr>
            <p:txBody>
              <a:bodyPr wrap="none" anchor="ctr"/>
              <a:lstStyle/>
              <a:p>
                <a:endParaRPr lang="nl-NL"/>
              </a:p>
            </p:txBody>
          </p:sp>
          <p:sp>
            <p:nvSpPr>
              <p:cNvPr id="11287" name="Line 39"/>
              <p:cNvSpPr>
                <a:spLocks noChangeShapeType="1"/>
              </p:cNvSpPr>
              <p:nvPr/>
            </p:nvSpPr>
            <p:spPr bwMode="auto">
              <a:xfrm flipH="1">
                <a:off x="4080" y="1536"/>
                <a:ext cx="192" cy="0"/>
              </a:xfrm>
              <a:prstGeom prst="line">
                <a:avLst/>
              </a:prstGeom>
              <a:noFill/>
              <a:ln w="12700">
                <a:solidFill>
                  <a:schemeClr val="tx1"/>
                </a:solidFill>
                <a:round/>
                <a:headEnd/>
                <a:tailEnd/>
              </a:ln>
            </p:spPr>
            <p:txBody>
              <a:bodyPr wrap="none" anchor="ctr"/>
              <a:lstStyle/>
              <a:p>
                <a:endParaRPr lang="nl-NL"/>
              </a:p>
            </p:txBody>
          </p:sp>
          <p:sp>
            <p:nvSpPr>
              <p:cNvPr id="11288" name="Line 40"/>
              <p:cNvSpPr>
                <a:spLocks noChangeShapeType="1"/>
              </p:cNvSpPr>
              <p:nvPr/>
            </p:nvSpPr>
            <p:spPr bwMode="auto">
              <a:xfrm>
                <a:off x="4080" y="1536"/>
                <a:ext cx="794" cy="181"/>
              </a:xfrm>
              <a:prstGeom prst="line">
                <a:avLst/>
              </a:prstGeom>
              <a:noFill/>
              <a:ln w="12700">
                <a:solidFill>
                  <a:schemeClr val="tx1"/>
                </a:solidFill>
                <a:round/>
                <a:headEnd/>
                <a:tailEnd type="stealth" w="med" len="lg"/>
              </a:ln>
            </p:spPr>
            <p:txBody>
              <a:bodyPr wrap="none" anchor="ctr"/>
              <a:lstStyle/>
              <a:p>
                <a:endParaRPr lang="nl-NL"/>
              </a:p>
            </p:txBody>
          </p:sp>
        </p:grpSp>
        <p:grpSp>
          <p:nvGrpSpPr>
            <p:cNvPr id="11282" name="Group 41"/>
            <p:cNvGrpSpPr>
              <a:grpSpLocks/>
            </p:cNvGrpSpPr>
            <p:nvPr/>
          </p:nvGrpSpPr>
          <p:grpSpPr bwMode="auto">
            <a:xfrm flipH="1">
              <a:off x="2928" y="1601"/>
              <a:ext cx="727" cy="150"/>
              <a:chOff x="3873" y="1440"/>
              <a:chExt cx="1001" cy="277"/>
            </a:xfrm>
          </p:grpSpPr>
          <p:sp>
            <p:nvSpPr>
              <p:cNvPr id="11283" name="Line 42"/>
              <p:cNvSpPr>
                <a:spLocks noChangeShapeType="1"/>
              </p:cNvSpPr>
              <p:nvPr/>
            </p:nvSpPr>
            <p:spPr bwMode="auto">
              <a:xfrm>
                <a:off x="3873" y="1440"/>
                <a:ext cx="399" cy="96"/>
              </a:xfrm>
              <a:prstGeom prst="line">
                <a:avLst/>
              </a:prstGeom>
              <a:noFill/>
              <a:ln w="12700">
                <a:solidFill>
                  <a:schemeClr val="tx1"/>
                </a:solidFill>
                <a:round/>
                <a:headEnd/>
                <a:tailEnd/>
              </a:ln>
            </p:spPr>
            <p:txBody>
              <a:bodyPr wrap="none" anchor="ctr"/>
              <a:lstStyle/>
              <a:p>
                <a:endParaRPr lang="nl-NL"/>
              </a:p>
            </p:txBody>
          </p:sp>
          <p:sp>
            <p:nvSpPr>
              <p:cNvPr id="11284" name="Line 43"/>
              <p:cNvSpPr>
                <a:spLocks noChangeShapeType="1"/>
              </p:cNvSpPr>
              <p:nvPr/>
            </p:nvSpPr>
            <p:spPr bwMode="auto">
              <a:xfrm flipH="1">
                <a:off x="4080" y="1536"/>
                <a:ext cx="192" cy="0"/>
              </a:xfrm>
              <a:prstGeom prst="line">
                <a:avLst/>
              </a:prstGeom>
              <a:noFill/>
              <a:ln w="12700">
                <a:solidFill>
                  <a:schemeClr val="tx1"/>
                </a:solidFill>
                <a:round/>
                <a:headEnd/>
                <a:tailEnd/>
              </a:ln>
            </p:spPr>
            <p:txBody>
              <a:bodyPr wrap="none" anchor="ctr"/>
              <a:lstStyle/>
              <a:p>
                <a:endParaRPr lang="nl-NL"/>
              </a:p>
            </p:txBody>
          </p:sp>
          <p:sp>
            <p:nvSpPr>
              <p:cNvPr id="11285" name="Line 44"/>
              <p:cNvSpPr>
                <a:spLocks noChangeShapeType="1"/>
              </p:cNvSpPr>
              <p:nvPr/>
            </p:nvSpPr>
            <p:spPr bwMode="auto">
              <a:xfrm>
                <a:off x="4080" y="1536"/>
                <a:ext cx="794" cy="181"/>
              </a:xfrm>
              <a:prstGeom prst="line">
                <a:avLst/>
              </a:prstGeom>
              <a:noFill/>
              <a:ln w="12700">
                <a:solidFill>
                  <a:schemeClr val="tx1"/>
                </a:solidFill>
                <a:round/>
                <a:headEnd/>
                <a:tailEnd type="stealth" w="med" len="lg"/>
              </a:ln>
            </p:spPr>
            <p:txBody>
              <a:bodyPr wrap="none" anchor="ctr"/>
              <a:lstStyle/>
              <a:p>
                <a:endParaRPr lang="nl-NL"/>
              </a:p>
            </p:txBody>
          </p:sp>
        </p:grpSp>
      </p:grpSp>
      <p:sp>
        <p:nvSpPr>
          <p:cNvPr id="631853" name="AutoShape 45"/>
          <p:cNvSpPr>
            <a:spLocks noChangeArrowheads="1"/>
          </p:cNvSpPr>
          <p:nvPr/>
        </p:nvSpPr>
        <p:spPr bwMode="auto">
          <a:xfrm rot="1062179">
            <a:off x="7434263" y="2889250"/>
            <a:ext cx="280987" cy="182563"/>
          </a:xfrm>
          <a:prstGeom prst="star4">
            <a:avLst>
              <a:gd name="adj" fmla="val 9287"/>
            </a:avLst>
          </a:prstGeom>
          <a:solidFill>
            <a:schemeClr val="bg1"/>
          </a:solidFill>
          <a:ln w="12700">
            <a:solidFill>
              <a:schemeClr val="tx1"/>
            </a:solidFill>
            <a:miter lim="800000"/>
            <a:headEnd/>
            <a:tailEnd/>
          </a:ln>
        </p:spPr>
        <p:txBody>
          <a:bodyPr wrap="none" anchor="ctr"/>
          <a:lstStyle/>
          <a:p>
            <a:pPr algn="ctr" eaLnBrk="0" hangingPunct="0">
              <a:spcBef>
                <a:spcPct val="50000"/>
              </a:spcBef>
            </a:pPr>
            <a:endParaRPr lang="en-GB"/>
          </a:p>
        </p:txBody>
      </p:sp>
      <p:sp>
        <p:nvSpPr>
          <p:cNvPr id="11270" name="Rectangle 46"/>
          <p:cNvSpPr>
            <a:spLocks noGrp="1" noChangeArrowheads="1"/>
          </p:cNvSpPr>
          <p:nvPr>
            <p:ph type="title"/>
          </p:nvPr>
        </p:nvSpPr>
        <p:spPr>
          <a:xfrm>
            <a:off x="522255" y="116632"/>
            <a:ext cx="7162800" cy="836613"/>
          </a:xfrm>
        </p:spPr>
        <p:txBody>
          <a:bodyPr anchor="ctr"/>
          <a:lstStyle/>
          <a:p>
            <a:r>
              <a:rPr lang="nl-NL" dirty="0" smtClean="0"/>
              <a:t>Principe GPS signaalcorrectie</a:t>
            </a:r>
          </a:p>
        </p:txBody>
      </p:sp>
      <p:grpSp>
        <p:nvGrpSpPr>
          <p:cNvPr id="10" name="Group 47"/>
          <p:cNvGrpSpPr>
            <a:grpSpLocks/>
          </p:cNvGrpSpPr>
          <p:nvPr/>
        </p:nvGrpSpPr>
        <p:grpSpPr bwMode="auto">
          <a:xfrm>
            <a:off x="5446713" y="1905000"/>
            <a:ext cx="2178050" cy="1096963"/>
            <a:chOff x="3717" y="1200"/>
            <a:chExt cx="1486" cy="691"/>
          </a:xfrm>
        </p:grpSpPr>
        <p:sp>
          <p:nvSpPr>
            <p:cNvPr id="11277" name="Line 48"/>
            <p:cNvSpPr>
              <a:spLocks noChangeAspect="1" noChangeShapeType="1"/>
            </p:cNvSpPr>
            <p:nvPr/>
          </p:nvSpPr>
          <p:spPr bwMode="auto">
            <a:xfrm>
              <a:off x="3717" y="1248"/>
              <a:ext cx="140" cy="636"/>
            </a:xfrm>
            <a:prstGeom prst="line">
              <a:avLst/>
            </a:prstGeom>
            <a:noFill/>
            <a:ln w="12700">
              <a:solidFill>
                <a:schemeClr val="bg1"/>
              </a:solidFill>
              <a:round/>
              <a:headEnd type="none" w="sm" len="sm"/>
              <a:tailEnd type="none" w="sm" len="sm"/>
            </a:ln>
          </p:spPr>
          <p:txBody>
            <a:bodyPr wrap="none" anchor="ctr"/>
            <a:lstStyle/>
            <a:p>
              <a:endParaRPr lang="nl-NL"/>
            </a:p>
          </p:txBody>
        </p:sp>
        <p:sp>
          <p:nvSpPr>
            <p:cNvPr id="11278" name="Line 49"/>
            <p:cNvSpPr>
              <a:spLocks noChangeAspect="1" noChangeShapeType="1"/>
            </p:cNvSpPr>
            <p:nvPr/>
          </p:nvSpPr>
          <p:spPr bwMode="auto">
            <a:xfrm>
              <a:off x="3801" y="1215"/>
              <a:ext cx="1369" cy="488"/>
            </a:xfrm>
            <a:prstGeom prst="line">
              <a:avLst/>
            </a:prstGeom>
            <a:noFill/>
            <a:ln w="12700">
              <a:solidFill>
                <a:schemeClr val="bg1"/>
              </a:solidFill>
              <a:round/>
              <a:headEnd type="none" w="sm" len="sm"/>
              <a:tailEnd type="none" w="sm" len="sm"/>
            </a:ln>
          </p:spPr>
          <p:txBody>
            <a:bodyPr wrap="none" anchor="ctr"/>
            <a:lstStyle/>
            <a:p>
              <a:endParaRPr lang="nl-NL"/>
            </a:p>
          </p:txBody>
        </p:sp>
        <p:sp>
          <p:nvSpPr>
            <p:cNvPr id="11279" name="Line 50"/>
            <p:cNvSpPr>
              <a:spLocks noChangeShapeType="1"/>
            </p:cNvSpPr>
            <p:nvPr/>
          </p:nvSpPr>
          <p:spPr bwMode="auto">
            <a:xfrm flipH="1">
              <a:off x="3856" y="1215"/>
              <a:ext cx="825" cy="676"/>
            </a:xfrm>
            <a:prstGeom prst="line">
              <a:avLst/>
            </a:prstGeom>
            <a:noFill/>
            <a:ln w="12700">
              <a:solidFill>
                <a:schemeClr val="bg1"/>
              </a:solidFill>
              <a:round/>
              <a:headEnd/>
              <a:tailEnd/>
            </a:ln>
          </p:spPr>
          <p:txBody>
            <a:bodyPr wrap="none" anchor="ctr"/>
            <a:lstStyle/>
            <a:p>
              <a:endParaRPr lang="nl-NL"/>
            </a:p>
          </p:txBody>
        </p:sp>
        <p:sp>
          <p:nvSpPr>
            <p:cNvPr id="11280" name="Line 51"/>
            <p:cNvSpPr>
              <a:spLocks noChangeShapeType="1"/>
            </p:cNvSpPr>
            <p:nvPr/>
          </p:nvSpPr>
          <p:spPr bwMode="auto">
            <a:xfrm>
              <a:off x="4800" y="1200"/>
              <a:ext cx="403" cy="511"/>
            </a:xfrm>
            <a:prstGeom prst="line">
              <a:avLst/>
            </a:prstGeom>
            <a:noFill/>
            <a:ln w="12700">
              <a:solidFill>
                <a:schemeClr val="bg1"/>
              </a:solidFill>
              <a:round/>
              <a:headEnd/>
              <a:tailEnd/>
            </a:ln>
          </p:spPr>
          <p:txBody>
            <a:bodyPr wrap="none" anchor="ctr"/>
            <a:lstStyle/>
            <a:p>
              <a:endParaRPr lang="nl-NL"/>
            </a:p>
          </p:txBody>
        </p:sp>
      </p:grpSp>
      <p:sp>
        <p:nvSpPr>
          <p:cNvPr id="631860" name="Line 52"/>
          <p:cNvSpPr>
            <a:spLocks noChangeShapeType="1"/>
          </p:cNvSpPr>
          <p:nvPr/>
        </p:nvSpPr>
        <p:spPr bwMode="auto">
          <a:xfrm flipH="1">
            <a:off x="5651500" y="2349500"/>
            <a:ext cx="1728788" cy="2352675"/>
          </a:xfrm>
          <a:prstGeom prst="line">
            <a:avLst/>
          </a:prstGeom>
          <a:noFill/>
          <a:ln w="63500" cap="rnd">
            <a:solidFill>
              <a:srgbClr val="CC0000"/>
            </a:solidFill>
            <a:prstDash val="sysDot"/>
            <a:round/>
            <a:headEnd type="none" w="sm" len="sm"/>
            <a:tailEnd type="none" w="sm" len="sm"/>
          </a:ln>
        </p:spPr>
        <p:txBody>
          <a:bodyPr wrap="none" anchor="ctr"/>
          <a:lstStyle/>
          <a:p>
            <a:endParaRPr lang="nl-NL"/>
          </a:p>
        </p:txBody>
      </p:sp>
      <p:sp>
        <p:nvSpPr>
          <p:cNvPr id="631861" name="Line 53"/>
          <p:cNvSpPr>
            <a:spLocks noChangeShapeType="1"/>
          </p:cNvSpPr>
          <p:nvPr/>
        </p:nvSpPr>
        <p:spPr bwMode="auto">
          <a:xfrm>
            <a:off x="5364163" y="2636838"/>
            <a:ext cx="215900" cy="2016125"/>
          </a:xfrm>
          <a:prstGeom prst="line">
            <a:avLst/>
          </a:prstGeom>
          <a:noFill/>
          <a:ln w="63500" cap="rnd">
            <a:solidFill>
              <a:srgbClr val="CC0000"/>
            </a:solidFill>
            <a:prstDash val="sysDot"/>
            <a:round/>
            <a:headEnd type="none" w="sm" len="sm"/>
            <a:tailEnd type="none" w="sm" len="sm"/>
          </a:ln>
        </p:spPr>
        <p:txBody>
          <a:bodyPr wrap="none" anchor="ctr"/>
          <a:lstStyle/>
          <a:p>
            <a:endParaRPr lang="nl-NL"/>
          </a:p>
        </p:txBody>
      </p:sp>
      <p:sp>
        <p:nvSpPr>
          <p:cNvPr id="631862" name="Line 54"/>
          <p:cNvSpPr>
            <a:spLocks noChangeShapeType="1"/>
          </p:cNvSpPr>
          <p:nvPr/>
        </p:nvSpPr>
        <p:spPr bwMode="auto">
          <a:xfrm>
            <a:off x="7596188" y="2276475"/>
            <a:ext cx="647700" cy="1728788"/>
          </a:xfrm>
          <a:prstGeom prst="line">
            <a:avLst/>
          </a:prstGeom>
          <a:noFill/>
          <a:ln w="63500" cap="rnd">
            <a:solidFill>
              <a:srgbClr val="CC0000"/>
            </a:solidFill>
            <a:prstDash val="sysDot"/>
            <a:round/>
            <a:headEnd type="none" w="sm" len="sm"/>
            <a:tailEnd type="none" w="sm" len="sm"/>
          </a:ln>
        </p:spPr>
        <p:txBody>
          <a:bodyPr wrap="none" anchor="ctr"/>
          <a:lstStyle/>
          <a:p>
            <a:endParaRPr lang="nl-NL"/>
          </a:p>
        </p:txBody>
      </p:sp>
      <p:sp>
        <p:nvSpPr>
          <p:cNvPr id="631863" name="Line 55"/>
          <p:cNvSpPr>
            <a:spLocks noChangeShapeType="1"/>
          </p:cNvSpPr>
          <p:nvPr/>
        </p:nvSpPr>
        <p:spPr bwMode="auto">
          <a:xfrm>
            <a:off x="5364163" y="2349500"/>
            <a:ext cx="2879725" cy="1727200"/>
          </a:xfrm>
          <a:prstGeom prst="line">
            <a:avLst/>
          </a:prstGeom>
          <a:noFill/>
          <a:ln w="63500" cap="rnd">
            <a:solidFill>
              <a:srgbClr val="CC0000"/>
            </a:solidFill>
            <a:prstDash val="sysDot"/>
            <a:round/>
            <a:headEnd type="none" w="sm" len="sm"/>
            <a:tailEnd type="none" w="sm" len="sm"/>
          </a:ln>
        </p:spPr>
        <p:txBody>
          <a:bodyPr wrap="none" anchor="ctr"/>
          <a:lstStyle/>
          <a:p>
            <a:endParaRPr lang="nl-NL"/>
          </a:p>
        </p:txBody>
      </p:sp>
      <p:sp>
        <p:nvSpPr>
          <p:cNvPr id="631864" name="Line 56"/>
          <p:cNvSpPr>
            <a:spLocks noChangeShapeType="1"/>
          </p:cNvSpPr>
          <p:nvPr/>
        </p:nvSpPr>
        <p:spPr bwMode="auto">
          <a:xfrm flipH="1">
            <a:off x="5219700" y="4149725"/>
            <a:ext cx="3024188" cy="287338"/>
          </a:xfrm>
          <a:prstGeom prst="line">
            <a:avLst/>
          </a:prstGeom>
          <a:noFill/>
          <a:ln w="63500" cap="rnd">
            <a:solidFill>
              <a:srgbClr val="CC0000"/>
            </a:solidFill>
            <a:prstDash val="sysDot"/>
            <a:round/>
            <a:headEnd type="none" w="sm" len="sm"/>
            <a:tailEnd type="none" w="sm" len="sm"/>
          </a:ln>
        </p:spPr>
        <p:txBody>
          <a:bodyPr wrap="none" anchor="ctr"/>
          <a:lstStyle/>
          <a:p>
            <a:endParaRPr lang="nl-NL"/>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5" fill="hold" nodeType="afterEffect">
                                  <p:stCondLst>
                                    <p:cond delay="500"/>
                                  </p:stCondLst>
                                  <p:childTnLst>
                                    <p:set>
                                      <p:cBhvr>
                                        <p:cTn id="6" dur="1" fill="hold">
                                          <p:stCondLst>
                                            <p:cond delay="0"/>
                                          </p:stCondLst>
                                        </p:cTn>
                                        <p:tgtEl>
                                          <p:spTgt spid="10"/>
                                        </p:tgtEl>
                                        <p:attrNameLst>
                                          <p:attrName>style.visibility</p:attrName>
                                        </p:attrNameLst>
                                      </p:cBhvr>
                                      <p:to>
                                        <p:strVal val="visible"/>
                                      </p:to>
                                    </p:set>
                                    <p:animEffect transition="in" filter="blinds(vertical)">
                                      <p:cBhvr>
                                        <p:cTn id="7" dur="500"/>
                                        <p:tgtEl>
                                          <p:spTgt spid="10"/>
                                        </p:tgtEl>
                                      </p:cBhvr>
                                    </p:animEffect>
                                  </p:childTnLst>
                                </p:cTn>
                              </p:par>
                            </p:childTnLst>
                          </p:cTn>
                        </p:par>
                        <p:par>
                          <p:cTn id="8" fill="hold" nodeType="afterGroup">
                            <p:stCondLst>
                              <p:cond delay="1000"/>
                            </p:stCondLst>
                            <p:childTnLst>
                              <p:par>
                                <p:cTn id="9" presetID="3" presetClass="entr" presetSubtype="5"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blinds(vertical)">
                                      <p:cBhvr>
                                        <p:cTn id="11" dur="500"/>
                                        <p:tgtEl>
                                          <p:spTgt spid="7"/>
                                        </p:tgtEl>
                                      </p:cBhvr>
                                    </p:animEffect>
                                  </p:childTnLst>
                                </p:cTn>
                              </p:par>
                            </p:childTnLst>
                          </p:cTn>
                        </p:par>
                        <p:par>
                          <p:cTn id="12" fill="hold" nodeType="afterGroup">
                            <p:stCondLst>
                              <p:cond delay="1500"/>
                            </p:stCondLst>
                            <p:childTnLst>
                              <p:par>
                                <p:cTn id="13" presetID="1" presetClass="entr" presetSubtype="0" fill="hold" grpId="0" nodeType="afterEffect">
                                  <p:stCondLst>
                                    <p:cond delay="500"/>
                                  </p:stCondLst>
                                  <p:childTnLst>
                                    <p:set>
                                      <p:cBhvr>
                                        <p:cTn id="14" dur="1" fill="hold">
                                          <p:stCondLst>
                                            <p:cond delay="499"/>
                                          </p:stCondLst>
                                        </p:cTn>
                                        <p:tgtEl>
                                          <p:spTgt spid="631853"/>
                                        </p:tgtEl>
                                        <p:attrNameLst>
                                          <p:attrName>style.visibility</p:attrName>
                                        </p:attrNameLst>
                                      </p:cBhvr>
                                      <p:to>
                                        <p:strVal val="visible"/>
                                      </p:to>
                                    </p:set>
                                  </p:childTnLst>
                                </p:cTn>
                              </p:par>
                            </p:childTnLst>
                          </p:cTn>
                        </p:par>
                        <p:par>
                          <p:cTn id="15" fill="hold" nodeType="afterGroup">
                            <p:stCondLst>
                              <p:cond delay="2500"/>
                            </p:stCondLst>
                            <p:childTnLst>
                              <p:par>
                                <p:cTn id="16" presetID="2" presetClass="entr" presetSubtype="8" fill="hold" grpId="0" nodeType="afterEffect">
                                  <p:stCondLst>
                                    <p:cond delay="2000"/>
                                  </p:stCondLst>
                                  <p:childTnLst>
                                    <p:set>
                                      <p:cBhvr>
                                        <p:cTn id="17" dur="1" fill="hold">
                                          <p:stCondLst>
                                            <p:cond delay="0"/>
                                          </p:stCondLst>
                                        </p:cTn>
                                        <p:tgtEl>
                                          <p:spTgt spid="631810">
                                            <p:txEl>
                                              <p:pRg st="0" end="0"/>
                                            </p:txEl>
                                          </p:spTgt>
                                        </p:tgtEl>
                                        <p:attrNameLst>
                                          <p:attrName>style.visibility</p:attrName>
                                        </p:attrNameLst>
                                      </p:cBhvr>
                                      <p:to>
                                        <p:strVal val="visible"/>
                                      </p:to>
                                    </p:set>
                                    <p:anim calcmode="lin" valueType="num">
                                      <p:cBhvr additive="base">
                                        <p:cTn id="18" dur="500" fill="hold"/>
                                        <p:tgtEl>
                                          <p:spTgt spid="631810">
                                            <p:txEl>
                                              <p:pRg st="0" end="0"/>
                                            </p:txEl>
                                          </p:spTgt>
                                        </p:tgtEl>
                                        <p:attrNameLst>
                                          <p:attrName>ppt_x</p:attrName>
                                        </p:attrNameLst>
                                      </p:cBhvr>
                                      <p:tavLst>
                                        <p:tav tm="0">
                                          <p:val>
                                            <p:strVal val="0-#ppt_w/2"/>
                                          </p:val>
                                        </p:tav>
                                        <p:tav tm="100000">
                                          <p:val>
                                            <p:strVal val="#ppt_x"/>
                                          </p:val>
                                        </p:tav>
                                      </p:tavLst>
                                    </p:anim>
                                    <p:anim calcmode="lin" valueType="num">
                                      <p:cBhvr additive="base">
                                        <p:cTn id="19" dur="500" fill="hold"/>
                                        <p:tgtEl>
                                          <p:spTgt spid="631810">
                                            <p:txEl>
                                              <p:pRg st="0" end="0"/>
                                            </p:txEl>
                                          </p:spTgt>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stCondLst>
                                    <p:cond delay="3500"/>
                                  </p:stCondLst>
                                  <p:childTnLst>
                                    <p:set>
                                      <p:cBhvr>
                                        <p:cTn id="21" dur="1" fill="hold">
                                          <p:stCondLst>
                                            <p:cond delay="0"/>
                                          </p:stCondLst>
                                        </p:cTn>
                                        <p:tgtEl>
                                          <p:spTgt spid="631810">
                                            <p:txEl>
                                              <p:pRg st="1" end="1"/>
                                            </p:txEl>
                                          </p:spTgt>
                                        </p:tgtEl>
                                        <p:attrNameLst>
                                          <p:attrName>style.visibility</p:attrName>
                                        </p:attrNameLst>
                                      </p:cBhvr>
                                      <p:to>
                                        <p:strVal val="visible"/>
                                      </p:to>
                                    </p:set>
                                    <p:anim calcmode="lin" valueType="num">
                                      <p:cBhvr additive="base">
                                        <p:cTn id="22" dur="500" fill="hold"/>
                                        <p:tgtEl>
                                          <p:spTgt spid="631810">
                                            <p:txEl>
                                              <p:pRg st="1" end="1"/>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631810">
                                            <p:txEl>
                                              <p:pRg st="1" end="1"/>
                                            </p:txEl>
                                          </p:spTgt>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3500"/>
                                  </p:stCondLst>
                                  <p:childTnLst>
                                    <p:set>
                                      <p:cBhvr>
                                        <p:cTn id="25" dur="1" fill="hold">
                                          <p:stCondLst>
                                            <p:cond delay="0"/>
                                          </p:stCondLst>
                                        </p:cTn>
                                        <p:tgtEl>
                                          <p:spTgt spid="631810">
                                            <p:txEl>
                                              <p:pRg st="2" end="2"/>
                                            </p:txEl>
                                          </p:spTgt>
                                        </p:tgtEl>
                                        <p:attrNameLst>
                                          <p:attrName>style.visibility</p:attrName>
                                        </p:attrNameLst>
                                      </p:cBhvr>
                                      <p:to>
                                        <p:strVal val="visible"/>
                                      </p:to>
                                    </p:set>
                                    <p:anim calcmode="lin" valueType="num">
                                      <p:cBhvr additive="base">
                                        <p:cTn id="26" dur="500" fill="hold"/>
                                        <p:tgtEl>
                                          <p:spTgt spid="631810">
                                            <p:txEl>
                                              <p:pRg st="2" end="2"/>
                                            </p:txEl>
                                          </p:spTgt>
                                        </p:tgtEl>
                                        <p:attrNameLst>
                                          <p:attrName>ppt_x</p:attrName>
                                        </p:attrNameLst>
                                      </p:cBhvr>
                                      <p:tavLst>
                                        <p:tav tm="0">
                                          <p:val>
                                            <p:strVal val="0-#ppt_w/2"/>
                                          </p:val>
                                        </p:tav>
                                        <p:tav tm="100000">
                                          <p:val>
                                            <p:strVal val="#ppt_x"/>
                                          </p:val>
                                        </p:tav>
                                      </p:tavLst>
                                    </p:anim>
                                    <p:anim calcmode="lin" valueType="num">
                                      <p:cBhvr additive="base">
                                        <p:cTn id="27" dur="500" fill="hold"/>
                                        <p:tgtEl>
                                          <p:spTgt spid="631810">
                                            <p:txEl>
                                              <p:pRg st="2" end="2"/>
                                            </p:txEl>
                                          </p:spTgt>
                                        </p:tgtEl>
                                        <p:attrNameLst>
                                          <p:attrName>ppt_y</p:attrName>
                                        </p:attrNameLst>
                                      </p:cBhvr>
                                      <p:tavLst>
                                        <p:tav tm="0">
                                          <p:val>
                                            <p:strVal val="#ppt_y"/>
                                          </p:val>
                                        </p:tav>
                                        <p:tav tm="100000">
                                          <p:val>
                                            <p:strVal val="#ppt_y"/>
                                          </p:val>
                                        </p:tav>
                                      </p:tavLst>
                                    </p:anim>
                                  </p:childTnLst>
                                </p:cTn>
                              </p:par>
                            </p:childTnLst>
                          </p:cTn>
                        </p:par>
                        <p:par>
                          <p:cTn id="28" fill="hold" nodeType="afterGroup">
                            <p:stCondLst>
                              <p:cond delay="6500"/>
                            </p:stCondLst>
                            <p:childTnLst>
                              <p:par>
                                <p:cTn id="29" presetID="2" presetClass="entr" presetSubtype="8" fill="hold" grpId="0" nodeType="afterEffect">
                                  <p:stCondLst>
                                    <p:cond delay="2000"/>
                                  </p:stCondLst>
                                  <p:childTnLst>
                                    <p:set>
                                      <p:cBhvr>
                                        <p:cTn id="30" dur="1" fill="hold">
                                          <p:stCondLst>
                                            <p:cond delay="0"/>
                                          </p:stCondLst>
                                        </p:cTn>
                                        <p:tgtEl>
                                          <p:spTgt spid="631810">
                                            <p:txEl>
                                              <p:pRg st="3" end="3"/>
                                            </p:txEl>
                                          </p:spTgt>
                                        </p:tgtEl>
                                        <p:attrNameLst>
                                          <p:attrName>style.visibility</p:attrName>
                                        </p:attrNameLst>
                                      </p:cBhvr>
                                      <p:to>
                                        <p:strVal val="visible"/>
                                      </p:to>
                                    </p:set>
                                    <p:anim calcmode="lin" valueType="num">
                                      <p:cBhvr additive="base">
                                        <p:cTn id="31" dur="500" fill="hold"/>
                                        <p:tgtEl>
                                          <p:spTgt spid="631810">
                                            <p:txEl>
                                              <p:pRg st="3" end="3"/>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631810">
                                            <p:txEl>
                                              <p:pRg st="3" end="3"/>
                                            </p:txEl>
                                          </p:spTgt>
                                        </p:tgtEl>
                                        <p:attrNameLst>
                                          <p:attrName>ppt_y</p:attrName>
                                        </p:attrNameLst>
                                      </p:cBhvr>
                                      <p:tavLst>
                                        <p:tav tm="0">
                                          <p:val>
                                            <p:strVal val="#ppt_y"/>
                                          </p:val>
                                        </p:tav>
                                        <p:tav tm="100000">
                                          <p:val>
                                            <p:strVal val="#ppt_y"/>
                                          </p:val>
                                        </p:tav>
                                      </p:tavLst>
                                    </p:anim>
                                  </p:childTnLst>
                                </p:cTn>
                              </p:par>
                            </p:childTnLst>
                          </p:cTn>
                        </p:par>
                        <p:par>
                          <p:cTn id="33" fill="hold">
                            <p:stCondLst>
                              <p:cond delay="9000"/>
                            </p:stCondLst>
                            <p:childTnLst>
                              <p:par>
                                <p:cTn id="34" presetID="2" presetClass="entr" presetSubtype="8" fill="hold" grpId="0" nodeType="afterEffect">
                                  <p:stCondLst>
                                    <p:cond delay="4000"/>
                                  </p:stCondLst>
                                  <p:childTnLst>
                                    <p:set>
                                      <p:cBhvr>
                                        <p:cTn id="35" dur="1" fill="hold">
                                          <p:stCondLst>
                                            <p:cond delay="0"/>
                                          </p:stCondLst>
                                        </p:cTn>
                                        <p:tgtEl>
                                          <p:spTgt spid="631810">
                                            <p:txEl>
                                              <p:pRg st="4" end="4"/>
                                            </p:txEl>
                                          </p:spTgt>
                                        </p:tgtEl>
                                        <p:attrNameLst>
                                          <p:attrName>style.visibility</p:attrName>
                                        </p:attrNameLst>
                                      </p:cBhvr>
                                      <p:to>
                                        <p:strVal val="visible"/>
                                      </p:to>
                                    </p:set>
                                    <p:anim calcmode="lin" valueType="num">
                                      <p:cBhvr additive="base">
                                        <p:cTn id="36" dur="500" fill="hold"/>
                                        <p:tgtEl>
                                          <p:spTgt spid="631810">
                                            <p:txEl>
                                              <p:pRg st="4" end="4"/>
                                            </p:txEl>
                                          </p:spTgt>
                                        </p:tgtEl>
                                        <p:attrNameLst>
                                          <p:attrName>ppt_x</p:attrName>
                                        </p:attrNameLst>
                                      </p:cBhvr>
                                      <p:tavLst>
                                        <p:tav tm="0">
                                          <p:val>
                                            <p:strVal val="0-#ppt_w/2"/>
                                          </p:val>
                                        </p:tav>
                                        <p:tav tm="100000">
                                          <p:val>
                                            <p:strVal val="#ppt_x"/>
                                          </p:val>
                                        </p:tav>
                                      </p:tavLst>
                                    </p:anim>
                                    <p:anim calcmode="lin" valueType="num">
                                      <p:cBhvr additive="base">
                                        <p:cTn id="37" dur="500" fill="hold"/>
                                        <p:tgtEl>
                                          <p:spTgt spid="631810">
                                            <p:txEl>
                                              <p:pRg st="4" end="4"/>
                                            </p:txEl>
                                          </p:spTgt>
                                        </p:tgtEl>
                                        <p:attrNameLst>
                                          <p:attrName>ppt_y</p:attrName>
                                        </p:attrNameLst>
                                      </p:cBhvr>
                                      <p:tavLst>
                                        <p:tav tm="0">
                                          <p:val>
                                            <p:strVal val="#ppt_y"/>
                                          </p:val>
                                        </p:tav>
                                        <p:tav tm="100000">
                                          <p:val>
                                            <p:strVal val="#ppt_y"/>
                                          </p:val>
                                        </p:tav>
                                      </p:tavLst>
                                    </p:anim>
                                  </p:childTnLst>
                                </p:cTn>
                              </p:par>
                            </p:childTnLst>
                          </p:cTn>
                        </p:par>
                        <p:par>
                          <p:cTn id="38" fill="hold">
                            <p:stCondLst>
                              <p:cond delay="13500"/>
                            </p:stCondLst>
                            <p:childTnLst>
                              <p:par>
                                <p:cTn id="39" presetID="2" presetClass="entr" presetSubtype="8" fill="hold" grpId="0" nodeType="afterEffect">
                                  <p:stCondLst>
                                    <p:cond delay="6000"/>
                                  </p:stCondLst>
                                  <p:childTnLst>
                                    <p:set>
                                      <p:cBhvr>
                                        <p:cTn id="40" dur="1" fill="hold">
                                          <p:stCondLst>
                                            <p:cond delay="0"/>
                                          </p:stCondLst>
                                        </p:cTn>
                                        <p:tgtEl>
                                          <p:spTgt spid="631810">
                                            <p:txEl>
                                              <p:pRg st="5" end="5"/>
                                            </p:txEl>
                                          </p:spTgt>
                                        </p:tgtEl>
                                        <p:attrNameLst>
                                          <p:attrName>style.visibility</p:attrName>
                                        </p:attrNameLst>
                                      </p:cBhvr>
                                      <p:to>
                                        <p:strVal val="visible"/>
                                      </p:to>
                                    </p:set>
                                    <p:anim calcmode="lin" valueType="num">
                                      <p:cBhvr additive="base">
                                        <p:cTn id="41" dur="500" fill="hold"/>
                                        <p:tgtEl>
                                          <p:spTgt spid="631810">
                                            <p:txEl>
                                              <p:pRg st="5" end="5"/>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631810">
                                            <p:txEl>
                                              <p:pRg st="5" end="5"/>
                                            </p:txEl>
                                          </p:spTgt>
                                        </p:tgtEl>
                                        <p:attrNameLst>
                                          <p:attrName>ppt_y</p:attrName>
                                        </p:attrNameLst>
                                      </p:cBhvr>
                                      <p:tavLst>
                                        <p:tav tm="0">
                                          <p:val>
                                            <p:strVal val="#ppt_y"/>
                                          </p:val>
                                        </p:tav>
                                        <p:tav tm="100000">
                                          <p:val>
                                            <p:strVal val="#ppt_y"/>
                                          </p:val>
                                        </p:tav>
                                      </p:tavLst>
                                    </p:anim>
                                  </p:childTnLst>
                                </p:cTn>
                              </p:par>
                            </p:childTnLst>
                          </p:cTn>
                        </p:par>
                        <p:par>
                          <p:cTn id="43" fill="hold" nodeType="afterGroup">
                            <p:stCondLst>
                              <p:cond delay="20000"/>
                            </p:stCondLst>
                            <p:childTnLst>
                              <p:par>
                                <p:cTn id="44" presetID="3" presetClass="entr" presetSubtype="5" fill="hold" grpId="0" nodeType="afterEffect">
                                  <p:stCondLst>
                                    <p:cond delay="2000"/>
                                  </p:stCondLst>
                                  <p:childTnLst>
                                    <p:set>
                                      <p:cBhvr>
                                        <p:cTn id="45" dur="1" fill="hold">
                                          <p:stCondLst>
                                            <p:cond delay="0"/>
                                          </p:stCondLst>
                                        </p:cTn>
                                        <p:tgtEl>
                                          <p:spTgt spid="631860"/>
                                        </p:tgtEl>
                                        <p:attrNameLst>
                                          <p:attrName>style.visibility</p:attrName>
                                        </p:attrNameLst>
                                      </p:cBhvr>
                                      <p:to>
                                        <p:strVal val="visible"/>
                                      </p:to>
                                    </p:set>
                                    <p:animEffect transition="in" filter="blinds(vertical)">
                                      <p:cBhvr>
                                        <p:cTn id="46" dur="500"/>
                                        <p:tgtEl>
                                          <p:spTgt spid="631860"/>
                                        </p:tgtEl>
                                      </p:cBhvr>
                                    </p:animEffect>
                                  </p:childTnLst>
                                </p:cTn>
                              </p:par>
                            </p:childTnLst>
                          </p:cTn>
                        </p:par>
                        <p:par>
                          <p:cTn id="47" fill="hold" nodeType="afterGroup">
                            <p:stCondLst>
                              <p:cond delay="22500"/>
                            </p:stCondLst>
                            <p:childTnLst>
                              <p:par>
                                <p:cTn id="48" presetID="3" presetClass="entr" presetSubtype="5" fill="hold" grpId="0" nodeType="afterEffect">
                                  <p:stCondLst>
                                    <p:cond delay="2000"/>
                                  </p:stCondLst>
                                  <p:childTnLst>
                                    <p:set>
                                      <p:cBhvr>
                                        <p:cTn id="49" dur="1" fill="hold">
                                          <p:stCondLst>
                                            <p:cond delay="0"/>
                                          </p:stCondLst>
                                        </p:cTn>
                                        <p:tgtEl>
                                          <p:spTgt spid="631861"/>
                                        </p:tgtEl>
                                        <p:attrNameLst>
                                          <p:attrName>style.visibility</p:attrName>
                                        </p:attrNameLst>
                                      </p:cBhvr>
                                      <p:to>
                                        <p:strVal val="visible"/>
                                      </p:to>
                                    </p:set>
                                    <p:animEffect transition="in" filter="blinds(vertical)">
                                      <p:cBhvr>
                                        <p:cTn id="50" dur="500"/>
                                        <p:tgtEl>
                                          <p:spTgt spid="631861"/>
                                        </p:tgtEl>
                                      </p:cBhvr>
                                    </p:animEffect>
                                  </p:childTnLst>
                                </p:cTn>
                              </p:par>
                            </p:childTnLst>
                          </p:cTn>
                        </p:par>
                        <p:par>
                          <p:cTn id="51" fill="hold" nodeType="afterGroup">
                            <p:stCondLst>
                              <p:cond delay="25000"/>
                            </p:stCondLst>
                            <p:childTnLst>
                              <p:par>
                                <p:cTn id="52" presetID="3" presetClass="entr" presetSubtype="5" fill="hold" grpId="0" nodeType="afterEffect">
                                  <p:stCondLst>
                                    <p:cond delay="2000"/>
                                  </p:stCondLst>
                                  <p:childTnLst>
                                    <p:set>
                                      <p:cBhvr>
                                        <p:cTn id="53" dur="1" fill="hold">
                                          <p:stCondLst>
                                            <p:cond delay="0"/>
                                          </p:stCondLst>
                                        </p:cTn>
                                        <p:tgtEl>
                                          <p:spTgt spid="631862"/>
                                        </p:tgtEl>
                                        <p:attrNameLst>
                                          <p:attrName>style.visibility</p:attrName>
                                        </p:attrNameLst>
                                      </p:cBhvr>
                                      <p:to>
                                        <p:strVal val="visible"/>
                                      </p:to>
                                    </p:set>
                                    <p:animEffect transition="in" filter="blinds(vertical)">
                                      <p:cBhvr>
                                        <p:cTn id="54" dur="500"/>
                                        <p:tgtEl>
                                          <p:spTgt spid="631862"/>
                                        </p:tgtEl>
                                      </p:cBhvr>
                                    </p:animEffect>
                                  </p:childTnLst>
                                </p:cTn>
                              </p:par>
                            </p:childTnLst>
                          </p:cTn>
                        </p:par>
                        <p:par>
                          <p:cTn id="55" fill="hold" nodeType="afterGroup">
                            <p:stCondLst>
                              <p:cond delay="27500"/>
                            </p:stCondLst>
                            <p:childTnLst>
                              <p:par>
                                <p:cTn id="56" presetID="3" presetClass="entr" presetSubtype="5" fill="hold" grpId="0" nodeType="afterEffect">
                                  <p:stCondLst>
                                    <p:cond delay="2000"/>
                                  </p:stCondLst>
                                  <p:childTnLst>
                                    <p:set>
                                      <p:cBhvr>
                                        <p:cTn id="57" dur="1" fill="hold">
                                          <p:stCondLst>
                                            <p:cond delay="0"/>
                                          </p:stCondLst>
                                        </p:cTn>
                                        <p:tgtEl>
                                          <p:spTgt spid="631863"/>
                                        </p:tgtEl>
                                        <p:attrNameLst>
                                          <p:attrName>style.visibility</p:attrName>
                                        </p:attrNameLst>
                                      </p:cBhvr>
                                      <p:to>
                                        <p:strVal val="visible"/>
                                      </p:to>
                                    </p:set>
                                    <p:animEffect transition="in" filter="blinds(vertical)">
                                      <p:cBhvr>
                                        <p:cTn id="58" dur="500"/>
                                        <p:tgtEl>
                                          <p:spTgt spid="631863"/>
                                        </p:tgtEl>
                                      </p:cBhvr>
                                    </p:animEffect>
                                  </p:childTnLst>
                                </p:cTn>
                              </p:par>
                            </p:childTnLst>
                          </p:cTn>
                        </p:par>
                        <p:par>
                          <p:cTn id="59" fill="hold" nodeType="afterGroup">
                            <p:stCondLst>
                              <p:cond delay="30000"/>
                            </p:stCondLst>
                            <p:childTnLst>
                              <p:par>
                                <p:cTn id="60" presetID="3" presetClass="entr" presetSubtype="5" fill="hold" grpId="0" nodeType="afterEffect">
                                  <p:stCondLst>
                                    <p:cond delay="2000"/>
                                  </p:stCondLst>
                                  <p:childTnLst>
                                    <p:set>
                                      <p:cBhvr>
                                        <p:cTn id="61" dur="1" fill="hold">
                                          <p:stCondLst>
                                            <p:cond delay="0"/>
                                          </p:stCondLst>
                                        </p:cTn>
                                        <p:tgtEl>
                                          <p:spTgt spid="631864"/>
                                        </p:tgtEl>
                                        <p:attrNameLst>
                                          <p:attrName>style.visibility</p:attrName>
                                        </p:attrNameLst>
                                      </p:cBhvr>
                                      <p:to>
                                        <p:strVal val="visible"/>
                                      </p:to>
                                    </p:set>
                                    <p:animEffect transition="in" filter="blinds(vertical)">
                                      <p:cBhvr>
                                        <p:cTn id="62" dur="500"/>
                                        <p:tgtEl>
                                          <p:spTgt spid="6318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1810" grpId="0" uiExpand="1" build="p" autoUpdateAnimBg="0" advAuto="2000"/>
      <p:bldP spid="631853" grpId="0" animBg="1"/>
      <p:bldP spid="631860" grpId="0" animBg="1"/>
      <p:bldP spid="631861" grpId="0" animBg="1"/>
      <p:bldP spid="631862" grpId="0" animBg="1"/>
      <p:bldP spid="631863" grpId="0" animBg="1"/>
      <p:bldP spid="63186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843360" y="260648"/>
            <a:ext cx="7162800" cy="1143000"/>
          </a:xfrm>
        </p:spPr>
        <p:txBody>
          <a:bodyPr/>
          <a:lstStyle/>
          <a:p>
            <a:pPr algn="ctr"/>
            <a:r>
              <a:rPr lang="nl-NL" dirty="0" smtClean="0">
                <a:latin typeface="+mn-lt"/>
              </a:rPr>
              <a:t>GPS Correcties</a:t>
            </a:r>
          </a:p>
        </p:txBody>
      </p:sp>
      <p:sp>
        <p:nvSpPr>
          <p:cNvPr id="632835" name="Oval 3"/>
          <p:cNvSpPr>
            <a:spLocks noChangeArrowheads="1"/>
          </p:cNvSpPr>
          <p:nvPr/>
        </p:nvSpPr>
        <p:spPr bwMode="auto">
          <a:xfrm>
            <a:off x="5283200" y="1879600"/>
            <a:ext cx="3465513" cy="3292475"/>
          </a:xfrm>
          <a:prstGeom prst="ellipse">
            <a:avLst/>
          </a:prstGeom>
          <a:solidFill>
            <a:srgbClr val="FF3300"/>
          </a:solidFill>
          <a:ln w="12700">
            <a:solidFill>
              <a:srgbClr val="000000"/>
            </a:solidFill>
            <a:round/>
            <a:headEnd type="none" w="sm" len="sm"/>
            <a:tailEnd type="none" w="sm" len="sm"/>
          </a:ln>
        </p:spPr>
        <p:txBody>
          <a:bodyPr wrap="none" anchor="ctr"/>
          <a:lstStyle/>
          <a:p>
            <a:pPr algn="ctr" eaLnBrk="0" hangingPunct="0">
              <a:spcBef>
                <a:spcPct val="50000"/>
              </a:spcBef>
            </a:pPr>
            <a:endParaRPr lang="en-GB"/>
          </a:p>
        </p:txBody>
      </p:sp>
      <p:sp>
        <p:nvSpPr>
          <p:cNvPr id="632839" name="Text Box 7"/>
          <p:cNvSpPr txBox="1">
            <a:spLocks noChangeArrowheads="1"/>
          </p:cNvSpPr>
          <p:nvPr/>
        </p:nvSpPr>
        <p:spPr bwMode="auto">
          <a:xfrm>
            <a:off x="900113" y="5157788"/>
            <a:ext cx="4156075" cy="830997"/>
          </a:xfrm>
          <a:prstGeom prst="rect">
            <a:avLst/>
          </a:prstGeom>
          <a:solidFill>
            <a:srgbClr val="FF3300"/>
          </a:solidFill>
          <a:ln w="12700">
            <a:solidFill>
              <a:srgbClr val="000000"/>
            </a:solidFill>
            <a:miter lim="800000"/>
            <a:headEnd type="none" w="sm" len="sm"/>
            <a:tailEnd type="none" w="sm" len="sm"/>
          </a:ln>
          <a:effectLst/>
          <a:extLst/>
        </p:spPr>
        <p:txBody>
          <a:bodyPr>
            <a:spAutoFit/>
          </a:bodyPr>
          <a:lstStyle/>
          <a:p>
            <a:pPr eaLnBrk="0" hangingPunct="0">
              <a:spcBef>
                <a:spcPct val="50000"/>
              </a:spcBef>
              <a:defRPr/>
            </a:pPr>
            <a:r>
              <a:rPr kumimoji="1" lang="en-US" b="1" dirty="0" smtClean="0">
                <a:latin typeface="+mn-lt"/>
              </a:rPr>
              <a:t>‘</a:t>
            </a:r>
            <a:r>
              <a:rPr kumimoji="1" lang="en-US" b="1" dirty="0" err="1" smtClean="0">
                <a:latin typeface="+mn-lt"/>
              </a:rPr>
              <a:t>Ruw</a:t>
            </a:r>
            <a:r>
              <a:rPr kumimoji="1" lang="en-US" b="1" dirty="0" smtClean="0">
                <a:latin typeface="+mn-lt"/>
              </a:rPr>
              <a:t> </a:t>
            </a:r>
            <a:r>
              <a:rPr kumimoji="1" lang="en-US" b="1" dirty="0" err="1" smtClean="0">
                <a:latin typeface="+mn-lt"/>
              </a:rPr>
              <a:t>signaal</a:t>
            </a:r>
            <a:r>
              <a:rPr kumimoji="1" lang="en-US" b="1" dirty="0" smtClean="0">
                <a:latin typeface="+mn-lt"/>
              </a:rPr>
              <a:t>’ 500 – 1500 cm</a:t>
            </a:r>
            <a:endParaRPr kumimoji="1" lang="en-US" b="1" dirty="0">
              <a:latin typeface="+mn-lt"/>
            </a:endParaRPr>
          </a:p>
        </p:txBody>
      </p:sp>
      <p:sp>
        <p:nvSpPr>
          <p:cNvPr id="632840" name="Text Box 8"/>
          <p:cNvSpPr txBox="1">
            <a:spLocks noChangeArrowheads="1"/>
          </p:cNvSpPr>
          <p:nvPr/>
        </p:nvSpPr>
        <p:spPr bwMode="auto">
          <a:xfrm>
            <a:off x="914400" y="3860800"/>
            <a:ext cx="4173538" cy="461665"/>
          </a:xfrm>
          <a:prstGeom prst="rect">
            <a:avLst/>
          </a:prstGeom>
          <a:solidFill>
            <a:srgbClr val="FFFF00"/>
          </a:solidFill>
          <a:ln w="12700">
            <a:solidFill>
              <a:srgbClr val="000000"/>
            </a:solidFill>
            <a:miter lim="800000"/>
            <a:headEnd type="none" w="sm" len="sm"/>
            <a:tailEnd type="none" w="sm" len="sm"/>
          </a:ln>
        </p:spPr>
        <p:txBody>
          <a:bodyPr>
            <a:spAutoFit/>
          </a:bodyPr>
          <a:lstStyle/>
          <a:p>
            <a:pPr eaLnBrk="0" hangingPunct="0">
              <a:spcBef>
                <a:spcPct val="50000"/>
              </a:spcBef>
            </a:pPr>
            <a:r>
              <a:rPr kumimoji="1" lang="en-US" b="1" dirty="0">
                <a:solidFill>
                  <a:srgbClr val="000000"/>
                </a:solidFill>
                <a:latin typeface="+mn-lt"/>
              </a:rPr>
              <a:t>DGPS     </a:t>
            </a:r>
            <a:r>
              <a:rPr kumimoji="1" lang="en-US" b="1" dirty="0" smtClean="0">
                <a:solidFill>
                  <a:srgbClr val="000000"/>
                </a:solidFill>
                <a:latin typeface="+mn-lt"/>
              </a:rPr>
              <a:t>         20 -100 cm</a:t>
            </a:r>
            <a:endParaRPr kumimoji="1" lang="en-US" b="1" dirty="0">
              <a:solidFill>
                <a:srgbClr val="000000"/>
              </a:solidFill>
              <a:latin typeface="+mn-lt"/>
            </a:endParaRPr>
          </a:p>
        </p:txBody>
      </p:sp>
      <p:sp>
        <p:nvSpPr>
          <p:cNvPr id="632841" name="Text Box 9"/>
          <p:cNvSpPr txBox="1">
            <a:spLocks noChangeArrowheads="1"/>
          </p:cNvSpPr>
          <p:nvPr/>
        </p:nvSpPr>
        <p:spPr bwMode="auto">
          <a:xfrm>
            <a:off x="914400" y="2997200"/>
            <a:ext cx="4178300" cy="469900"/>
          </a:xfrm>
          <a:prstGeom prst="rect">
            <a:avLst/>
          </a:prstGeom>
          <a:solidFill>
            <a:srgbClr val="009900"/>
          </a:solidFill>
          <a:ln w="12700">
            <a:solidFill>
              <a:srgbClr val="000000"/>
            </a:solidFill>
            <a:miter lim="800000"/>
            <a:headEnd type="none" w="sm" len="sm"/>
            <a:tailEnd type="none" w="sm" len="sm"/>
          </a:ln>
        </p:spPr>
        <p:txBody>
          <a:bodyPr>
            <a:spAutoFit/>
          </a:bodyPr>
          <a:lstStyle/>
          <a:p>
            <a:pPr eaLnBrk="0" hangingPunct="0">
              <a:spcBef>
                <a:spcPct val="50000"/>
              </a:spcBef>
            </a:pPr>
            <a:r>
              <a:rPr kumimoji="1" lang="en-US" b="1" dirty="0" err="1">
                <a:latin typeface="+mn-lt"/>
              </a:rPr>
              <a:t>OmniSTAR</a:t>
            </a:r>
            <a:r>
              <a:rPr kumimoji="1" lang="en-US" b="1" dirty="0">
                <a:latin typeface="+mn-lt"/>
              </a:rPr>
              <a:t> HP     &lt; 10 cm</a:t>
            </a:r>
          </a:p>
        </p:txBody>
      </p:sp>
      <p:sp>
        <p:nvSpPr>
          <p:cNvPr id="632842" name="Text Box 10"/>
          <p:cNvSpPr txBox="1">
            <a:spLocks noChangeArrowheads="1"/>
          </p:cNvSpPr>
          <p:nvPr/>
        </p:nvSpPr>
        <p:spPr bwMode="auto">
          <a:xfrm>
            <a:off x="914400" y="2171700"/>
            <a:ext cx="4210050" cy="439738"/>
          </a:xfrm>
          <a:prstGeom prst="rect">
            <a:avLst/>
          </a:prstGeom>
          <a:solidFill>
            <a:srgbClr val="0000FF"/>
          </a:solidFill>
          <a:ln w="12700">
            <a:solidFill>
              <a:srgbClr val="000000"/>
            </a:solidFill>
            <a:miter lim="800000"/>
            <a:headEnd type="none" w="sm" len="sm"/>
            <a:tailEnd type="none" w="sm" len="sm"/>
          </a:ln>
        </p:spPr>
        <p:txBody>
          <a:bodyPr>
            <a:spAutoFit/>
          </a:bodyPr>
          <a:lstStyle/>
          <a:p>
            <a:pPr eaLnBrk="0" hangingPunct="0">
              <a:spcBef>
                <a:spcPct val="50000"/>
              </a:spcBef>
            </a:pPr>
            <a:r>
              <a:rPr kumimoji="1" lang="en-US" sz="2200" b="1" dirty="0">
                <a:latin typeface="+mn-lt"/>
              </a:rPr>
              <a:t>RTK </a:t>
            </a:r>
            <a:r>
              <a:rPr kumimoji="1" lang="en-US" sz="2200" b="1" dirty="0" smtClean="0">
                <a:latin typeface="+mn-lt"/>
              </a:rPr>
              <a:t>Fixed                 &lt; 2 </a:t>
            </a:r>
            <a:r>
              <a:rPr kumimoji="1" lang="en-US" sz="2200" b="1" dirty="0">
                <a:latin typeface="+mn-lt"/>
              </a:rPr>
              <a:t>cm</a:t>
            </a:r>
            <a:endParaRPr kumimoji="1" lang="en-US" sz="2000" b="1" dirty="0">
              <a:latin typeface="+mn-lt"/>
            </a:endParaRPr>
          </a:p>
        </p:txBody>
      </p:sp>
      <p:sp>
        <p:nvSpPr>
          <p:cNvPr id="632843" name="Text Box 11"/>
          <p:cNvSpPr txBox="1">
            <a:spLocks noChangeArrowheads="1"/>
          </p:cNvSpPr>
          <p:nvPr/>
        </p:nvSpPr>
        <p:spPr bwMode="auto">
          <a:xfrm>
            <a:off x="900112" y="4519930"/>
            <a:ext cx="4156075" cy="469900"/>
          </a:xfrm>
          <a:prstGeom prst="rect">
            <a:avLst/>
          </a:prstGeom>
          <a:solidFill>
            <a:srgbClr val="FFCC00"/>
          </a:solidFill>
          <a:ln w="12700">
            <a:solidFill>
              <a:srgbClr val="000000"/>
            </a:solidFill>
            <a:miter lim="800000"/>
            <a:headEnd type="none" w="sm" len="sm"/>
            <a:tailEnd type="none" w="sm" len="sm"/>
          </a:ln>
          <a:effectLst/>
          <a:extLst/>
        </p:spPr>
        <p:txBody>
          <a:bodyPr>
            <a:spAutoFit/>
          </a:bodyPr>
          <a:lstStyle/>
          <a:p>
            <a:pPr eaLnBrk="0" hangingPunct="0">
              <a:spcBef>
                <a:spcPct val="50000"/>
              </a:spcBef>
              <a:defRPr/>
            </a:pPr>
            <a:r>
              <a:rPr kumimoji="1" lang="en-US" b="1" dirty="0" err="1">
                <a:solidFill>
                  <a:schemeClr val="bg1"/>
                </a:solidFill>
                <a:latin typeface="+mn-lt"/>
              </a:rPr>
              <a:t>Egnos</a:t>
            </a:r>
            <a:r>
              <a:rPr kumimoji="1" lang="en-US" b="1" dirty="0">
                <a:solidFill>
                  <a:schemeClr val="bg1"/>
                </a:solidFill>
                <a:latin typeface="+mn-lt"/>
              </a:rPr>
              <a:t>       </a:t>
            </a:r>
            <a:r>
              <a:rPr kumimoji="1" lang="en-US" b="1" dirty="0" smtClean="0">
                <a:solidFill>
                  <a:schemeClr val="bg1"/>
                </a:solidFill>
                <a:latin typeface="+mn-lt"/>
              </a:rPr>
              <a:t>   100 – 300 cm</a:t>
            </a:r>
            <a:endParaRPr kumimoji="1" lang="en-US" b="1" dirty="0">
              <a:solidFill>
                <a:schemeClr val="bg1"/>
              </a:solidFill>
              <a:latin typeface="+mn-lt"/>
            </a:endParaRPr>
          </a:p>
        </p:txBody>
      </p:sp>
      <p:sp>
        <p:nvSpPr>
          <p:cNvPr id="12297" name="Oval 12"/>
          <p:cNvSpPr>
            <a:spLocks noChangeArrowheads="1"/>
          </p:cNvSpPr>
          <p:nvPr/>
        </p:nvSpPr>
        <p:spPr bwMode="auto">
          <a:xfrm>
            <a:off x="6011863" y="2565400"/>
            <a:ext cx="2016125" cy="1871663"/>
          </a:xfrm>
          <a:prstGeom prst="ellipse">
            <a:avLst/>
          </a:prstGeom>
          <a:solidFill>
            <a:srgbClr val="FFCC00"/>
          </a:solidFill>
          <a:ln w="12700">
            <a:solidFill>
              <a:schemeClr val="bg1"/>
            </a:solidFill>
            <a:round/>
            <a:headEnd/>
            <a:tailEnd/>
          </a:ln>
        </p:spPr>
        <p:txBody>
          <a:bodyPr anchor="ctr">
            <a:spAutoFit/>
          </a:bodyPr>
          <a:lstStyle/>
          <a:p>
            <a:pPr algn="ctr" eaLnBrk="0" hangingPunct="0">
              <a:spcBef>
                <a:spcPct val="50000"/>
              </a:spcBef>
            </a:pPr>
            <a:endParaRPr lang="en-GB"/>
          </a:p>
        </p:txBody>
      </p:sp>
      <p:sp>
        <p:nvSpPr>
          <p:cNvPr id="632845" name="Oval 13"/>
          <p:cNvSpPr>
            <a:spLocks noChangeArrowheads="1"/>
          </p:cNvSpPr>
          <p:nvPr/>
        </p:nvSpPr>
        <p:spPr bwMode="auto">
          <a:xfrm>
            <a:off x="6373813" y="2916238"/>
            <a:ext cx="1366837" cy="1233487"/>
          </a:xfrm>
          <a:prstGeom prst="ellipse">
            <a:avLst/>
          </a:prstGeom>
          <a:solidFill>
            <a:srgbClr val="FFFF00"/>
          </a:solidFill>
          <a:ln w="12700">
            <a:solidFill>
              <a:srgbClr val="000000"/>
            </a:solidFill>
            <a:round/>
            <a:headEnd type="none" w="sm" len="sm"/>
            <a:tailEnd type="none" w="sm" len="sm"/>
          </a:ln>
        </p:spPr>
        <p:txBody>
          <a:bodyPr wrap="none" anchor="ctr"/>
          <a:lstStyle/>
          <a:p>
            <a:pPr algn="ctr" eaLnBrk="0" hangingPunct="0">
              <a:spcBef>
                <a:spcPct val="50000"/>
              </a:spcBef>
            </a:pPr>
            <a:endParaRPr lang="en-GB"/>
          </a:p>
        </p:txBody>
      </p:sp>
      <p:sp>
        <p:nvSpPr>
          <p:cNvPr id="632846" name="Oval 14"/>
          <p:cNvSpPr>
            <a:spLocks noChangeArrowheads="1"/>
          </p:cNvSpPr>
          <p:nvPr/>
        </p:nvSpPr>
        <p:spPr bwMode="auto">
          <a:xfrm>
            <a:off x="6804025" y="3286125"/>
            <a:ext cx="504825" cy="503238"/>
          </a:xfrm>
          <a:prstGeom prst="ellipse">
            <a:avLst/>
          </a:prstGeom>
          <a:solidFill>
            <a:srgbClr val="009900"/>
          </a:solidFill>
          <a:ln w="12700">
            <a:solidFill>
              <a:srgbClr val="000000"/>
            </a:solidFill>
            <a:round/>
            <a:headEnd type="none" w="sm" len="sm"/>
            <a:tailEnd type="none" w="sm" len="sm"/>
          </a:ln>
        </p:spPr>
        <p:txBody>
          <a:bodyPr wrap="none" anchor="ctr"/>
          <a:lstStyle/>
          <a:p>
            <a:pPr algn="ctr" eaLnBrk="0" hangingPunct="0">
              <a:spcBef>
                <a:spcPct val="50000"/>
              </a:spcBef>
            </a:pPr>
            <a:endParaRPr lang="en-GB"/>
          </a:p>
        </p:txBody>
      </p:sp>
      <p:sp>
        <p:nvSpPr>
          <p:cNvPr id="632847" name="Oval 15"/>
          <p:cNvSpPr>
            <a:spLocks noChangeArrowheads="1"/>
          </p:cNvSpPr>
          <p:nvPr/>
        </p:nvSpPr>
        <p:spPr bwMode="auto">
          <a:xfrm>
            <a:off x="7018338" y="3498850"/>
            <a:ext cx="74612" cy="74613"/>
          </a:xfrm>
          <a:prstGeom prst="ellipse">
            <a:avLst/>
          </a:prstGeom>
          <a:solidFill>
            <a:srgbClr val="0000FF"/>
          </a:solidFill>
          <a:ln w="12700">
            <a:solidFill>
              <a:srgbClr val="0000FF"/>
            </a:solidFill>
            <a:round/>
            <a:headEnd type="none" w="sm" len="sm"/>
            <a:tailEnd type="none" w="sm" len="sm"/>
          </a:ln>
        </p:spPr>
        <p:txBody>
          <a:bodyPr wrap="none" anchor="ctr"/>
          <a:lstStyle/>
          <a:p>
            <a:pPr algn="ctr" eaLnBrk="0" hangingPunct="0">
              <a:spcBef>
                <a:spcPct val="50000"/>
              </a:spcBef>
            </a:pPr>
            <a:endParaRPr lang="en-GB"/>
          </a:p>
        </p:txBody>
      </p:sp>
      <p:sp>
        <p:nvSpPr>
          <p:cNvPr id="4" name="Rectangle 3"/>
          <p:cNvSpPr>
            <a:spLocks noChangeArrowheads="1"/>
          </p:cNvSpPr>
          <p:nvPr/>
        </p:nvSpPr>
        <p:spPr bwMode="auto">
          <a:xfrm>
            <a:off x="539750" y="1879600"/>
            <a:ext cx="4743450" cy="2557463"/>
          </a:xfrm>
          <a:prstGeom prst="rect">
            <a:avLst/>
          </a:prstGeom>
          <a:noFill/>
          <a:ln w="127000" algn="ctr">
            <a:solidFill>
              <a:srgbClr val="FF0000"/>
            </a:solidFill>
            <a:round/>
            <a:headEnd/>
            <a:tailEnd/>
          </a:ln>
        </p:spPr>
        <p:txBody>
          <a:bodyPr wrap="none" anchor="ctr">
            <a:spAutoFit/>
          </a:bodyPr>
          <a:lstStyle/>
          <a:p>
            <a:pPr algn="ctr" eaLnBrk="0" hangingPunct="0">
              <a:spcBef>
                <a:spcPct val="50000"/>
              </a:spcBef>
            </a:pPr>
            <a:endParaRPr lang="en-GB"/>
          </a:p>
        </p:txBody>
      </p:sp>
      <p:pic>
        <p:nvPicPr>
          <p:cNvPr id="1027" name="Picture 3"/>
          <p:cNvPicPr>
            <a:picLocks noChangeAspect="1" noChangeArrowheads="1"/>
          </p:cNvPicPr>
          <p:nvPr/>
        </p:nvPicPr>
        <p:blipFill>
          <a:blip r:embed="rId3" cstate="print"/>
          <a:srcRect t="11111" b="45668"/>
          <a:stretch>
            <a:fillRect/>
          </a:stretch>
        </p:blipFill>
        <p:spPr bwMode="auto">
          <a:xfrm>
            <a:off x="516939" y="620688"/>
            <a:ext cx="2005013" cy="1155700"/>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32839"/>
                                        </p:tgtEl>
                                        <p:attrNameLst>
                                          <p:attrName>style.visibility</p:attrName>
                                        </p:attrNameLst>
                                      </p:cBhvr>
                                      <p:to>
                                        <p:strVal val="visible"/>
                                      </p:to>
                                    </p:set>
                                    <p:anim calcmode="lin" valueType="num">
                                      <p:cBhvr additive="base">
                                        <p:cTn id="7" dur="500" fill="hold"/>
                                        <p:tgtEl>
                                          <p:spTgt spid="632839"/>
                                        </p:tgtEl>
                                        <p:attrNameLst>
                                          <p:attrName>ppt_x</p:attrName>
                                        </p:attrNameLst>
                                      </p:cBhvr>
                                      <p:tavLst>
                                        <p:tav tm="0">
                                          <p:val>
                                            <p:strVal val="#ppt_x"/>
                                          </p:val>
                                        </p:tav>
                                        <p:tav tm="100000">
                                          <p:val>
                                            <p:strVal val="#ppt_x"/>
                                          </p:val>
                                        </p:tav>
                                      </p:tavLst>
                                    </p:anim>
                                    <p:anim calcmode="lin" valueType="num">
                                      <p:cBhvr additive="base">
                                        <p:cTn id="8" dur="500" fill="hold"/>
                                        <p:tgtEl>
                                          <p:spTgt spid="632839"/>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32835"/>
                                        </p:tgtEl>
                                        <p:attrNameLst>
                                          <p:attrName>style.visibility</p:attrName>
                                        </p:attrNameLst>
                                      </p:cBhvr>
                                      <p:to>
                                        <p:strVal val="visible"/>
                                      </p:to>
                                    </p:set>
                                    <p:anim calcmode="lin" valueType="num">
                                      <p:cBhvr additive="base">
                                        <p:cTn id="11" dur="500" fill="hold"/>
                                        <p:tgtEl>
                                          <p:spTgt spid="632835"/>
                                        </p:tgtEl>
                                        <p:attrNameLst>
                                          <p:attrName>ppt_x</p:attrName>
                                        </p:attrNameLst>
                                      </p:cBhvr>
                                      <p:tavLst>
                                        <p:tav tm="0">
                                          <p:val>
                                            <p:strVal val="#ppt_x"/>
                                          </p:val>
                                        </p:tav>
                                        <p:tav tm="100000">
                                          <p:val>
                                            <p:strVal val="#ppt_x"/>
                                          </p:val>
                                        </p:tav>
                                      </p:tavLst>
                                    </p:anim>
                                    <p:anim calcmode="lin" valueType="num">
                                      <p:cBhvr additive="base">
                                        <p:cTn id="12" dur="500" fill="hold"/>
                                        <p:tgtEl>
                                          <p:spTgt spid="632835"/>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12297"/>
                                        </p:tgtEl>
                                        <p:attrNameLst>
                                          <p:attrName>style.visibility</p:attrName>
                                        </p:attrNameLst>
                                      </p:cBhvr>
                                      <p:to>
                                        <p:strVal val="visible"/>
                                      </p:to>
                                    </p:set>
                                    <p:anim calcmode="lin" valueType="num">
                                      <p:cBhvr additive="base">
                                        <p:cTn id="17" dur="500" fill="hold"/>
                                        <p:tgtEl>
                                          <p:spTgt spid="12297"/>
                                        </p:tgtEl>
                                        <p:attrNameLst>
                                          <p:attrName>ppt_x</p:attrName>
                                        </p:attrNameLst>
                                      </p:cBhvr>
                                      <p:tavLst>
                                        <p:tav tm="0">
                                          <p:val>
                                            <p:strVal val="#ppt_x"/>
                                          </p:val>
                                        </p:tav>
                                        <p:tav tm="100000">
                                          <p:val>
                                            <p:strVal val="#ppt_x"/>
                                          </p:val>
                                        </p:tav>
                                      </p:tavLst>
                                    </p:anim>
                                    <p:anim calcmode="lin" valueType="num">
                                      <p:cBhvr additive="base">
                                        <p:cTn id="18" dur="500" fill="hold"/>
                                        <p:tgtEl>
                                          <p:spTgt spid="12297"/>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32843"/>
                                        </p:tgtEl>
                                        <p:attrNameLst>
                                          <p:attrName>style.visibility</p:attrName>
                                        </p:attrNameLst>
                                      </p:cBhvr>
                                      <p:to>
                                        <p:strVal val="visible"/>
                                      </p:to>
                                    </p:set>
                                    <p:anim calcmode="lin" valueType="num">
                                      <p:cBhvr additive="base">
                                        <p:cTn id="21" dur="500" fill="hold"/>
                                        <p:tgtEl>
                                          <p:spTgt spid="632843"/>
                                        </p:tgtEl>
                                        <p:attrNameLst>
                                          <p:attrName>ppt_x</p:attrName>
                                        </p:attrNameLst>
                                      </p:cBhvr>
                                      <p:tavLst>
                                        <p:tav tm="0">
                                          <p:val>
                                            <p:strVal val="#ppt_x"/>
                                          </p:val>
                                        </p:tav>
                                        <p:tav tm="100000">
                                          <p:val>
                                            <p:strVal val="#ppt_x"/>
                                          </p:val>
                                        </p:tav>
                                      </p:tavLst>
                                    </p:anim>
                                    <p:anim calcmode="lin" valueType="num">
                                      <p:cBhvr additive="base">
                                        <p:cTn id="22" dur="500" fill="hold"/>
                                        <p:tgtEl>
                                          <p:spTgt spid="632843"/>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632840"/>
                                        </p:tgtEl>
                                        <p:attrNameLst>
                                          <p:attrName>style.visibility</p:attrName>
                                        </p:attrNameLst>
                                      </p:cBhvr>
                                      <p:to>
                                        <p:strVal val="visible"/>
                                      </p:to>
                                    </p:set>
                                    <p:anim calcmode="lin" valueType="num">
                                      <p:cBhvr additive="base">
                                        <p:cTn id="27" dur="500" fill="hold"/>
                                        <p:tgtEl>
                                          <p:spTgt spid="632840"/>
                                        </p:tgtEl>
                                        <p:attrNameLst>
                                          <p:attrName>ppt_x</p:attrName>
                                        </p:attrNameLst>
                                      </p:cBhvr>
                                      <p:tavLst>
                                        <p:tav tm="0">
                                          <p:val>
                                            <p:strVal val="#ppt_x"/>
                                          </p:val>
                                        </p:tav>
                                        <p:tav tm="100000">
                                          <p:val>
                                            <p:strVal val="#ppt_x"/>
                                          </p:val>
                                        </p:tav>
                                      </p:tavLst>
                                    </p:anim>
                                    <p:anim calcmode="lin" valueType="num">
                                      <p:cBhvr additive="base">
                                        <p:cTn id="28" dur="500" fill="hold"/>
                                        <p:tgtEl>
                                          <p:spTgt spid="632840"/>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632845"/>
                                        </p:tgtEl>
                                        <p:attrNameLst>
                                          <p:attrName>style.visibility</p:attrName>
                                        </p:attrNameLst>
                                      </p:cBhvr>
                                      <p:to>
                                        <p:strVal val="visible"/>
                                      </p:to>
                                    </p:set>
                                    <p:anim calcmode="lin" valueType="num">
                                      <p:cBhvr additive="base">
                                        <p:cTn id="31" dur="500" fill="hold"/>
                                        <p:tgtEl>
                                          <p:spTgt spid="632845"/>
                                        </p:tgtEl>
                                        <p:attrNameLst>
                                          <p:attrName>ppt_x</p:attrName>
                                        </p:attrNameLst>
                                      </p:cBhvr>
                                      <p:tavLst>
                                        <p:tav tm="0">
                                          <p:val>
                                            <p:strVal val="#ppt_x"/>
                                          </p:val>
                                        </p:tav>
                                        <p:tav tm="100000">
                                          <p:val>
                                            <p:strVal val="#ppt_x"/>
                                          </p:val>
                                        </p:tav>
                                      </p:tavLst>
                                    </p:anim>
                                    <p:anim calcmode="lin" valueType="num">
                                      <p:cBhvr additive="base">
                                        <p:cTn id="32" dur="500" fill="hold"/>
                                        <p:tgtEl>
                                          <p:spTgt spid="632845"/>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32841"/>
                                        </p:tgtEl>
                                        <p:attrNameLst>
                                          <p:attrName>style.visibility</p:attrName>
                                        </p:attrNameLst>
                                      </p:cBhvr>
                                      <p:to>
                                        <p:strVal val="visible"/>
                                      </p:to>
                                    </p:set>
                                    <p:anim calcmode="lin" valueType="num">
                                      <p:cBhvr additive="base">
                                        <p:cTn id="37" dur="500" fill="hold"/>
                                        <p:tgtEl>
                                          <p:spTgt spid="632841"/>
                                        </p:tgtEl>
                                        <p:attrNameLst>
                                          <p:attrName>ppt_x</p:attrName>
                                        </p:attrNameLst>
                                      </p:cBhvr>
                                      <p:tavLst>
                                        <p:tav tm="0">
                                          <p:val>
                                            <p:strVal val="#ppt_x"/>
                                          </p:val>
                                        </p:tav>
                                        <p:tav tm="100000">
                                          <p:val>
                                            <p:strVal val="#ppt_x"/>
                                          </p:val>
                                        </p:tav>
                                      </p:tavLst>
                                    </p:anim>
                                    <p:anim calcmode="lin" valueType="num">
                                      <p:cBhvr additive="base">
                                        <p:cTn id="38" dur="500" fill="hold"/>
                                        <p:tgtEl>
                                          <p:spTgt spid="632841"/>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632846"/>
                                        </p:tgtEl>
                                        <p:attrNameLst>
                                          <p:attrName>style.visibility</p:attrName>
                                        </p:attrNameLst>
                                      </p:cBhvr>
                                      <p:to>
                                        <p:strVal val="visible"/>
                                      </p:to>
                                    </p:set>
                                    <p:anim calcmode="lin" valueType="num">
                                      <p:cBhvr additive="base">
                                        <p:cTn id="41" dur="500" fill="hold"/>
                                        <p:tgtEl>
                                          <p:spTgt spid="632846"/>
                                        </p:tgtEl>
                                        <p:attrNameLst>
                                          <p:attrName>ppt_x</p:attrName>
                                        </p:attrNameLst>
                                      </p:cBhvr>
                                      <p:tavLst>
                                        <p:tav tm="0">
                                          <p:val>
                                            <p:strVal val="#ppt_x"/>
                                          </p:val>
                                        </p:tav>
                                        <p:tav tm="100000">
                                          <p:val>
                                            <p:strVal val="#ppt_x"/>
                                          </p:val>
                                        </p:tav>
                                      </p:tavLst>
                                    </p:anim>
                                    <p:anim calcmode="lin" valueType="num">
                                      <p:cBhvr additive="base">
                                        <p:cTn id="42" dur="500" fill="hold"/>
                                        <p:tgtEl>
                                          <p:spTgt spid="632846"/>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632847"/>
                                        </p:tgtEl>
                                        <p:attrNameLst>
                                          <p:attrName>style.visibility</p:attrName>
                                        </p:attrNameLst>
                                      </p:cBhvr>
                                      <p:to>
                                        <p:strVal val="visible"/>
                                      </p:to>
                                    </p:set>
                                    <p:anim calcmode="lin" valueType="num">
                                      <p:cBhvr additive="base">
                                        <p:cTn id="47" dur="500" fill="hold"/>
                                        <p:tgtEl>
                                          <p:spTgt spid="632847"/>
                                        </p:tgtEl>
                                        <p:attrNameLst>
                                          <p:attrName>ppt_x</p:attrName>
                                        </p:attrNameLst>
                                      </p:cBhvr>
                                      <p:tavLst>
                                        <p:tav tm="0">
                                          <p:val>
                                            <p:strVal val="#ppt_x"/>
                                          </p:val>
                                        </p:tav>
                                        <p:tav tm="100000">
                                          <p:val>
                                            <p:strVal val="#ppt_x"/>
                                          </p:val>
                                        </p:tav>
                                      </p:tavLst>
                                    </p:anim>
                                    <p:anim calcmode="lin" valueType="num">
                                      <p:cBhvr additive="base">
                                        <p:cTn id="48" dur="500" fill="hold"/>
                                        <p:tgtEl>
                                          <p:spTgt spid="632847"/>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632842"/>
                                        </p:tgtEl>
                                        <p:attrNameLst>
                                          <p:attrName>style.visibility</p:attrName>
                                        </p:attrNameLst>
                                      </p:cBhvr>
                                      <p:to>
                                        <p:strVal val="visible"/>
                                      </p:to>
                                    </p:set>
                                    <p:anim calcmode="lin" valueType="num">
                                      <p:cBhvr additive="base">
                                        <p:cTn id="51" dur="500" fill="hold"/>
                                        <p:tgtEl>
                                          <p:spTgt spid="632842"/>
                                        </p:tgtEl>
                                        <p:attrNameLst>
                                          <p:attrName>ppt_x</p:attrName>
                                        </p:attrNameLst>
                                      </p:cBhvr>
                                      <p:tavLst>
                                        <p:tav tm="0">
                                          <p:val>
                                            <p:strVal val="#ppt_x"/>
                                          </p:val>
                                        </p:tav>
                                        <p:tav tm="100000">
                                          <p:val>
                                            <p:strVal val="#ppt_x"/>
                                          </p:val>
                                        </p:tav>
                                      </p:tavLst>
                                    </p:anim>
                                    <p:anim calcmode="lin" valueType="num">
                                      <p:cBhvr additive="base">
                                        <p:cTn id="52" dur="500" fill="hold"/>
                                        <p:tgtEl>
                                          <p:spTgt spid="632842"/>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grpId="0" nodeType="clickEffect">
                                  <p:stCondLst>
                                    <p:cond delay="0"/>
                                  </p:stCondLst>
                                  <p:childTnLst>
                                    <p:set>
                                      <p:cBhvr>
                                        <p:cTn id="56" dur="1" fill="hold">
                                          <p:stCondLst>
                                            <p:cond delay="0"/>
                                          </p:stCondLst>
                                        </p:cTn>
                                        <p:tgtEl>
                                          <p:spTgt spid="4"/>
                                        </p:tgtEl>
                                        <p:attrNameLst>
                                          <p:attrName>style.visibility</p:attrName>
                                        </p:attrNameLst>
                                      </p:cBhvr>
                                      <p:to>
                                        <p:strVal val="visible"/>
                                      </p:to>
                                    </p:set>
                                    <p:anim calcmode="lin" valueType="num">
                                      <p:cBhvr additive="base">
                                        <p:cTn id="57" dur="500" fill="hold"/>
                                        <p:tgtEl>
                                          <p:spTgt spid="4"/>
                                        </p:tgtEl>
                                        <p:attrNameLst>
                                          <p:attrName>ppt_x</p:attrName>
                                        </p:attrNameLst>
                                      </p:cBhvr>
                                      <p:tavLst>
                                        <p:tav tm="0">
                                          <p:val>
                                            <p:strVal val="#ppt_x"/>
                                          </p:val>
                                        </p:tav>
                                        <p:tav tm="100000">
                                          <p:val>
                                            <p:strVal val="#ppt_x"/>
                                          </p:val>
                                        </p:tav>
                                      </p:tavLst>
                                    </p:anim>
                                    <p:anim calcmode="lin" valueType="num">
                                      <p:cBhvr additive="base">
                                        <p:cTn id="58" dur="500" fill="hold"/>
                                        <p:tgtEl>
                                          <p:spTgt spid="4"/>
                                        </p:tgtEl>
                                        <p:attrNameLst>
                                          <p:attrName>ppt_y</p:attrName>
                                        </p:attrNameLst>
                                      </p:cBhvr>
                                      <p:tavLst>
                                        <p:tav tm="0">
                                          <p:val>
                                            <p:strVal val="1+#ppt_h/2"/>
                                          </p:val>
                                        </p:tav>
                                        <p:tav tm="100000">
                                          <p:val>
                                            <p:strVal val="#ppt_y"/>
                                          </p:val>
                                        </p:tav>
                                      </p:tavLst>
                                    </p:anim>
                                  </p:childTnLst>
                                </p:cTn>
                              </p:par>
                              <p:par>
                                <p:cTn id="59" presetID="2" presetClass="entr" presetSubtype="4" fill="hold" nodeType="withEffect">
                                  <p:stCondLst>
                                    <p:cond delay="0"/>
                                  </p:stCondLst>
                                  <p:childTnLst>
                                    <p:set>
                                      <p:cBhvr>
                                        <p:cTn id="60" dur="1" fill="hold">
                                          <p:stCondLst>
                                            <p:cond delay="0"/>
                                          </p:stCondLst>
                                        </p:cTn>
                                        <p:tgtEl>
                                          <p:spTgt spid="1027"/>
                                        </p:tgtEl>
                                        <p:attrNameLst>
                                          <p:attrName>style.visibility</p:attrName>
                                        </p:attrNameLst>
                                      </p:cBhvr>
                                      <p:to>
                                        <p:strVal val="visible"/>
                                      </p:to>
                                    </p:set>
                                    <p:anim calcmode="lin" valueType="num">
                                      <p:cBhvr additive="base">
                                        <p:cTn id="61" dur="500" fill="hold"/>
                                        <p:tgtEl>
                                          <p:spTgt spid="1027"/>
                                        </p:tgtEl>
                                        <p:attrNameLst>
                                          <p:attrName>ppt_x</p:attrName>
                                        </p:attrNameLst>
                                      </p:cBhvr>
                                      <p:tavLst>
                                        <p:tav tm="0">
                                          <p:val>
                                            <p:strVal val="#ppt_x"/>
                                          </p:val>
                                        </p:tav>
                                        <p:tav tm="100000">
                                          <p:val>
                                            <p:strVal val="#ppt_x"/>
                                          </p:val>
                                        </p:tav>
                                      </p:tavLst>
                                    </p:anim>
                                    <p:anim calcmode="lin" valueType="num">
                                      <p:cBhvr additive="base">
                                        <p:cTn id="62" dur="500" fill="hold"/>
                                        <p:tgtEl>
                                          <p:spTgt spid="10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2835" grpId="0" animBg="1"/>
      <p:bldP spid="632839" grpId="0" animBg="1"/>
      <p:bldP spid="632840" grpId="0" animBg="1"/>
      <p:bldP spid="632841" grpId="0" animBg="1"/>
      <p:bldP spid="632842" grpId="0" animBg="1"/>
      <p:bldP spid="632843" grpId="0" animBg="1"/>
      <p:bldP spid="12297" grpId="0" animBg="1"/>
      <p:bldP spid="632845" grpId="0" animBg="1"/>
      <p:bldP spid="632846" grpId="0" animBg="1"/>
      <p:bldP spid="632847" grpId="0" animBg="1"/>
      <p:bldP spid="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467544" y="260648"/>
            <a:ext cx="8229600" cy="1001712"/>
          </a:xfrm>
        </p:spPr>
        <p:txBody>
          <a:bodyPr/>
          <a:lstStyle/>
          <a:p>
            <a:r>
              <a:rPr lang="en-GB" dirty="0" smtClean="0"/>
              <a:t>GPS </a:t>
            </a:r>
            <a:r>
              <a:rPr lang="en-GB" dirty="0" err="1" smtClean="0"/>
              <a:t>nauwkeurigheid</a:t>
            </a:r>
            <a:r>
              <a:rPr lang="en-GB" dirty="0" smtClean="0"/>
              <a:t> &amp; </a:t>
            </a:r>
            <a:r>
              <a:rPr lang="en-GB" dirty="0" err="1" smtClean="0"/>
              <a:t>landbouwtoepassingen</a:t>
            </a:r>
            <a:endParaRPr lang="en-GB" dirty="0" smtClean="0"/>
          </a:p>
        </p:txBody>
      </p:sp>
      <p:sp>
        <p:nvSpPr>
          <p:cNvPr id="9219" name="Content Placeholder 2"/>
          <p:cNvSpPr>
            <a:spLocks noGrp="1"/>
          </p:cNvSpPr>
          <p:nvPr>
            <p:ph idx="1"/>
          </p:nvPr>
        </p:nvSpPr>
        <p:spPr>
          <a:xfrm>
            <a:off x="561975" y="1124744"/>
            <a:ext cx="8578850" cy="4775994"/>
          </a:xfrm>
        </p:spPr>
        <p:txBody>
          <a:bodyPr/>
          <a:lstStyle/>
          <a:p>
            <a:r>
              <a:rPr lang="en-GB" sz="2400" dirty="0" smtClean="0"/>
              <a:t>GPS </a:t>
            </a:r>
            <a:r>
              <a:rPr lang="en-GB" sz="2400" dirty="0" err="1" smtClean="0"/>
              <a:t>zonder</a:t>
            </a:r>
            <a:r>
              <a:rPr lang="en-GB" sz="2400" dirty="0" smtClean="0"/>
              <a:t> </a:t>
            </a:r>
            <a:r>
              <a:rPr lang="en-GB" sz="2400" dirty="0" err="1" smtClean="0"/>
              <a:t>correctie</a:t>
            </a:r>
            <a:r>
              <a:rPr lang="en-GB" sz="2400" dirty="0" smtClean="0"/>
              <a:t> 			: </a:t>
            </a:r>
            <a:r>
              <a:rPr lang="en-GB" sz="2400" dirty="0" smtClean="0">
                <a:solidFill>
                  <a:srgbClr val="FFFF00"/>
                </a:solidFill>
              </a:rPr>
              <a:t>500</a:t>
            </a:r>
            <a:r>
              <a:rPr lang="en-GB" sz="2400" dirty="0" smtClean="0"/>
              <a:t> tot </a:t>
            </a:r>
            <a:r>
              <a:rPr lang="en-GB" sz="2400" dirty="0" smtClean="0">
                <a:solidFill>
                  <a:srgbClr val="FFFF00"/>
                </a:solidFill>
              </a:rPr>
              <a:t>1500</a:t>
            </a:r>
            <a:r>
              <a:rPr lang="en-GB" sz="2400" dirty="0" smtClean="0"/>
              <a:t> cm </a:t>
            </a:r>
          </a:p>
          <a:p>
            <a:pPr lvl="1"/>
            <a:r>
              <a:rPr lang="en-GB" sz="2000" dirty="0" err="1" smtClean="0"/>
              <a:t>Niet</a:t>
            </a:r>
            <a:r>
              <a:rPr lang="en-GB" sz="2000" dirty="0" smtClean="0"/>
              <a:t> </a:t>
            </a:r>
            <a:r>
              <a:rPr lang="en-GB" sz="2000" dirty="0" err="1" smtClean="0"/>
              <a:t>geschikt</a:t>
            </a:r>
            <a:r>
              <a:rPr lang="en-GB" sz="2000" dirty="0" smtClean="0"/>
              <a:t> </a:t>
            </a:r>
            <a:r>
              <a:rPr lang="en-GB" sz="2000" dirty="0" err="1" smtClean="0"/>
              <a:t>voor</a:t>
            </a:r>
            <a:r>
              <a:rPr lang="en-GB" sz="2000" dirty="0" smtClean="0"/>
              <a:t> </a:t>
            </a:r>
            <a:r>
              <a:rPr lang="en-GB" sz="2000" dirty="0" err="1" smtClean="0"/>
              <a:t>landbouwtoepassing</a:t>
            </a:r>
            <a:endParaRPr lang="en-GB" sz="2000" dirty="0"/>
          </a:p>
          <a:p>
            <a:pPr marL="457200" lvl="1" indent="0">
              <a:buNone/>
            </a:pPr>
            <a:endParaRPr lang="en-GB" dirty="0" smtClean="0"/>
          </a:p>
          <a:p>
            <a:r>
              <a:rPr lang="en-GB" sz="2400" dirty="0" smtClean="0"/>
              <a:t>GPS met EGNOS </a:t>
            </a:r>
            <a:r>
              <a:rPr lang="en-GB" sz="2400" dirty="0" err="1" smtClean="0"/>
              <a:t>correctie</a:t>
            </a:r>
            <a:r>
              <a:rPr lang="en-GB" sz="2400" dirty="0" smtClean="0"/>
              <a:t>		: </a:t>
            </a:r>
            <a:r>
              <a:rPr lang="en-GB" sz="2400" dirty="0" smtClean="0">
                <a:solidFill>
                  <a:srgbClr val="FFFF00"/>
                </a:solidFill>
              </a:rPr>
              <a:t>100</a:t>
            </a:r>
            <a:r>
              <a:rPr lang="en-GB" sz="2400" dirty="0" smtClean="0"/>
              <a:t> tot </a:t>
            </a:r>
            <a:r>
              <a:rPr lang="en-GB" sz="2400" dirty="0" smtClean="0">
                <a:solidFill>
                  <a:srgbClr val="FFFF00"/>
                </a:solidFill>
              </a:rPr>
              <a:t>300</a:t>
            </a:r>
            <a:r>
              <a:rPr lang="en-GB" sz="2400" dirty="0" smtClean="0"/>
              <a:t> cm</a:t>
            </a:r>
          </a:p>
          <a:p>
            <a:pPr lvl="1"/>
            <a:r>
              <a:rPr lang="en-GB" sz="2000" dirty="0" err="1" smtClean="0"/>
              <a:t>Beperkt</a:t>
            </a:r>
            <a:r>
              <a:rPr lang="en-GB" sz="2000" dirty="0" smtClean="0"/>
              <a:t> </a:t>
            </a:r>
            <a:r>
              <a:rPr lang="en-GB" sz="2000" dirty="0" err="1" smtClean="0"/>
              <a:t>geschikt</a:t>
            </a:r>
            <a:r>
              <a:rPr lang="en-GB" sz="2000" dirty="0" smtClean="0"/>
              <a:t> (</a:t>
            </a:r>
            <a:r>
              <a:rPr lang="en-GB" sz="2000" dirty="0" err="1" smtClean="0"/>
              <a:t>alleen</a:t>
            </a:r>
            <a:r>
              <a:rPr lang="en-GB" sz="2000" dirty="0" smtClean="0"/>
              <a:t> </a:t>
            </a:r>
            <a:r>
              <a:rPr lang="en-GB" sz="2000" dirty="0" err="1" smtClean="0"/>
              <a:t>kunstmest</a:t>
            </a:r>
            <a:r>
              <a:rPr lang="en-GB" sz="2000" dirty="0" smtClean="0"/>
              <a:t> </a:t>
            </a:r>
            <a:r>
              <a:rPr lang="en-GB" sz="2000" dirty="0" err="1" smtClean="0"/>
              <a:t>strooien</a:t>
            </a:r>
            <a:r>
              <a:rPr lang="en-GB" sz="2000" dirty="0" smtClean="0"/>
              <a:t> en </a:t>
            </a:r>
            <a:r>
              <a:rPr lang="en-GB" sz="2000" dirty="0" err="1" smtClean="0"/>
              <a:t>spuiten</a:t>
            </a:r>
            <a:r>
              <a:rPr lang="en-GB" sz="2000" dirty="0" smtClean="0"/>
              <a:t>)</a:t>
            </a:r>
          </a:p>
          <a:p>
            <a:pPr marL="457200" lvl="1" indent="0">
              <a:buNone/>
            </a:pPr>
            <a:endParaRPr lang="en-GB" dirty="0" smtClean="0"/>
          </a:p>
          <a:p>
            <a:r>
              <a:rPr lang="en-GB" sz="2400" dirty="0" smtClean="0"/>
              <a:t>GPS met ‘Differential </a:t>
            </a:r>
            <a:r>
              <a:rPr lang="en-GB" sz="2400" dirty="0" err="1"/>
              <a:t>c</a:t>
            </a:r>
            <a:r>
              <a:rPr lang="en-GB" sz="2400" dirty="0" err="1" smtClean="0"/>
              <a:t>orrectie</a:t>
            </a:r>
            <a:r>
              <a:rPr lang="en-GB" sz="2400" dirty="0" smtClean="0"/>
              <a:t>’ (DGPS)	: </a:t>
            </a:r>
            <a:r>
              <a:rPr lang="en-GB" sz="2400" dirty="0" smtClean="0">
                <a:solidFill>
                  <a:srgbClr val="FFFF00"/>
                </a:solidFill>
              </a:rPr>
              <a:t>10 </a:t>
            </a:r>
            <a:r>
              <a:rPr lang="en-GB" sz="2400" dirty="0" smtClean="0"/>
              <a:t>tot</a:t>
            </a:r>
            <a:r>
              <a:rPr lang="en-GB" sz="2400" dirty="0" smtClean="0">
                <a:solidFill>
                  <a:srgbClr val="FFFF00"/>
                </a:solidFill>
              </a:rPr>
              <a:t> 30</a:t>
            </a:r>
            <a:r>
              <a:rPr lang="en-GB" sz="2400" dirty="0" smtClean="0"/>
              <a:t> cm</a:t>
            </a:r>
          </a:p>
          <a:p>
            <a:pPr lvl="1"/>
            <a:r>
              <a:rPr lang="en-GB" sz="2000" dirty="0" err="1"/>
              <a:t>G</a:t>
            </a:r>
            <a:r>
              <a:rPr lang="en-GB" sz="2000" dirty="0" err="1" smtClean="0"/>
              <a:t>eschikt</a:t>
            </a:r>
            <a:r>
              <a:rPr lang="en-GB" sz="2000" dirty="0" smtClean="0"/>
              <a:t> </a:t>
            </a:r>
            <a:r>
              <a:rPr lang="en-GB" sz="2000" dirty="0" err="1" smtClean="0"/>
              <a:t>voor</a:t>
            </a:r>
            <a:r>
              <a:rPr lang="en-GB" sz="2000" dirty="0" smtClean="0"/>
              <a:t> (parallel </a:t>
            </a:r>
            <a:r>
              <a:rPr lang="en-GB" sz="2000" dirty="0" err="1" smtClean="0"/>
              <a:t>rijden</a:t>
            </a:r>
            <a:r>
              <a:rPr lang="en-GB" sz="2000" dirty="0" smtClean="0"/>
              <a:t>, </a:t>
            </a:r>
            <a:r>
              <a:rPr lang="en-GB" sz="2000" dirty="0" err="1" smtClean="0"/>
              <a:t>variabel</a:t>
            </a:r>
            <a:r>
              <a:rPr lang="en-GB" sz="2000" dirty="0" smtClean="0"/>
              <a:t> </a:t>
            </a:r>
            <a:r>
              <a:rPr lang="en-GB" sz="2000" dirty="0" err="1" smtClean="0"/>
              <a:t>doseren</a:t>
            </a:r>
            <a:r>
              <a:rPr lang="en-GB" sz="2000" dirty="0" smtClean="0"/>
              <a:t> en </a:t>
            </a:r>
            <a:r>
              <a:rPr lang="en-GB" sz="2000" dirty="0" err="1" smtClean="0"/>
              <a:t>sectiecontrole</a:t>
            </a:r>
            <a:r>
              <a:rPr lang="en-GB" sz="2000" dirty="0" smtClean="0"/>
              <a:t>)</a:t>
            </a:r>
          </a:p>
          <a:p>
            <a:pPr marL="457200" lvl="1" indent="0">
              <a:buNone/>
            </a:pPr>
            <a:endParaRPr lang="en-GB" sz="2000" dirty="0" smtClean="0"/>
          </a:p>
          <a:p>
            <a:r>
              <a:rPr lang="en-GB" sz="2400" dirty="0" smtClean="0"/>
              <a:t>GPS met RTK </a:t>
            </a:r>
            <a:r>
              <a:rPr lang="en-GB" sz="2400" dirty="0" err="1" smtClean="0"/>
              <a:t>correctie</a:t>
            </a:r>
            <a:r>
              <a:rPr lang="en-GB" sz="2400" dirty="0" smtClean="0"/>
              <a:t> (RTK-GPS)	: </a:t>
            </a:r>
            <a:r>
              <a:rPr lang="en-GB" sz="2400" dirty="0" smtClean="0">
                <a:solidFill>
                  <a:srgbClr val="FFFF00"/>
                </a:solidFill>
              </a:rPr>
              <a:t>1 </a:t>
            </a:r>
            <a:r>
              <a:rPr lang="en-GB" sz="2400" dirty="0" smtClean="0"/>
              <a:t>tot</a:t>
            </a:r>
            <a:r>
              <a:rPr lang="en-GB" sz="2400" dirty="0" smtClean="0">
                <a:solidFill>
                  <a:srgbClr val="FFFF00"/>
                </a:solidFill>
              </a:rPr>
              <a:t> 2 </a:t>
            </a:r>
            <a:r>
              <a:rPr lang="en-GB" sz="2400" dirty="0" smtClean="0"/>
              <a:t>cm</a:t>
            </a:r>
          </a:p>
          <a:p>
            <a:pPr lvl="1"/>
            <a:r>
              <a:rPr lang="en-GB" sz="2000" dirty="0" err="1" smtClean="0"/>
              <a:t>Zeer</a:t>
            </a:r>
            <a:r>
              <a:rPr lang="en-GB" sz="2000" dirty="0" smtClean="0"/>
              <a:t> </a:t>
            </a:r>
            <a:r>
              <a:rPr lang="en-GB" sz="2000" dirty="0" err="1" smtClean="0"/>
              <a:t>geschikt</a:t>
            </a:r>
            <a:r>
              <a:rPr lang="en-GB" sz="2000" dirty="0" smtClean="0"/>
              <a:t> (</a:t>
            </a:r>
            <a:r>
              <a:rPr lang="en-GB" sz="2000" dirty="0" err="1" smtClean="0"/>
              <a:t>zaaien-schoffelen</a:t>
            </a:r>
            <a:r>
              <a:rPr lang="en-GB" sz="2000" dirty="0" smtClean="0"/>
              <a:t>, </a:t>
            </a:r>
            <a:r>
              <a:rPr lang="en-GB" sz="2000" dirty="0" err="1" smtClean="0"/>
              <a:t>poten</a:t>
            </a:r>
            <a:r>
              <a:rPr lang="en-GB" sz="2000" dirty="0" smtClean="0"/>
              <a:t>, </a:t>
            </a:r>
            <a:r>
              <a:rPr lang="en-GB" sz="2000" dirty="0" err="1" smtClean="0"/>
              <a:t>aanaarden</a:t>
            </a:r>
            <a:r>
              <a:rPr lang="en-GB" sz="2000" dirty="0" smtClean="0"/>
              <a:t>)</a:t>
            </a: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467544" y="260648"/>
            <a:ext cx="8229600" cy="1001712"/>
          </a:xfrm>
        </p:spPr>
        <p:txBody>
          <a:bodyPr/>
          <a:lstStyle/>
          <a:p>
            <a:r>
              <a:rPr lang="en-GB" dirty="0" smtClean="0"/>
              <a:t>EGNOS </a:t>
            </a:r>
            <a:r>
              <a:rPr lang="en-GB" dirty="0" err="1" smtClean="0"/>
              <a:t>correctie</a:t>
            </a:r>
            <a:endParaRPr lang="en-GB" dirty="0" smtClean="0"/>
          </a:p>
        </p:txBody>
      </p:sp>
      <p:sp>
        <p:nvSpPr>
          <p:cNvPr id="12291" name="Content Placeholder 2"/>
          <p:cNvSpPr>
            <a:spLocks noGrp="1"/>
          </p:cNvSpPr>
          <p:nvPr>
            <p:ph idx="1"/>
          </p:nvPr>
        </p:nvSpPr>
        <p:spPr>
          <a:xfrm>
            <a:off x="395288" y="260350"/>
            <a:ext cx="8229600" cy="4343400"/>
          </a:xfrm>
        </p:spPr>
        <p:txBody>
          <a:bodyPr/>
          <a:lstStyle/>
          <a:p>
            <a:r>
              <a:rPr lang="en-GB" dirty="0" err="1" smtClean="0"/>
              <a:t>Europees</a:t>
            </a:r>
            <a:r>
              <a:rPr lang="en-GB" dirty="0" smtClean="0"/>
              <a:t> </a:t>
            </a:r>
            <a:r>
              <a:rPr lang="en-GB" dirty="0" err="1" smtClean="0"/>
              <a:t>satelliet</a:t>
            </a:r>
            <a:r>
              <a:rPr lang="en-GB" dirty="0" smtClean="0"/>
              <a:t> </a:t>
            </a:r>
            <a:r>
              <a:rPr lang="en-GB" dirty="0" err="1" smtClean="0"/>
              <a:t>correctie</a:t>
            </a:r>
            <a:r>
              <a:rPr lang="en-GB" dirty="0" smtClean="0"/>
              <a:t> </a:t>
            </a:r>
            <a:r>
              <a:rPr lang="en-GB" dirty="0" err="1" smtClean="0"/>
              <a:t>systeem</a:t>
            </a:r>
            <a:endParaRPr lang="en-GB" dirty="0" smtClean="0"/>
          </a:p>
          <a:p>
            <a:pPr lvl="1"/>
            <a:r>
              <a:rPr lang="en-GB" dirty="0" smtClean="0"/>
              <a:t>3 extra </a:t>
            </a:r>
            <a:r>
              <a:rPr lang="en-GB" dirty="0" err="1" smtClean="0"/>
              <a:t>satellieten</a:t>
            </a:r>
            <a:r>
              <a:rPr lang="en-GB" dirty="0" smtClean="0"/>
              <a:t> (geo-</a:t>
            </a:r>
            <a:r>
              <a:rPr lang="en-GB" dirty="0" err="1" smtClean="0"/>
              <a:t>stationair</a:t>
            </a:r>
            <a:r>
              <a:rPr lang="en-GB" dirty="0" smtClean="0"/>
              <a:t>)</a:t>
            </a:r>
          </a:p>
          <a:p>
            <a:pPr lvl="1"/>
            <a:r>
              <a:rPr lang="en-GB" dirty="0" err="1" smtClean="0"/>
              <a:t>Netwerk</a:t>
            </a:r>
            <a:r>
              <a:rPr lang="en-GB" dirty="0" smtClean="0"/>
              <a:t> van </a:t>
            </a:r>
            <a:r>
              <a:rPr lang="en-GB" dirty="0" err="1" smtClean="0"/>
              <a:t>grondstations</a:t>
            </a:r>
            <a:r>
              <a:rPr lang="en-GB" dirty="0" smtClean="0"/>
              <a:t/>
            </a:r>
            <a:br>
              <a:rPr lang="en-GB" dirty="0" smtClean="0"/>
            </a:br>
            <a:endParaRPr lang="en-GB" dirty="0" smtClean="0"/>
          </a:p>
          <a:p>
            <a:r>
              <a:rPr lang="en-GB" dirty="0" smtClean="0"/>
              <a:t>GPS met </a:t>
            </a:r>
            <a:r>
              <a:rPr lang="en-GB" dirty="0" err="1" smtClean="0"/>
              <a:t>Egnos</a:t>
            </a:r>
            <a:r>
              <a:rPr lang="en-GB" dirty="0" smtClean="0"/>
              <a:t> </a:t>
            </a:r>
            <a:r>
              <a:rPr lang="en-GB" dirty="0" err="1" smtClean="0"/>
              <a:t>nauwkeurigheid</a:t>
            </a:r>
            <a:r>
              <a:rPr lang="en-GB" dirty="0" smtClean="0"/>
              <a:t> &lt; 1,5 m </a:t>
            </a:r>
            <a:r>
              <a:rPr lang="en-GB" dirty="0" err="1" smtClean="0"/>
              <a:t>afwijking</a:t>
            </a:r>
            <a:endParaRPr lang="en-GB" dirty="0" smtClean="0"/>
          </a:p>
        </p:txBody>
      </p:sp>
      <p:pic>
        <p:nvPicPr>
          <p:cNvPr id="12292" name="Picture 2"/>
          <p:cNvPicPr>
            <a:picLocks noChangeAspect="1" noChangeArrowheads="1"/>
          </p:cNvPicPr>
          <p:nvPr/>
        </p:nvPicPr>
        <p:blipFill>
          <a:blip r:embed="rId3" cstate="print"/>
          <a:srcRect/>
          <a:stretch>
            <a:fillRect/>
          </a:stretch>
        </p:blipFill>
        <p:spPr bwMode="auto">
          <a:xfrm>
            <a:off x="3990603" y="4152009"/>
            <a:ext cx="5133975" cy="273367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467544" y="260648"/>
            <a:ext cx="8229600" cy="1001712"/>
          </a:xfrm>
        </p:spPr>
        <p:txBody>
          <a:bodyPr/>
          <a:lstStyle/>
          <a:p>
            <a:r>
              <a:rPr lang="en-GB" dirty="0" smtClean="0"/>
              <a:t>DGPS </a:t>
            </a:r>
            <a:r>
              <a:rPr lang="en-GB" dirty="0" err="1" smtClean="0"/>
              <a:t>correctie</a:t>
            </a:r>
            <a:endParaRPr lang="en-GB" dirty="0" smtClean="0"/>
          </a:p>
        </p:txBody>
      </p:sp>
      <p:sp>
        <p:nvSpPr>
          <p:cNvPr id="13315" name="Content Placeholder 2"/>
          <p:cNvSpPr>
            <a:spLocks noGrp="1"/>
          </p:cNvSpPr>
          <p:nvPr>
            <p:ph idx="1"/>
          </p:nvPr>
        </p:nvSpPr>
        <p:spPr>
          <a:xfrm>
            <a:off x="468313" y="1019175"/>
            <a:ext cx="8229600" cy="4343400"/>
          </a:xfrm>
        </p:spPr>
        <p:txBody>
          <a:bodyPr/>
          <a:lstStyle/>
          <a:p>
            <a:r>
              <a:rPr lang="en-GB" dirty="0" smtClean="0"/>
              <a:t>‘Differential GPS’</a:t>
            </a:r>
          </a:p>
          <a:p>
            <a:pPr lvl="1"/>
            <a:r>
              <a:rPr lang="en-GB" dirty="0" err="1" smtClean="0"/>
              <a:t>Netwerk</a:t>
            </a:r>
            <a:r>
              <a:rPr lang="en-GB" dirty="0" smtClean="0"/>
              <a:t> van </a:t>
            </a:r>
            <a:r>
              <a:rPr lang="en-GB" dirty="0" err="1" smtClean="0"/>
              <a:t>vaste</a:t>
            </a:r>
            <a:r>
              <a:rPr lang="en-GB" dirty="0" smtClean="0"/>
              <a:t> </a:t>
            </a:r>
            <a:r>
              <a:rPr lang="en-GB" dirty="0" err="1" smtClean="0"/>
              <a:t>grondstations</a:t>
            </a:r>
            <a:endParaRPr lang="en-GB" dirty="0" smtClean="0"/>
          </a:p>
          <a:p>
            <a:pPr lvl="1"/>
            <a:r>
              <a:rPr lang="en-GB" dirty="0" smtClean="0"/>
              <a:t>UHF radio </a:t>
            </a:r>
            <a:r>
              <a:rPr lang="en-GB" dirty="0" err="1" smtClean="0"/>
              <a:t>frequenties</a:t>
            </a:r>
            <a:r>
              <a:rPr lang="en-GB" dirty="0" smtClean="0"/>
              <a:t/>
            </a:r>
            <a:br>
              <a:rPr lang="en-GB" dirty="0" smtClean="0"/>
            </a:br>
            <a:endParaRPr lang="en-GB" dirty="0" smtClean="0"/>
          </a:p>
          <a:p>
            <a:r>
              <a:rPr lang="en-GB" dirty="0" smtClean="0"/>
              <a:t>Tot 20 cm </a:t>
            </a:r>
            <a:r>
              <a:rPr lang="en-GB" dirty="0" err="1" smtClean="0"/>
              <a:t>nauwkeurig</a:t>
            </a:r>
            <a:endParaRPr lang="en-GB" dirty="0" smtClean="0"/>
          </a:p>
        </p:txBody>
      </p:sp>
      <p:pic>
        <p:nvPicPr>
          <p:cNvPr id="13316" name="Picture 2"/>
          <p:cNvPicPr>
            <a:picLocks noChangeAspect="1" noChangeArrowheads="1"/>
          </p:cNvPicPr>
          <p:nvPr/>
        </p:nvPicPr>
        <p:blipFill>
          <a:blip r:embed="rId3" cstate="print"/>
          <a:srcRect/>
          <a:stretch>
            <a:fillRect/>
          </a:stretch>
        </p:blipFill>
        <p:spPr bwMode="auto">
          <a:xfrm>
            <a:off x="6875463" y="2708275"/>
            <a:ext cx="2095500" cy="3143250"/>
          </a:xfrm>
          <a:prstGeom prst="rect">
            <a:avLst/>
          </a:prstGeom>
          <a:noFill/>
          <a:ln w="9525">
            <a:noFill/>
            <a:miter lim="800000"/>
            <a:headEnd/>
            <a:tailEnd/>
          </a:ln>
        </p:spPr>
      </p:pic>
      <p:pic>
        <p:nvPicPr>
          <p:cNvPr id="13317" name="Picture 3"/>
          <p:cNvPicPr>
            <a:picLocks noChangeAspect="1" noChangeArrowheads="1"/>
          </p:cNvPicPr>
          <p:nvPr/>
        </p:nvPicPr>
        <p:blipFill>
          <a:blip r:embed="rId4" cstate="print"/>
          <a:srcRect/>
          <a:stretch>
            <a:fillRect/>
          </a:stretch>
        </p:blipFill>
        <p:spPr bwMode="auto">
          <a:xfrm>
            <a:off x="6908800" y="985838"/>
            <a:ext cx="2028825" cy="1628775"/>
          </a:xfrm>
          <a:prstGeom prst="rect">
            <a:avLst/>
          </a:prstGeom>
          <a:noFill/>
          <a:ln w="9525">
            <a:noFill/>
            <a:miter lim="800000"/>
            <a:headEnd/>
            <a:tailEnd/>
          </a:ln>
        </p:spPr>
      </p:pic>
      <p:pic>
        <p:nvPicPr>
          <p:cNvPr id="13318" name="Picture 4"/>
          <p:cNvPicPr>
            <a:picLocks noChangeAspect="1" noChangeArrowheads="1"/>
          </p:cNvPicPr>
          <p:nvPr/>
        </p:nvPicPr>
        <p:blipFill>
          <a:blip r:embed="rId5" cstate="print"/>
          <a:srcRect/>
          <a:stretch>
            <a:fillRect/>
          </a:stretch>
        </p:blipFill>
        <p:spPr bwMode="auto">
          <a:xfrm>
            <a:off x="4471988" y="3816350"/>
            <a:ext cx="2378075" cy="204787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467544" y="260648"/>
            <a:ext cx="8229600" cy="1001712"/>
          </a:xfrm>
        </p:spPr>
        <p:txBody>
          <a:bodyPr/>
          <a:lstStyle/>
          <a:p>
            <a:r>
              <a:rPr lang="en-GB" dirty="0" smtClean="0"/>
              <a:t>RTK </a:t>
            </a:r>
            <a:r>
              <a:rPr lang="en-GB" dirty="0" err="1" smtClean="0"/>
              <a:t>correctie</a:t>
            </a:r>
            <a:endParaRPr lang="en-GB" dirty="0" smtClean="0"/>
          </a:p>
        </p:txBody>
      </p:sp>
      <p:sp>
        <p:nvSpPr>
          <p:cNvPr id="14339" name="Content Placeholder 2"/>
          <p:cNvSpPr>
            <a:spLocks noGrp="1"/>
          </p:cNvSpPr>
          <p:nvPr>
            <p:ph idx="1"/>
          </p:nvPr>
        </p:nvSpPr>
        <p:spPr>
          <a:xfrm>
            <a:off x="395288" y="1029816"/>
            <a:ext cx="5414821" cy="4343400"/>
          </a:xfrm>
        </p:spPr>
        <p:txBody>
          <a:bodyPr/>
          <a:lstStyle/>
          <a:p>
            <a:r>
              <a:rPr lang="en-GB" dirty="0" smtClean="0"/>
              <a:t>‘Real Time Kinematic’ GPS</a:t>
            </a:r>
          </a:p>
          <a:p>
            <a:pPr lvl="1"/>
            <a:r>
              <a:rPr lang="en-GB" dirty="0" smtClean="0"/>
              <a:t>Vast </a:t>
            </a:r>
            <a:r>
              <a:rPr lang="en-GB" dirty="0" err="1" smtClean="0"/>
              <a:t>grondstation</a:t>
            </a:r>
            <a:endParaRPr lang="en-GB" dirty="0" smtClean="0"/>
          </a:p>
          <a:p>
            <a:pPr lvl="1"/>
            <a:r>
              <a:rPr lang="en-GB" dirty="0" smtClean="0"/>
              <a:t>In Nederland: </a:t>
            </a:r>
            <a:r>
              <a:rPr lang="en-GB" dirty="0" err="1" smtClean="0"/>
              <a:t>binnen</a:t>
            </a:r>
            <a:r>
              <a:rPr lang="en-GB" dirty="0" smtClean="0"/>
              <a:t> 10 km van de trekker</a:t>
            </a:r>
          </a:p>
          <a:p>
            <a:pPr lvl="1"/>
            <a:r>
              <a:rPr lang="en-GB" dirty="0" smtClean="0"/>
              <a:t>FM radio </a:t>
            </a:r>
            <a:r>
              <a:rPr lang="en-GB" dirty="0" err="1" smtClean="0"/>
              <a:t>frequentie</a:t>
            </a:r>
            <a:r>
              <a:rPr lang="en-GB" dirty="0" smtClean="0"/>
              <a:t> </a:t>
            </a:r>
            <a:r>
              <a:rPr lang="en-GB" dirty="0" err="1" smtClean="0"/>
              <a:t>correctie</a:t>
            </a:r>
            <a:endParaRPr lang="en-GB" dirty="0" smtClean="0"/>
          </a:p>
          <a:p>
            <a:pPr lvl="1"/>
            <a:r>
              <a:rPr lang="en-GB" dirty="0" smtClean="0"/>
              <a:t>06 GPS </a:t>
            </a:r>
            <a:r>
              <a:rPr lang="en-GB" dirty="0" err="1" smtClean="0"/>
              <a:t>correctie</a:t>
            </a:r>
            <a:r>
              <a:rPr lang="en-GB" dirty="0" smtClean="0"/>
              <a:t> via </a:t>
            </a:r>
            <a:r>
              <a:rPr lang="en-GB" dirty="0" err="1" smtClean="0"/>
              <a:t>telefoon</a:t>
            </a:r>
            <a:r>
              <a:rPr lang="en-GB" dirty="0" smtClean="0"/>
              <a:t> modem</a:t>
            </a:r>
            <a:br>
              <a:rPr lang="en-GB" dirty="0" smtClean="0"/>
            </a:br>
            <a:endParaRPr lang="en-GB" dirty="0" smtClean="0"/>
          </a:p>
          <a:p>
            <a:r>
              <a:rPr lang="en-GB" dirty="0" err="1" smtClean="0"/>
              <a:t>Nauwkeurig</a:t>
            </a:r>
            <a:r>
              <a:rPr lang="en-GB" dirty="0" smtClean="0"/>
              <a:t> </a:t>
            </a:r>
            <a:r>
              <a:rPr lang="en-GB" dirty="0" err="1" smtClean="0"/>
              <a:t>afwijking</a:t>
            </a:r>
            <a:r>
              <a:rPr lang="en-GB" dirty="0" smtClean="0"/>
              <a:t> &lt;2 cm</a:t>
            </a:r>
          </a:p>
        </p:txBody>
      </p:sp>
      <p:pic>
        <p:nvPicPr>
          <p:cNvPr id="14340" name="Picture 2"/>
          <p:cNvPicPr>
            <a:picLocks noChangeAspect="1" noChangeArrowheads="1"/>
          </p:cNvPicPr>
          <p:nvPr/>
        </p:nvPicPr>
        <p:blipFill>
          <a:blip r:embed="rId3" cstate="print"/>
          <a:srcRect/>
          <a:stretch>
            <a:fillRect/>
          </a:stretch>
        </p:blipFill>
        <p:spPr bwMode="auto">
          <a:xfrm>
            <a:off x="5810109" y="116633"/>
            <a:ext cx="3192604" cy="2232248"/>
          </a:xfrm>
          <a:prstGeom prst="rect">
            <a:avLst/>
          </a:prstGeom>
          <a:noFill/>
          <a:ln w="9525">
            <a:noFill/>
            <a:miter lim="800000"/>
            <a:headEnd/>
            <a:tailEnd/>
          </a:ln>
        </p:spPr>
      </p:pic>
      <p:pic>
        <p:nvPicPr>
          <p:cNvPr id="14341" name="Picture 3"/>
          <p:cNvPicPr>
            <a:picLocks noChangeAspect="1" noChangeArrowheads="1"/>
          </p:cNvPicPr>
          <p:nvPr/>
        </p:nvPicPr>
        <p:blipFill>
          <a:blip r:embed="rId4" cstate="print"/>
          <a:srcRect/>
          <a:stretch>
            <a:fillRect/>
          </a:stretch>
        </p:blipFill>
        <p:spPr bwMode="auto">
          <a:xfrm>
            <a:off x="5810109" y="3628357"/>
            <a:ext cx="3312187" cy="2478111"/>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467544" y="260648"/>
            <a:ext cx="8229600" cy="1001712"/>
          </a:xfrm>
        </p:spPr>
        <p:txBody>
          <a:bodyPr/>
          <a:lstStyle/>
          <a:p>
            <a:r>
              <a:rPr lang="en-US" dirty="0" err="1" smtClean="0"/>
              <a:t>Leerdoelen</a:t>
            </a:r>
            <a:endParaRPr lang="nl-NL" dirty="0" smtClean="0"/>
          </a:p>
        </p:txBody>
      </p:sp>
      <p:sp>
        <p:nvSpPr>
          <p:cNvPr id="14339" name="Rectangle 3"/>
          <p:cNvSpPr>
            <a:spLocks noGrp="1" noChangeArrowheads="1"/>
          </p:cNvSpPr>
          <p:nvPr>
            <p:ph type="body" idx="1"/>
          </p:nvPr>
        </p:nvSpPr>
        <p:spPr>
          <a:xfrm>
            <a:off x="457200" y="1371600"/>
            <a:ext cx="8231188" cy="4343400"/>
          </a:xfrm>
        </p:spPr>
        <p:txBody>
          <a:bodyPr/>
          <a:lstStyle/>
          <a:p>
            <a:pPr marL="0" indent="0">
              <a:lnSpc>
                <a:spcPct val="90000"/>
              </a:lnSpc>
              <a:buFont typeface="Wingdings" pitchFamily="2" charset="2"/>
              <a:buNone/>
              <a:defRPr/>
            </a:pPr>
            <a:r>
              <a:rPr lang="nl-NL" sz="2000" dirty="0" smtClean="0"/>
              <a:t>Basiskennis voor niveau 3/4/5</a:t>
            </a:r>
          </a:p>
          <a:p>
            <a:pPr marL="0" indent="0">
              <a:lnSpc>
                <a:spcPct val="90000"/>
              </a:lnSpc>
              <a:buFont typeface="Wingdings" pitchFamily="2" charset="2"/>
              <a:buNone/>
              <a:defRPr/>
            </a:pPr>
            <a:endParaRPr lang="nl-NL" sz="2000" dirty="0" smtClean="0"/>
          </a:p>
          <a:p>
            <a:pPr>
              <a:lnSpc>
                <a:spcPct val="90000"/>
              </a:lnSpc>
              <a:defRPr/>
            </a:pPr>
            <a:r>
              <a:rPr lang="nl-NL" sz="2000" dirty="0" smtClean="0"/>
              <a:t>De </a:t>
            </a:r>
            <a:r>
              <a:rPr lang="nl-NL" sz="2000" dirty="0" smtClean="0">
                <a:solidFill>
                  <a:srgbClr val="FFFF00"/>
                </a:solidFill>
              </a:rPr>
              <a:t>deelnemer</a:t>
            </a:r>
            <a:r>
              <a:rPr lang="nl-NL" sz="2000" dirty="0" smtClean="0"/>
              <a:t> heeft inzicht in de mogelijkheden, beperkingen en nauwkeurigheid van plaatsbepaling met GPS.</a:t>
            </a:r>
          </a:p>
          <a:p>
            <a:pPr>
              <a:lnSpc>
                <a:spcPct val="90000"/>
              </a:lnSpc>
              <a:defRPr/>
            </a:pPr>
            <a:r>
              <a:rPr lang="nl-NL" sz="2000" dirty="0" smtClean="0"/>
              <a:t>De </a:t>
            </a:r>
            <a:r>
              <a:rPr lang="nl-NL" sz="2000" dirty="0" smtClean="0">
                <a:solidFill>
                  <a:srgbClr val="FFFF00"/>
                </a:solidFill>
              </a:rPr>
              <a:t>deelnemer</a:t>
            </a:r>
            <a:r>
              <a:rPr lang="nl-NL" sz="2000" dirty="0" smtClean="0"/>
              <a:t> kan m.b.v. GPS, percelen en plekken binnen percelen opmeten (punten, lijnen en vlakken).</a:t>
            </a:r>
          </a:p>
          <a:p>
            <a:pPr>
              <a:lnSpc>
                <a:spcPct val="90000"/>
              </a:lnSpc>
              <a:defRPr/>
            </a:pPr>
            <a:r>
              <a:rPr lang="nl-NL" sz="2000" dirty="0" smtClean="0"/>
              <a:t>De </a:t>
            </a:r>
            <a:r>
              <a:rPr lang="nl-NL" sz="2000" dirty="0" smtClean="0">
                <a:solidFill>
                  <a:srgbClr val="FFFF00"/>
                </a:solidFill>
              </a:rPr>
              <a:t>deelnemer</a:t>
            </a:r>
            <a:r>
              <a:rPr lang="nl-NL" sz="2000" dirty="0" smtClean="0"/>
              <a:t> is in staat eerder vastgelegde objecten terug te vinden.</a:t>
            </a:r>
          </a:p>
          <a:p>
            <a:pPr>
              <a:lnSpc>
                <a:spcPct val="90000"/>
              </a:lnSpc>
              <a:defRPr/>
            </a:pPr>
            <a:endParaRPr lang="nl-NL" sz="2000" dirty="0"/>
          </a:p>
          <a:p>
            <a:pPr marL="0" indent="0">
              <a:lnSpc>
                <a:spcPct val="90000"/>
              </a:lnSpc>
              <a:buFont typeface="Wingdings" pitchFamily="2" charset="2"/>
              <a:buNone/>
              <a:defRPr/>
            </a:pPr>
            <a:r>
              <a:rPr lang="nl-NL" sz="2000" dirty="0" smtClean="0"/>
              <a:t>Verdiepingskennis voor niveau 4/5</a:t>
            </a:r>
          </a:p>
          <a:p>
            <a:pPr>
              <a:lnSpc>
                <a:spcPct val="90000"/>
              </a:lnSpc>
              <a:defRPr/>
            </a:pPr>
            <a:r>
              <a:rPr lang="nl-NL" sz="2000" dirty="0" smtClean="0">
                <a:solidFill>
                  <a:srgbClr val="FFFF00"/>
                </a:solidFill>
              </a:rPr>
              <a:t>De deelnemer kan de verschillen  tussen satellietsystemen </a:t>
            </a:r>
            <a:r>
              <a:rPr lang="nl-NL" sz="2000" dirty="0" smtClean="0"/>
              <a:t>en gebruikte technieken zoals RTK – GPS </a:t>
            </a:r>
            <a:r>
              <a:rPr lang="nl-NL" sz="2000" dirty="0" smtClean="0">
                <a:solidFill>
                  <a:srgbClr val="FFFF00"/>
                </a:solidFill>
              </a:rPr>
              <a:t>benoemen</a:t>
            </a:r>
            <a:endParaRPr lang="nl-NL" sz="2000" dirty="0" smtClean="0"/>
          </a:p>
          <a:p>
            <a:pPr>
              <a:lnSpc>
                <a:spcPct val="90000"/>
              </a:lnSpc>
              <a:defRPr/>
            </a:pPr>
            <a:r>
              <a:rPr lang="nl-NL" sz="2000" dirty="0" smtClean="0"/>
              <a:t>De </a:t>
            </a:r>
            <a:r>
              <a:rPr lang="nl-NL" sz="2000" dirty="0" smtClean="0">
                <a:solidFill>
                  <a:srgbClr val="FFFF00"/>
                </a:solidFill>
              </a:rPr>
              <a:t>deelnemer</a:t>
            </a:r>
            <a:r>
              <a:rPr lang="nl-NL" sz="2000" dirty="0" smtClean="0"/>
              <a:t> is in staat de vastgelegde gegevens te interpreteren en voor vervolgstappen te gebruiken.</a:t>
            </a:r>
          </a:p>
          <a:p>
            <a:pPr>
              <a:lnSpc>
                <a:spcPct val="90000"/>
              </a:lnSpc>
              <a:defRPr/>
            </a:pPr>
            <a:endParaRPr lang="nl-NL" sz="2000" dirty="0" smtClean="0"/>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321514" y="260648"/>
            <a:ext cx="8229600" cy="1001712"/>
          </a:xfrm>
        </p:spPr>
        <p:txBody>
          <a:bodyPr/>
          <a:lstStyle/>
          <a:p>
            <a:r>
              <a:rPr lang="en-US" dirty="0" smtClean="0"/>
              <a:t>GPS </a:t>
            </a:r>
            <a:r>
              <a:rPr lang="en-US" dirty="0" err="1" smtClean="0"/>
              <a:t>toepassingen</a:t>
            </a:r>
            <a:r>
              <a:rPr lang="en-US" dirty="0" smtClean="0"/>
              <a:t> in de </a:t>
            </a:r>
            <a:r>
              <a:rPr lang="en-US" dirty="0" err="1" smtClean="0"/>
              <a:t>groensector</a:t>
            </a:r>
            <a:endParaRPr lang="en-US" dirty="0" smtClean="0"/>
          </a:p>
        </p:txBody>
      </p:sp>
      <p:pic>
        <p:nvPicPr>
          <p:cNvPr id="17411" name="Picture 1"/>
          <p:cNvPicPr>
            <a:picLocks noChangeAspect="1"/>
          </p:cNvPicPr>
          <p:nvPr/>
        </p:nvPicPr>
        <p:blipFill>
          <a:blip r:embed="rId3" cstate="print"/>
          <a:srcRect/>
          <a:stretch>
            <a:fillRect/>
          </a:stretch>
        </p:blipFill>
        <p:spPr bwMode="auto">
          <a:xfrm>
            <a:off x="1011238" y="1143000"/>
            <a:ext cx="2192337" cy="1644650"/>
          </a:xfrm>
          <a:prstGeom prst="rect">
            <a:avLst/>
          </a:prstGeom>
          <a:noFill/>
          <a:ln w="9525">
            <a:noFill/>
            <a:miter lim="800000"/>
            <a:headEnd/>
            <a:tailEnd/>
          </a:ln>
        </p:spPr>
      </p:pic>
      <p:pic>
        <p:nvPicPr>
          <p:cNvPr id="17412" name="Picture 2"/>
          <p:cNvPicPr>
            <a:picLocks noChangeAspect="1"/>
          </p:cNvPicPr>
          <p:nvPr/>
        </p:nvPicPr>
        <p:blipFill>
          <a:blip r:embed="rId4" cstate="print"/>
          <a:srcRect/>
          <a:stretch>
            <a:fillRect/>
          </a:stretch>
        </p:blipFill>
        <p:spPr bwMode="auto">
          <a:xfrm>
            <a:off x="6156325" y="1076325"/>
            <a:ext cx="2251075" cy="1690688"/>
          </a:xfrm>
          <a:prstGeom prst="rect">
            <a:avLst/>
          </a:prstGeom>
          <a:noFill/>
          <a:ln w="9525">
            <a:noFill/>
            <a:miter lim="800000"/>
            <a:headEnd/>
            <a:tailEnd/>
          </a:ln>
        </p:spPr>
      </p:pic>
      <p:pic>
        <p:nvPicPr>
          <p:cNvPr id="17413" name="Picture 3"/>
          <p:cNvPicPr>
            <a:picLocks noChangeAspect="1"/>
          </p:cNvPicPr>
          <p:nvPr/>
        </p:nvPicPr>
        <p:blipFill>
          <a:blip r:embed="rId5" cstate="print"/>
          <a:srcRect/>
          <a:stretch>
            <a:fillRect/>
          </a:stretch>
        </p:blipFill>
        <p:spPr bwMode="auto">
          <a:xfrm>
            <a:off x="3563938" y="1905000"/>
            <a:ext cx="2286000" cy="1524000"/>
          </a:xfrm>
          <a:prstGeom prst="rect">
            <a:avLst/>
          </a:prstGeom>
          <a:noFill/>
          <a:ln w="9525">
            <a:noFill/>
            <a:miter lim="800000"/>
            <a:headEnd/>
            <a:tailEnd/>
          </a:ln>
        </p:spPr>
      </p:pic>
      <p:sp>
        <p:nvSpPr>
          <p:cNvPr id="17414" name="TextBox 2"/>
          <p:cNvSpPr txBox="1">
            <a:spLocks noChangeArrowheads="1"/>
          </p:cNvSpPr>
          <p:nvPr/>
        </p:nvSpPr>
        <p:spPr bwMode="auto">
          <a:xfrm>
            <a:off x="838865" y="4725144"/>
            <a:ext cx="7705725" cy="1015663"/>
          </a:xfrm>
          <a:prstGeom prst="rect">
            <a:avLst/>
          </a:prstGeom>
          <a:noFill/>
          <a:ln w="9525">
            <a:noFill/>
            <a:miter lim="800000"/>
            <a:headEnd/>
            <a:tailEnd/>
          </a:ln>
        </p:spPr>
        <p:txBody>
          <a:bodyPr>
            <a:spAutoFit/>
          </a:bodyPr>
          <a:lstStyle/>
          <a:p>
            <a:pPr algn="ctr" eaLnBrk="0" hangingPunct="0">
              <a:spcBef>
                <a:spcPct val="50000"/>
              </a:spcBef>
            </a:pPr>
            <a:r>
              <a:rPr lang="en-GB" dirty="0" err="1" smtClean="0"/>
              <a:t>Voorbeelden</a:t>
            </a:r>
            <a:r>
              <a:rPr lang="en-GB" dirty="0" smtClean="0"/>
              <a:t>: </a:t>
            </a:r>
            <a:r>
              <a:rPr lang="en-GB" dirty="0" err="1" smtClean="0"/>
              <a:t>akkerbouw</a:t>
            </a:r>
            <a:r>
              <a:rPr lang="en-GB" dirty="0" smtClean="0"/>
              <a:t>, </a:t>
            </a:r>
            <a:r>
              <a:rPr lang="en-GB" dirty="0" err="1" smtClean="0"/>
              <a:t>veehouderij</a:t>
            </a:r>
            <a:r>
              <a:rPr lang="en-GB" dirty="0" smtClean="0"/>
              <a:t> en </a:t>
            </a:r>
            <a:r>
              <a:rPr lang="en-GB" dirty="0" err="1" smtClean="0"/>
              <a:t>groenvoorziening</a:t>
            </a:r>
            <a:endParaRPr lang="en-GB" dirty="0" smtClean="0"/>
          </a:p>
          <a:p>
            <a:pPr algn="ctr" eaLnBrk="0" hangingPunct="0">
              <a:spcBef>
                <a:spcPct val="50000"/>
              </a:spcBef>
            </a:pPr>
            <a:r>
              <a:rPr lang="en-GB" dirty="0" smtClean="0"/>
              <a:t> </a:t>
            </a:r>
            <a:endParaRPr lang="en-GB" dirty="0"/>
          </a:p>
        </p:txBody>
      </p:sp>
      <p:pic>
        <p:nvPicPr>
          <p:cNvPr id="17415" name="Picture 1"/>
          <p:cNvPicPr>
            <a:picLocks noChangeAspect="1"/>
          </p:cNvPicPr>
          <p:nvPr/>
        </p:nvPicPr>
        <p:blipFill>
          <a:blip r:embed="rId6" cstate="print"/>
          <a:srcRect/>
          <a:stretch>
            <a:fillRect/>
          </a:stretch>
        </p:blipFill>
        <p:spPr bwMode="auto">
          <a:xfrm>
            <a:off x="3563938" y="1843088"/>
            <a:ext cx="2376487" cy="1647825"/>
          </a:xfrm>
          <a:prstGeom prst="rect">
            <a:avLst/>
          </a:prstGeom>
          <a:noFill/>
          <a:ln w="9525">
            <a:noFill/>
            <a:miter lim="800000"/>
            <a:headEnd/>
            <a:tailEnd/>
          </a:ln>
        </p:spPr>
      </p:pic>
      <p:pic>
        <p:nvPicPr>
          <p:cNvPr id="17416" name="Picture 2"/>
          <p:cNvPicPr>
            <a:picLocks noChangeAspect="1"/>
          </p:cNvPicPr>
          <p:nvPr/>
        </p:nvPicPr>
        <p:blipFill>
          <a:blip r:embed="rId7" cstate="print"/>
          <a:srcRect/>
          <a:stretch>
            <a:fillRect/>
          </a:stretch>
        </p:blipFill>
        <p:spPr bwMode="auto">
          <a:xfrm>
            <a:off x="1011238" y="2767013"/>
            <a:ext cx="2192337" cy="1644650"/>
          </a:xfrm>
          <a:prstGeom prst="rect">
            <a:avLst/>
          </a:prstGeom>
          <a:noFill/>
          <a:ln w="9525">
            <a:noFill/>
            <a:miter lim="800000"/>
            <a:headEnd/>
            <a:tailEnd/>
          </a:ln>
        </p:spPr>
      </p:pic>
      <p:pic>
        <p:nvPicPr>
          <p:cNvPr id="17417" name="Picture 3"/>
          <p:cNvPicPr>
            <a:picLocks noChangeAspect="1"/>
          </p:cNvPicPr>
          <p:nvPr/>
        </p:nvPicPr>
        <p:blipFill>
          <a:blip r:embed="rId8" cstate="print"/>
          <a:srcRect/>
          <a:stretch>
            <a:fillRect/>
          </a:stretch>
        </p:blipFill>
        <p:spPr bwMode="auto">
          <a:xfrm>
            <a:off x="6156325" y="2778125"/>
            <a:ext cx="2251075" cy="1690688"/>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8974" y="294938"/>
            <a:ext cx="8229600" cy="1001712"/>
          </a:xfrm>
        </p:spPr>
        <p:txBody>
          <a:bodyPr/>
          <a:lstStyle/>
          <a:p>
            <a:r>
              <a:rPr lang="en-GB" dirty="0" err="1" smtClean="0"/>
              <a:t>Toepassingen</a:t>
            </a:r>
            <a:r>
              <a:rPr lang="en-GB" dirty="0" smtClean="0"/>
              <a:t> </a:t>
            </a:r>
            <a:r>
              <a:rPr lang="en-GB" dirty="0" err="1" smtClean="0"/>
              <a:t>landbouwbedrijf</a:t>
            </a:r>
            <a:r>
              <a:rPr lang="en-GB" dirty="0" smtClean="0"/>
              <a:t> </a:t>
            </a:r>
            <a:r>
              <a:rPr lang="en-GB" dirty="0" err="1" smtClean="0"/>
              <a:t>toekomst</a:t>
            </a:r>
            <a:endParaRPr lang="en-GB" dirty="0"/>
          </a:p>
        </p:txBody>
      </p:sp>
      <p:sp>
        <p:nvSpPr>
          <p:cNvPr id="3" name="Content Placeholder 2"/>
          <p:cNvSpPr>
            <a:spLocks noGrp="1"/>
          </p:cNvSpPr>
          <p:nvPr>
            <p:ph idx="1"/>
          </p:nvPr>
        </p:nvSpPr>
        <p:spPr/>
        <p:txBody>
          <a:bodyPr anchor="t"/>
          <a:lstStyle/>
          <a:p>
            <a:r>
              <a:rPr lang="en-GB" dirty="0" err="1" smtClean="0"/>
              <a:t>Gps</a:t>
            </a:r>
            <a:r>
              <a:rPr lang="en-GB" dirty="0" smtClean="0"/>
              <a:t> </a:t>
            </a:r>
            <a:r>
              <a:rPr lang="en-GB" dirty="0" err="1" smtClean="0"/>
              <a:t>signaal</a:t>
            </a:r>
            <a:r>
              <a:rPr lang="en-GB" dirty="0"/>
              <a:t> </a:t>
            </a:r>
            <a:r>
              <a:rPr lang="en-GB" dirty="0" smtClean="0"/>
              <a:t>nu </a:t>
            </a:r>
            <a:r>
              <a:rPr lang="en-GB" dirty="0" err="1" smtClean="0"/>
              <a:t>vooral</a:t>
            </a:r>
            <a:r>
              <a:rPr lang="en-GB" dirty="0" smtClean="0"/>
              <a:t> </a:t>
            </a:r>
            <a:r>
              <a:rPr lang="en-GB" dirty="0" err="1" smtClean="0"/>
              <a:t>gebruikt</a:t>
            </a:r>
            <a:r>
              <a:rPr lang="en-GB" dirty="0" smtClean="0"/>
              <a:t> </a:t>
            </a:r>
            <a:r>
              <a:rPr lang="en-GB" dirty="0" err="1" smtClean="0"/>
              <a:t>voor</a:t>
            </a:r>
            <a:r>
              <a:rPr lang="en-GB" dirty="0" smtClean="0"/>
              <a:t> </a:t>
            </a:r>
            <a:r>
              <a:rPr lang="en-GB" dirty="0" err="1" smtClean="0"/>
              <a:t>rechtrijden</a:t>
            </a:r>
            <a:r>
              <a:rPr lang="en-GB" dirty="0" smtClean="0"/>
              <a:t>/ parallel </a:t>
            </a:r>
            <a:r>
              <a:rPr lang="en-GB" dirty="0" err="1" smtClean="0"/>
              <a:t>rijden</a:t>
            </a:r>
            <a:endParaRPr lang="en-GB" dirty="0" smtClean="0"/>
          </a:p>
          <a:p>
            <a:pPr marL="0" indent="0">
              <a:buNone/>
            </a:pPr>
            <a:endParaRPr lang="en-GB" sz="1100" dirty="0" smtClean="0"/>
          </a:p>
          <a:p>
            <a:r>
              <a:rPr lang="en-GB" dirty="0" smtClean="0"/>
              <a:t>Breed </a:t>
            </a:r>
            <a:r>
              <a:rPr lang="en-GB" dirty="0" err="1" smtClean="0"/>
              <a:t>toepassingsgebied</a:t>
            </a:r>
            <a:r>
              <a:rPr lang="en-GB" dirty="0" smtClean="0"/>
              <a:t> van </a:t>
            </a:r>
            <a:r>
              <a:rPr lang="en-GB" dirty="0" err="1" smtClean="0"/>
              <a:t>gps</a:t>
            </a:r>
            <a:r>
              <a:rPr lang="en-GB" dirty="0" smtClean="0"/>
              <a:t> </a:t>
            </a:r>
            <a:r>
              <a:rPr lang="en-GB" dirty="0" err="1" smtClean="0"/>
              <a:t>als</a:t>
            </a:r>
            <a:r>
              <a:rPr lang="en-GB" dirty="0" smtClean="0"/>
              <a:t> ‘</a:t>
            </a:r>
            <a:r>
              <a:rPr lang="en-GB" dirty="0" err="1" smtClean="0"/>
              <a:t>gereedschap</a:t>
            </a:r>
            <a:r>
              <a:rPr lang="en-GB" dirty="0" smtClean="0"/>
              <a:t>’ </a:t>
            </a:r>
            <a:r>
              <a:rPr lang="en-GB" dirty="0" err="1" smtClean="0"/>
              <a:t>bij</a:t>
            </a:r>
            <a:r>
              <a:rPr lang="en-GB" dirty="0" smtClean="0"/>
              <a:t> </a:t>
            </a:r>
            <a:r>
              <a:rPr lang="en-GB" dirty="0" err="1" smtClean="0"/>
              <a:t>teeltmonitoring</a:t>
            </a:r>
            <a:endParaRPr lang="en-GB" dirty="0" smtClean="0"/>
          </a:p>
          <a:p>
            <a:endParaRPr lang="en-GB" sz="1100" dirty="0" smtClean="0"/>
          </a:p>
          <a:p>
            <a:r>
              <a:rPr lang="en-GB" dirty="0" err="1" smtClean="0"/>
              <a:t>Gewas</a:t>
            </a:r>
            <a:r>
              <a:rPr lang="en-GB" dirty="0" smtClean="0"/>
              <a:t>, </a:t>
            </a:r>
            <a:r>
              <a:rPr lang="en-GB" dirty="0" err="1" smtClean="0"/>
              <a:t>bodem</a:t>
            </a:r>
            <a:r>
              <a:rPr lang="en-GB" dirty="0" smtClean="0"/>
              <a:t> en </a:t>
            </a:r>
            <a:r>
              <a:rPr lang="en-GB" dirty="0" err="1" smtClean="0"/>
              <a:t>perceels</a:t>
            </a:r>
            <a:r>
              <a:rPr lang="en-GB" dirty="0" smtClean="0"/>
              <a:t>-</a:t>
            </a:r>
          </a:p>
          <a:p>
            <a:pPr marL="0" indent="0">
              <a:buNone/>
            </a:pPr>
            <a:r>
              <a:rPr lang="en-GB" dirty="0"/>
              <a:t> </a:t>
            </a:r>
            <a:r>
              <a:rPr lang="en-GB" dirty="0" smtClean="0"/>
              <a:t>  </a:t>
            </a:r>
            <a:r>
              <a:rPr lang="en-GB" dirty="0" err="1" smtClean="0"/>
              <a:t>registratie</a:t>
            </a:r>
            <a:r>
              <a:rPr lang="en-GB" dirty="0" smtClean="0"/>
              <a:t> en de </a:t>
            </a:r>
            <a:r>
              <a:rPr lang="en-GB" dirty="0" err="1" smtClean="0"/>
              <a:t>daarop</a:t>
            </a:r>
            <a:r>
              <a:rPr lang="en-GB" dirty="0" smtClean="0"/>
              <a:t> </a:t>
            </a:r>
          </a:p>
          <a:p>
            <a:pPr marL="0" indent="0">
              <a:buNone/>
            </a:pPr>
            <a:r>
              <a:rPr lang="en-GB" dirty="0" smtClean="0"/>
              <a:t>   </a:t>
            </a:r>
            <a:r>
              <a:rPr lang="en-GB" dirty="0" err="1" smtClean="0"/>
              <a:t>volgende</a:t>
            </a:r>
            <a:r>
              <a:rPr lang="en-GB" dirty="0" smtClean="0"/>
              <a:t> </a:t>
            </a:r>
            <a:r>
              <a:rPr lang="en-GB" dirty="0" err="1" smtClean="0"/>
              <a:t>acties</a:t>
            </a:r>
            <a:r>
              <a:rPr lang="en-GB" dirty="0" smtClean="0"/>
              <a:t> &gt;</a:t>
            </a:r>
          </a:p>
          <a:p>
            <a:pPr marL="0" indent="0">
              <a:buNone/>
            </a:pPr>
            <a:r>
              <a:rPr lang="en-GB" dirty="0"/>
              <a:t> </a:t>
            </a:r>
            <a:r>
              <a:rPr lang="en-GB" dirty="0" smtClean="0"/>
              <a:t>	</a:t>
            </a:r>
            <a:endParaRPr lang="en-GB" dirty="0"/>
          </a:p>
        </p:txBody>
      </p:sp>
      <p:pic>
        <p:nvPicPr>
          <p:cNvPr id="307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91060" y="3119482"/>
            <a:ext cx="3532302" cy="26642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6790471" y="3119482"/>
            <a:ext cx="2353529" cy="338554"/>
          </a:xfrm>
          <a:prstGeom prst="rect">
            <a:avLst/>
          </a:prstGeom>
          <a:noFill/>
        </p:spPr>
        <p:txBody>
          <a:bodyPr wrap="none" rtlCol="0">
            <a:spAutoFit/>
          </a:bodyPr>
          <a:lstStyle/>
          <a:p>
            <a:r>
              <a:rPr lang="en-GB" sz="1600" b="1" dirty="0" err="1" smtClean="0"/>
              <a:t>Valplek</a:t>
            </a:r>
            <a:r>
              <a:rPr lang="en-GB" sz="1600" b="1" dirty="0" smtClean="0"/>
              <a:t> in </a:t>
            </a:r>
            <a:r>
              <a:rPr lang="en-GB" sz="1600" b="1" dirty="0" err="1" smtClean="0"/>
              <a:t>suikerbieten</a:t>
            </a:r>
            <a:endParaRPr lang="en-GB" sz="1600" b="1" dirty="0"/>
          </a:p>
        </p:txBody>
      </p:sp>
    </p:spTree>
    <p:extLst>
      <p:ext uri="{BB962C8B-B14F-4D97-AF65-F5344CB8AC3E}">
        <p14:creationId xmlns:p14="http://schemas.microsoft.com/office/powerpoint/2010/main" val="2121555497"/>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539552" y="332656"/>
            <a:ext cx="8229600" cy="1001712"/>
          </a:xfrm>
        </p:spPr>
        <p:txBody>
          <a:bodyPr/>
          <a:lstStyle/>
          <a:p>
            <a:r>
              <a:rPr lang="en-GB" dirty="0" smtClean="0"/>
              <a:t>Handheld GPS </a:t>
            </a:r>
            <a:r>
              <a:rPr lang="en-GB" dirty="0" err="1" smtClean="0"/>
              <a:t>systeem</a:t>
            </a:r>
            <a:endParaRPr lang="en-GB" dirty="0" smtClean="0"/>
          </a:p>
        </p:txBody>
      </p:sp>
      <p:sp>
        <p:nvSpPr>
          <p:cNvPr id="28675" name="Content Placeholder 2"/>
          <p:cNvSpPr>
            <a:spLocks noGrp="1"/>
          </p:cNvSpPr>
          <p:nvPr>
            <p:ph idx="1"/>
          </p:nvPr>
        </p:nvSpPr>
        <p:spPr>
          <a:xfrm>
            <a:off x="582612" y="1340768"/>
            <a:ext cx="7661795" cy="4176464"/>
          </a:xfrm>
        </p:spPr>
        <p:txBody>
          <a:bodyPr/>
          <a:lstStyle/>
          <a:p>
            <a:pPr marL="0" indent="0">
              <a:buFont typeface="Wingdings" pitchFamily="2" charset="2"/>
              <a:buNone/>
              <a:defRPr/>
            </a:pPr>
            <a:r>
              <a:rPr lang="en-GB" dirty="0" err="1" smtClean="0"/>
              <a:t>Gebruik</a:t>
            </a:r>
            <a:r>
              <a:rPr lang="en-GB" dirty="0" smtClean="0"/>
              <a:t>: </a:t>
            </a:r>
            <a:r>
              <a:rPr lang="en-GB" dirty="0" err="1" smtClean="0"/>
              <a:t>kenmerken</a:t>
            </a:r>
            <a:r>
              <a:rPr lang="en-GB" dirty="0" smtClean="0"/>
              <a:t> van </a:t>
            </a:r>
            <a:r>
              <a:rPr lang="en-GB" dirty="0" err="1" smtClean="0"/>
              <a:t>percelen</a:t>
            </a:r>
            <a:endParaRPr lang="en-GB" dirty="0" smtClean="0"/>
          </a:p>
          <a:p>
            <a:pPr marL="0" indent="0">
              <a:buFont typeface="Wingdings" pitchFamily="2" charset="2"/>
              <a:buNone/>
              <a:defRPr/>
            </a:pPr>
            <a:r>
              <a:rPr lang="en-GB" dirty="0" err="1" smtClean="0"/>
              <a:t>inmeten</a:t>
            </a:r>
            <a:endParaRPr lang="en-GB" dirty="0" smtClean="0"/>
          </a:p>
          <a:p>
            <a:pPr marL="0" indent="0">
              <a:buFont typeface="Wingdings" pitchFamily="2" charset="2"/>
              <a:buNone/>
              <a:defRPr/>
            </a:pPr>
            <a:endParaRPr lang="en-GB" sz="1600" dirty="0" smtClean="0"/>
          </a:p>
          <a:p>
            <a:pPr>
              <a:defRPr/>
            </a:pPr>
            <a:r>
              <a:rPr lang="en-GB" dirty="0" err="1" smtClean="0"/>
              <a:t>Perceelsgrenzen</a:t>
            </a:r>
            <a:endParaRPr lang="en-GB" dirty="0" smtClean="0"/>
          </a:p>
          <a:p>
            <a:pPr>
              <a:defRPr/>
            </a:pPr>
            <a:r>
              <a:rPr lang="en-GB" dirty="0" err="1" smtClean="0"/>
              <a:t>Sloten</a:t>
            </a:r>
            <a:r>
              <a:rPr lang="en-GB" dirty="0" smtClean="0"/>
              <a:t>, </a:t>
            </a:r>
            <a:r>
              <a:rPr lang="en-GB" dirty="0" err="1" smtClean="0"/>
              <a:t>greppels</a:t>
            </a:r>
            <a:r>
              <a:rPr lang="en-GB" dirty="0" smtClean="0"/>
              <a:t>, drainage</a:t>
            </a:r>
          </a:p>
          <a:p>
            <a:pPr>
              <a:defRPr/>
            </a:pPr>
            <a:r>
              <a:rPr lang="en-GB" dirty="0" err="1" smtClean="0"/>
              <a:t>Grondmonsters</a:t>
            </a:r>
            <a:endParaRPr lang="en-GB" dirty="0" smtClean="0"/>
          </a:p>
          <a:p>
            <a:pPr>
              <a:defRPr/>
            </a:pPr>
            <a:r>
              <a:rPr lang="en-GB" dirty="0" err="1" smtClean="0"/>
              <a:t>Spuit</a:t>
            </a:r>
            <a:r>
              <a:rPr lang="en-GB" dirty="0" smtClean="0"/>
              <a:t>- en </a:t>
            </a:r>
            <a:r>
              <a:rPr lang="en-GB" dirty="0" err="1" smtClean="0"/>
              <a:t>strooibanen</a:t>
            </a:r>
            <a:endParaRPr lang="en-GB" dirty="0" smtClean="0"/>
          </a:p>
          <a:p>
            <a:pPr>
              <a:defRPr/>
            </a:pPr>
            <a:r>
              <a:rPr lang="en-GB" dirty="0" err="1" smtClean="0"/>
              <a:t>Plekken</a:t>
            </a:r>
            <a:r>
              <a:rPr lang="en-GB" dirty="0" smtClean="0"/>
              <a:t> </a:t>
            </a:r>
            <a:r>
              <a:rPr lang="en-GB" dirty="0" err="1" smtClean="0"/>
              <a:t>markeren</a:t>
            </a:r>
            <a:r>
              <a:rPr lang="en-GB" dirty="0" smtClean="0"/>
              <a:t> (</a:t>
            </a:r>
            <a:r>
              <a:rPr lang="en-GB" dirty="0" err="1" smtClean="0"/>
              <a:t>structuur</a:t>
            </a:r>
            <a:r>
              <a:rPr lang="en-GB" dirty="0" smtClean="0"/>
              <a:t>-, </a:t>
            </a:r>
            <a:r>
              <a:rPr lang="en-GB" dirty="0" err="1" smtClean="0"/>
              <a:t>ziekten</a:t>
            </a:r>
            <a:r>
              <a:rPr lang="en-GB" dirty="0" smtClean="0"/>
              <a:t> en </a:t>
            </a:r>
            <a:r>
              <a:rPr lang="en-GB" dirty="0" err="1" smtClean="0"/>
              <a:t>plagen</a:t>
            </a:r>
            <a:r>
              <a:rPr lang="en-GB" dirty="0" smtClean="0"/>
              <a:t>)</a:t>
            </a:r>
          </a:p>
        </p:txBody>
      </p:sp>
      <p:pic>
        <p:nvPicPr>
          <p:cNvPr id="18436" name="Picture 1"/>
          <p:cNvPicPr>
            <a:picLocks noChangeAspect="1"/>
          </p:cNvPicPr>
          <p:nvPr/>
        </p:nvPicPr>
        <p:blipFill>
          <a:blip r:embed="rId3" cstate="print"/>
          <a:srcRect/>
          <a:stretch>
            <a:fillRect/>
          </a:stretch>
        </p:blipFill>
        <p:spPr bwMode="auto">
          <a:xfrm>
            <a:off x="5674557" y="948810"/>
            <a:ext cx="3469443" cy="230371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r>
              <a:rPr lang="en-GB" smtClean="0"/>
              <a:t>Handheld GPS systeem</a:t>
            </a:r>
          </a:p>
        </p:txBody>
      </p:sp>
      <p:sp>
        <p:nvSpPr>
          <p:cNvPr id="29699" name="Content Placeholder 2"/>
          <p:cNvSpPr>
            <a:spLocks noGrp="1"/>
          </p:cNvSpPr>
          <p:nvPr>
            <p:ph idx="1"/>
          </p:nvPr>
        </p:nvSpPr>
        <p:spPr>
          <a:xfrm>
            <a:off x="611560" y="1556792"/>
            <a:ext cx="5645150" cy="3776663"/>
          </a:xfrm>
        </p:spPr>
        <p:txBody>
          <a:bodyPr/>
          <a:lstStyle/>
          <a:p>
            <a:pPr marL="0" indent="0">
              <a:buFont typeface="Wingdings" pitchFamily="2" charset="2"/>
              <a:buNone/>
              <a:defRPr/>
            </a:pPr>
            <a:r>
              <a:rPr lang="nl-NL" dirty="0" smtClean="0"/>
              <a:t>Gebruik (2)</a:t>
            </a:r>
          </a:p>
          <a:p>
            <a:pPr marL="0" indent="0">
              <a:buFont typeface="Wingdings" pitchFamily="2" charset="2"/>
              <a:buNone/>
              <a:defRPr/>
            </a:pPr>
            <a:endParaRPr lang="nl-NL" sz="1600" dirty="0" smtClean="0"/>
          </a:p>
          <a:p>
            <a:pPr marL="0" indent="0">
              <a:buFont typeface="Wingdings" pitchFamily="2" charset="2"/>
              <a:buNone/>
              <a:defRPr/>
            </a:pPr>
            <a:r>
              <a:rPr lang="nl-NL" dirty="0" smtClean="0"/>
              <a:t>Digitale foto’s maken, inclusief hun GPS positie. </a:t>
            </a:r>
          </a:p>
          <a:p>
            <a:pPr>
              <a:defRPr/>
            </a:pPr>
            <a:r>
              <a:rPr lang="nl-NL" dirty="0" smtClean="0"/>
              <a:t>Onkruiden</a:t>
            </a:r>
          </a:p>
          <a:p>
            <a:pPr>
              <a:defRPr/>
            </a:pPr>
            <a:r>
              <a:rPr lang="nl-NL" dirty="0" smtClean="0"/>
              <a:t>Virusplanten</a:t>
            </a:r>
          </a:p>
          <a:p>
            <a:pPr>
              <a:defRPr/>
            </a:pPr>
            <a:r>
              <a:rPr lang="nl-NL" dirty="0" smtClean="0"/>
              <a:t>Valplekken (aaltjes)</a:t>
            </a:r>
          </a:p>
          <a:p>
            <a:pPr>
              <a:defRPr/>
            </a:pPr>
            <a:r>
              <a:rPr lang="nl-NL" dirty="0" smtClean="0"/>
              <a:t>Structuurplekken</a:t>
            </a:r>
          </a:p>
          <a:p>
            <a:pPr marL="0" indent="0">
              <a:buFont typeface="Wingdings" pitchFamily="2" charset="2"/>
              <a:buNone/>
              <a:defRPr/>
            </a:pPr>
            <a:r>
              <a:rPr lang="nl-NL" i="1" dirty="0" smtClean="0"/>
              <a:t>Let op naamgeving van de gegevens! (dat je ze ook weer terug kunt vinden)</a:t>
            </a:r>
          </a:p>
        </p:txBody>
      </p:sp>
      <p:pic>
        <p:nvPicPr>
          <p:cNvPr id="19460" name="Picture 4"/>
          <p:cNvPicPr>
            <a:picLocks noChangeAspect="1" noChangeArrowheads="1"/>
          </p:cNvPicPr>
          <p:nvPr/>
        </p:nvPicPr>
        <p:blipFill>
          <a:blip r:embed="rId3" cstate="print"/>
          <a:srcRect/>
          <a:stretch>
            <a:fillRect/>
          </a:stretch>
        </p:blipFill>
        <p:spPr bwMode="auto">
          <a:xfrm>
            <a:off x="6372225" y="1412875"/>
            <a:ext cx="2368550" cy="2697163"/>
          </a:xfrm>
          <a:prstGeom prst="rect">
            <a:avLst/>
          </a:prstGeom>
          <a:noFill/>
          <a:ln w="12700">
            <a:noFill/>
            <a:miter lim="800000"/>
            <a:headEnd/>
            <a:tailEnd/>
          </a:ln>
        </p:spPr>
      </p:pic>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332656"/>
            <a:ext cx="8229600" cy="1001712"/>
          </a:xfrm>
        </p:spPr>
        <p:txBody>
          <a:bodyPr/>
          <a:lstStyle/>
          <a:p>
            <a:r>
              <a:rPr lang="en-GB" dirty="0" err="1" smtClean="0"/>
              <a:t>Stap</a:t>
            </a:r>
            <a:r>
              <a:rPr lang="en-GB" dirty="0" smtClean="0"/>
              <a:t> </a:t>
            </a:r>
            <a:r>
              <a:rPr lang="en-GB" dirty="0" err="1" smtClean="0"/>
              <a:t>verder</a:t>
            </a:r>
            <a:r>
              <a:rPr lang="en-GB" dirty="0" smtClean="0"/>
              <a:t> handheld </a:t>
            </a:r>
            <a:r>
              <a:rPr lang="en-GB" dirty="0" err="1" smtClean="0"/>
              <a:t>gps</a:t>
            </a:r>
            <a:r>
              <a:rPr lang="en-GB" dirty="0" smtClean="0"/>
              <a:t>, </a:t>
            </a:r>
            <a:r>
              <a:rPr lang="en-GB" dirty="0" err="1" smtClean="0"/>
              <a:t>toekomst</a:t>
            </a:r>
            <a:r>
              <a:rPr lang="en-GB" dirty="0" smtClean="0"/>
              <a:t>...</a:t>
            </a:r>
            <a:endParaRPr lang="en-GB" dirty="0"/>
          </a:p>
        </p:txBody>
      </p:sp>
      <p:sp>
        <p:nvSpPr>
          <p:cNvPr id="3" name="Content Placeholder 2"/>
          <p:cNvSpPr>
            <a:spLocks noGrp="1"/>
          </p:cNvSpPr>
          <p:nvPr>
            <p:ph idx="1"/>
          </p:nvPr>
        </p:nvSpPr>
        <p:spPr>
          <a:xfrm>
            <a:off x="467544" y="1124744"/>
            <a:ext cx="8229600" cy="5009728"/>
          </a:xfrm>
        </p:spPr>
        <p:txBody>
          <a:bodyPr numCol="1" anchor="t"/>
          <a:lstStyle/>
          <a:p>
            <a:r>
              <a:rPr lang="en-GB" dirty="0" smtClean="0"/>
              <a:t>GPS </a:t>
            </a:r>
            <a:r>
              <a:rPr lang="en-GB" dirty="0" err="1" smtClean="0"/>
              <a:t>ontvanger</a:t>
            </a:r>
            <a:r>
              <a:rPr lang="en-GB" dirty="0" smtClean="0"/>
              <a:t> </a:t>
            </a:r>
            <a:r>
              <a:rPr lang="en-GB" dirty="0" err="1" smtClean="0"/>
              <a:t>standaard</a:t>
            </a:r>
            <a:r>
              <a:rPr lang="en-GB" dirty="0" smtClean="0"/>
              <a:t> in smartphones </a:t>
            </a:r>
            <a:r>
              <a:rPr lang="en-GB" dirty="0" err="1" smtClean="0"/>
              <a:t>inge-bouwd</a:t>
            </a:r>
            <a:endParaRPr lang="en-GB" dirty="0" smtClean="0"/>
          </a:p>
          <a:p>
            <a:pPr marL="0" indent="0">
              <a:buNone/>
            </a:pPr>
            <a:endParaRPr lang="en-GB" sz="800" dirty="0"/>
          </a:p>
          <a:p>
            <a:r>
              <a:rPr lang="en-GB" dirty="0" err="1" smtClean="0"/>
              <a:t>Verdere</a:t>
            </a:r>
            <a:r>
              <a:rPr lang="en-GB" dirty="0" smtClean="0"/>
              <a:t> </a:t>
            </a:r>
            <a:r>
              <a:rPr lang="en-GB" dirty="0" err="1" smtClean="0"/>
              <a:t>ontwikkeling</a:t>
            </a:r>
            <a:r>
              <a:rPr lang="en-GB" dirty="0" smtClean="0"/>
              <a:t> van ‘applications’ </a:t>
            </a:r>
          </a:p>
          <a:p>
            <a:pPr marL="0" indent="0">
              <a:buNone/>
            </a:pPr>
            <a:r>
              <a:rPr lang="en-GB" dirty="0"/>
              <a:t> </a:t>
            </a:r>
            <a:r>
              <a:rPr lang="en-GB" dirty="0" smtClean="0"/>
              <a:t>  op het </a:t>
            </a:r>
            <a:r>
              <a:rPr lang="en-GB" dirty="0" err="1" smtClean="0"/>
              <a:t>gebied</a:t>
            </a:r>
            <a:r>
              <a:rPr lang="en-GB" dirty="0" smtClean="0"/>
              <a:t> van </a:t>
            </a:r>
            <a:r>
              <a:rPr lang="en-GB" dirty="0" err="1" smtClean="0"/>
              <a:t>akkerbouw</a:t>
            </a:r>
            <a:endParaRPr lang="en-GB" sz="1000" dirty="0" smtClean="0"/>
          </a:p>
          <a:p>
            <a:pPr marL="0" indent="0">
              <a:buNone/>
            </a:pPr>
            <a:endParaRPr lang="en-GB" sz="1000" dirty="0" smtClean="0"/>
          </a:p>
          <a:p>
            <a:pPr marL="0" indent="0">
              <a:buNone/>
            </a:pPr>
            <a:r>
              <a:rPr lang="en-GB" sz="2400" i="1" dirty="0" err="1" smtClean="0"/>
              <a:t>Bijvoorbeeld</a:t>
            </a:r>
            <a:r>
              <a:rPr lang="en-GB" sz="2400" i="1" dirty="0" smtClean="0"/>
              <a:t>:</a:t>
            </a:r>
          </a:p>
          <a:p>
            <a:pPr marL="514350" indent="-514350">
              <a:buSzPct val="78000"/>
              <a:buFont typeface="+mj-lt"/>
              <a:buAutoNum type="arabicPeriod"/>
            </a:pPr>
            <a:r>
              <a:rPr lang="en-GB" sz="2400" dirty="0" smtClean="0"/>
              <a:t>Met </a:t>
            </a:r>
            <a:r>
              <a:rPr lang="en-GB" sz="2400" dirty="0" err="1" smtClean="0"/>
              <a:t>smarthphone</a:t>
            </a:r>
            <a:r>
              <a:rPr lang="en-GB" sz="2400" dirty="0" smtClean="0"/>
              <a:t> </a:t>
            </a:r>
            <a:r>
              <a:rPr lang="en-GB" sz="2400" dirty="0" err="1" smtClean="0"/>
              <a:t>een</a:t>
            </a:r>
            <a:r>
              <a:rPr lang="en-GB" sz="2400" dirty="0" smtClean="0"/>
              <a:t> </a:t>
            </a:r>
            <a:r>
              <a:rPr lang="en-GB" sz="2400" dirty="0" err="1" smtClean="0"/>
              <a:t>foto</a:t>
            </a:r>
            <a:r>
              <a:rPr lang="en-GB" sz="2400" dirty="0" smtClean="0"/>
              <a:t> </a:t>
            </a:r>
            <a:r>
              <a:rPr lang="en-GB" sz="2400" dirty="0" err="1" smtClean="0"/>
              <a:t>maken</a:t>
            </a:r>
            <a:r>
              <a:rPr lang="en-GB" sz="2400" dirty="0" smtClean="0"/>
              <a:t> van </a:t>
            </a:r>
            <a:r>
              <a:rPr lang="en-GB" sz="2400" dirty="0" err="1" smtClean="0"/>
              <a:t>onkruid</a:t>
            </a:r>
            <a:r>
              <a:rPr lang="en-GB" sz="2400" dirty="0" smtClean="0"/>
              <a:t> of </a:t>
            </a:r>
            <a:r>
              <a:rPr lang="en-GB" sz="2400" dirty="0" err="1" smtClean="0"/>
              <a:t>ziekte</a:t>
            </a:r>
            <a:r>
              <a:rPr lang="en-GB" sz="2400" dirty="0" smtClean="0"/>
              <a:t> </a:t>
            </a:r>
            <a:r>
              <a:rPr lang="en-GB" sz="2400" dirty="0" err="1" smtClean="0"/>
              <a:t>symptoom</a:t>
            </a:r>
            <a:endParaRPr lang="en-GB" sz="2400" dirty="0" smtClean="0"/>
          </a:p>
          <a:p>
            <a:pPr marL="514350" indent="-514350">
              <a:buFont typeface="+mj-lt"/>
              <a:buAutoNum type="arabicPeriod"/>
            </a:pPr>
            <a:r>
              <a:rPr lang="en-GB" sz="2400" dirty="0" err="1" smtClean="0"/>
              <a:t>Coördinaten</a:t>
            </a:r>
            <a:r>
              <a:rPr lang="en-GB" sz="2400" dirty="0" smtClean="0"/>
              <a:t> </a:t>
            </a:r>
            <a:r>
              <a:rPr lang="en-GB" sz="2400" dirty="0" err="1" smtClean="0"/>
              <a:t>worden</a:t>
            </a:r>
            <a:r>
              <a:rPr lang="en-GB" sz="2400" dirty="0" smtClean="0"/>
              <a:t> </a:t>
            </a:r>
            <a:r>
              <a:rPr lang="en-GB" sz="2400" dirty="0" err="1" smtClean="0"/>
              <a:t>aan</a:t>
            </a:r>
            <a:r>
              <a:rPr lang="en-GB" sz="2400" dirty="0" smtClean="0"/>
              <a:t> </a:t>
            </a:r>
            <a:r>
              <a:rPr lang="en-GB" sz="2400" dirty="0" err="1" smtClean="0"/>
              <a:t>foto</a:t>
            </a:r>
            <a:r>
              <a:rPr lang="en-GB" sz="2400" dirty="0" smtClean="0"/>
              <a:t> </a:t>
            </a:r>
            <a:r>
              <a:rPr lang="en-GB" sz="2400" dirty="0" err="1" smtClean="0"/>
              <a:t>gekoppeld</a:t>
            </a:r>
            <a:r>
              <a:rPr lang="en-GB" sz="2400" dirty="0" smtClean="0"/>
              <a:t> (</a:t>
            </a:r>
            <a:r>
              <a:rPr lang="en-GB" sz="2400" dirty="0" err="1" smtClean="0"/>
              <a:t>plaatsspecifiek</a:t>
            </a:r>
            <a:r>
              <a:rPr lang="en-GB" sz="2400" dirty="0" smtClean="0"/>
              <a:t>)</a:t>
            </a:r>
          </a:p>
          <a:p>
            <a:pPr marL="514350" indent="-514350">
              <a:buFont typeface="+mj-lt"/>
              <a:buAutoNum type="arabicPeriod"/>
            </a:pPr>
            <a:r>
              <a:rPr lang="en-GB" sz="2400" dirty="0" err="1" smtClean="0"/>
              <a:t>Verzenden</a:t>
            </a:r>
            <a:r>
              <a:rPr lang="en-GB" sz="2400" dirty="0" smtClean="0"/>
              <a:t> </a:t>
            </a:r>
            <a:r>
              <a:rPr lang="en-GB" sz="2400" dirty="0" err="1" smtClean="0"/>
              <a:t>foto</a:t>
            </a:r>
            <a:r>
              <a:rPr lang="en-GB" sz="2400" dirty="0" smtClean="0"/>
              <a:t> met </a:t>
            </a:r>
            <a:r>
              <a:rPr lang="en-GB" sz="2400" dirty="0" err="1" smtClean="0"/>
              <a:t>coordinaten</a:t>
            </a:r>
            <a:r>
              <a:rPr lang="en-GB" sz="2400" dirty="0" smtClean="0"/>
              <a:t> </a:t>
            </a:r>
            <a:r>
              <a:rPr lang="en-GB" sz="2400" dirty="0" err="1" smtClean="0"/>
              <a:t>aan</a:t>
            </a:r>
            <a:r>
              <a:rPr lang="en-GB" sz="2400" dirty="0" smtClean="0"/>
              <a:t> </a:t>
            </a:r>
            <a:r>
              <a:rPr lang="en-GB" sz="2400" dirty="0" err="1" smtClean="0"/>
              <a:t>bedrijfsadviseur</a:t>
            </a:r>
            <a:endParaRPr lang="en-GB" sz="2400" dirty="0" smtClean="0"/>
          </a:p>
          <a:p>
            <a:pPr marL="514350" indent="-514350">
              <a:buFont typeface="+mj-lt"/>
              <a:buAutoNum type="arabicPeriod"/>
            </a:pPr>
            <a:r>
              <a:rPr lang="en-GB" sz="2400" dirty="0" err="1" smtClean="0"/>
              <a:t>Deze</a:t>
            </a:r>
            <a:r>
              <a:rPr lang="en-GB" sz="2400" dirty="0" smtClean="0"/>
              <a:t>  </a:t>
            </a:r>
            <a:r>
              <a:rPr lang="en-GB" sz="2400" dirty="0" err="1" smtClean="0"/>
              <a:t>krijgt</a:t>
            </a:r>
            <a:r>
              <a:rPr lang="en-GB" sz="2400" dirty="0" smtClean="0"/>
              <a:t> de </a:t>
            </a:r>
            <a:r>
              <a:rPr lang="en-GB" sz="2400" dirty="0" err="1" smtClean="0"/>
              <a:t>informatie</a:t>
            </a:r>
            <a:r>
              <a:rPr lang="en-GB" sz="2400" dirty="0" smtClean="0"/>
              <a:t> en </a:t>
            </a:r>
            <a:r>
              <a:rPr lang="en-GB" sz="2400" dirty="0" err="1" smtClean="0"/>
              <a:t>neemt</a:t>
            </a:r>
            <a:r>
              <a:rPr lang="en-GB" sz="2400" dirty="0" smtClean="0"/>
              <a:t> </a:t>
            </a:r>
            <a:r>
              <a:rPr lang="en-GB" sz="2400" dirty="0" err="1" smtClean="0"/>
              <a:t>actie</a:t>
            </a:r>
            <a:endParaRPr lang="en-GB" sz="2400" dirty="0" smtClean="0"/>
          </a:p>
          <a:p>
            <a:pPr marL="0" indent="0">
              <a:buNone/>
            </a:pPr>
            <a:endParaRPr lang="en-GB" dirty="0"/>
          </a:p>
          <a:p>
            <a:pPr marL="0" indent="0">
              <a:buNone/>
            </a:pPr>
            <a:endParaRPr lang="en-GB"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86265" y="1772815"/>
            <a:ext cx="2547411" cy="19008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36519828"/>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395536" y="260648"/>
            <a:ext cx="8229600" cy="1001712"/>
          </a:xfrm>
        </p:spPr>
        <p:txBody>
          <a:bodyPr/>
          <a:lstStyle/>
          <a:p>
            <a:r>
              <a:rPr lang="en-GB" dirty="0" err="1" smtClean="0"/>
              <a:t>Vragen</a:t>
            </a:r>
            <a:r>
              <a:rPr lang="en-GB" dirty="0" smtClean="0"/>
              <a:t>:</a:t>
            </a:r>
          </a:p>
        </p:txBody>
      </p:sp>
      <p:sp>
        <p:nvSpPr>
          <p:cNvPr id="20483" name="Content Placeholder 2"/>
          <p:cNvSpPr>
            <a:spLocks noGrp="1"/>
          </p:cNvSpPr>
          <p:nvPr>
            <p:ph idx="1"/>
          </p:nvPr>
        </p:nvSpPr>
        <p:spPr>
          <a:xfrm>
            <a:off x="539552" y="980728"/>
            <a:ext cx="5645150" cy="3819054"/>
          </a:xfrm>
        </p:spPr>
        <p:txBody>
          <a:bodyPr anchor="t"/>
          <a:lstStyle/>
          <a:p>
            <a:r>
              <a:rPr lang="en-GB" sz="2400" dirty="0" err="1" smtClean="0"/>
              <a:t>Waar</a:t>
            </a:r>
            <a:r>
              <a:rPr lang="en-GB" sz="2400" dirty="0" smtClean="0"/>
              <a:t> is het </a:t>
            </a:r>
            <a:r>
              <a:rPr lang="en-GB" sz="2400" dirty="0" err="1" smtClean="0"/>
              <a:t>principe</a:t>
            </a:r>
            <a:r>
              <a:rPr lang="en-GB" sz="2400" dirty="0" smtClean="0"/>
              <a:t> van </a:t>
            </a:r>
            <a:r>
              <a:rPr lang="en-GB" sz="2400" dirty="0" err="1" smtClean="0"/>
              <a:t>satellietnavigatie</a:t>
            </a:r>
            <a:r>
              <a:rPr lang="en-GB" sz="2400" dirty="0" smtClean="0"/>
              <a:t> op </a:t>
            </a:r>
            <a:r>
              <a:rPr lang="en-GB" sz="2400" dirty="0" err="1" smtClean="0"/>
              <a:t>gebaseerd</a:t>
            </a:r>
            <a:r>
              <a:rPr lang="en-GB" sz="2400" dirty="0" smtClean="0"/>
              <a:t>? </a:t>
            </a:r>
          </a:p>
          <a:p>
            <a:r>
              <a:rPr lang="en-GB" sz="2400" dirty="0" err="1" smtClean="0"/>
              <a:t>Noem</a:t>
            </a:r>
            <a:r>
              <a:rPr lang="en-GB" sz="2400" dirty="0" smtClean="0"/>
              <a:t> 3 </a:t>
            </a:r>
            <a:r>
              <a:rPr lang="en-GB" sz="2400" dirty="0" err="1" smtClean="0"/>
              <a:t>oorzaken</a:t>
            </a:r>
            <a:r>
              <a:rPr lang="en-GB" sz="2400" dirty="0" smtClean="0"/>
              <a:t> van </a:t>
            </a:r>
            <a:r>
              <a:rPr lang="en-GB" sz="2400" dirty="0" err="1" smtClean="0"/>
              <a:t>onnauwkeurigheid</a:t>
            </a:r>
            <a:r>
              <a:rPr lang="en-GB" sz="2400" dirty="0" smtClean="0"/>
              <a:t> van GPS </a:t>
            </a:r>
            <a:r>
              <a:rPr lang="en-GB" sz="2400" dirty="0" err="1" smtClean="0"/>
              <a:t>plaatsbepaling</a:t>
            </a:r>
            <a:r>
              <a:rPr lang="en-GB" sz="2400" dirty="0" smtClean="0"/>
              <a:t>:</a:t>
            </a:r>
          </a:p>
          <a:p>
            <a:r>
              <a:rPr lang="en-GB" sz="2400" dirty="0" err="1" smtClean="0"/>
              <a:t>Welke</a:t>
            </a:r>
            <a:r>
              <a:rPr lang="en-GB" sz="2400" dirty="0" smtClean="0"/>
              <a:t> </a:t>
            </a:r>
            <a:r>
              <a:rPr lang="en-GB" sz="2400" dirty="0" err="1" smtClean="0"/>
              <a:t>nauwkeurigheid</a:t>
            </a:r>
            <a:r>
              <a:rPr lang="en-GB" sz="2400" dirty="0" smtClean="0"/>
              <a:t> is </a:t>
            </a:r>
            <a:r>
              <a:rPr lang="en-GB" sz="2400" dirty="0" err="1" smtClean="0"/>
              <a:t>er</a:t>
            </a:r>
            <a:r>
              <a:rPr lang="en-GB" sz="2400" dirty="0" smtClean="0"/>
              <a:t> </a:t>
            </a:r>
            <a:r>
              <a:rPr lang="en-GB" sz="2400" dirty="0" err="1" smtClean="0"/>
              <a:t>mogelijk</a:t>
            </a:r>
            <a:r>
              <a:rPr lang="en-GB" sz="2400" dirty="0" smtClean="0"/>
              <a:t>?</a:t>
            </a:r>
          </a:p>
          <a:p>
            <a:r>
              <a:rPr lang="en-GB" sz="2400" dirty="0" err="1" smtClean="0"/>
              <a:t>Hoeveel</a:t>
            </a:r>
            <a:r>
              <a:rPr lang="en-GB" sz="2400" dirty="0" smtClean="0"/>
              <a:t> </a:t>
            </a:r>
            <a:r>
              <a:rPr lang="en-GB" sz="2400" dirty="0" err="1" smtClean="0"/>
              <a:t>satellieten</a:t>
            </a:r>
            <a:r>
              <a:rPr lang="en-GB" sz="2400" dirty="0" smtClean="0"/>
              <a:t> </a:t>
            </a:r>
            <a:r>
              <a:rPr lang="en-GB" sz="2400" dirty="0" err="1" smtClean="0"/>
              <a:t>zijn</a:t>
            </a:r>
            <a:r>
              <a:rPr lang="en-GB" sz="2400" dirty="0" smtClean="0"/>
              <a:t> </a:t>
            </a:r>
            <a:r>
              <a:rPr lang="en-GB" sz="2400" dirty="0" err="1" smtClean="0"/>
              <a:t>er</a:t>
            </a:r>
            <a:r>
              <a:rPr lang="en-GB" sz="2400" dirty="0" smtClean="0"/>
              <a:t> </a:t>
            </a:r>
            <a:r>
              <a:rPr lang="en-GB" sz="2400" dirty="0" err="1" smtClean="0"/>
              <a:t>minimaal</a:t>
            </a:r>
            <a:r>
              <a:rPr lang="en-GB" sz="2400" dirty="0" smtClean="0"/>
              <a:t> </a:t>
            </a:r>
            <a:r>
              <a:rPr lang="en-GB" sz="2400" dirty="0" err="1" smtClean="0"/>
              <a:t>nodig</a:t>
            </a:r>
            <a:r>
              <a:rPr lang="en-GB" sz="2400" dirty="0" smtClean="0"/>
              <a:t> </a:t>
            </a:r>
            <a:r>
              <a:rPr lang="en-GB" sz="2400" dirty="0" err="1" smtClean="0"/>
              <a:t>voor</a:t>
            </a:r>
            <a:r>
              <a:rPr lang="en-GB" sz="2400" dirty="0" smtClean="0"/>
              <a:t> </a:t>
            </a:r>
            <a:r>
              <a:rPr lang="en-GB" sz="2400" dirty="0" err="1" smtClean="0"/>
              <a:t>een</a:t>
            </a:r>
            <a:r>
              <a:rPr lang="en-GB" sz="2400" dirty="0" smtClean="0"/>
              <a:t> </a:t>
            </a:r>
            <a:r>
              <a:rPr lang="en-GB" sz="2400" dirty="0" err="1" smtClean="0"/>
              <a:t>juiste</a:t>
            </a:r>
            <a:r>
              <a:rPr lang="en-GB" sz="2400" dirty="0" smtClean="0"/>
              <a:t> </a:t>
            </a:r>
            <a:r>
              <a:rPr lang="en-GB" sz="2400" dirty="0" err="1" smtClean="0"/>
              <a:t>plaatsbepaling</a:t>
            </a:r>
            <a:r>
              <a:rPr lang="en-GB" sz="2400" dirty="0" smtClean="0"/>
              <a:t>?</a:t>
            </a:r>
          </a:p>
          <a:p>
            <a:pPr marL="0" indent="0">
              <a:buNone/>
            </a:pPr>
            <a:endParaRPr lang="en-GB" sz="2400" dirty="0" smtClean="0"/>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12516" y="1412776"/>
            <a:ext cx="2612384" cy="3600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dirty="0" err="1" smtClean="0"/>
              <a:t>Toepassing</a:t>
            </a:r>
            <a:r>
              <a:rPr lang="en-GB" sz="2800" dirty="0" smtClean="0"/>
              <a:t> &amp; </a:t>
            </a:r>
            <a:r>
              <a:rPr lang="en-GB" sz="2800" dirty="0" err="1" smtClean="0"/>
              <a:t>nauwkeurigheid</a:t>
            </a:r>
            <a:r>
              <a:rPr lang="en-GB" sz="2800" dirty="0" smtClean="0"/>
              <a:t> (</a:t>
            </a:r>
            <a:r>
              <a:rPr lang="en-GB" sz="2800" dirty="0" err="1" smtClean="0"/>
              <a:t>keuze</a:t>
            </a:r>
            <a:r>
              <a:rPr lang="en-GB" sz="2800" dirty="0" smtClean="0"/>
              <a:t> </a:t>
            </a:r>
            <a:r>
              <a:rPr lang="en-GB" sz="2800" dirty="0" err="1" smtClean="0"/>
              <a:t>correctiesignaal</a:t>
            </a:r>
            <a:r>
              <a:rPr lang="en-GB" sz="2800" dirty="0" smtClean="0"/>
              <a:t>)</a:t>
            </a:r>
            <a:br>
              <a:rPr lang="en-GB" sz="2800" dirty="0" smtClean="0"/>
            </a:br>
            <a:r>
              <a:rPr lang="en-GB" sz="2000" dirty="0" err="1" smtClean="0"/>
              <a:t>Welk</a:t>
            </a:r>
            <a:r>
              <a:rPr lang="en-GB" sz="2000" dirty="0" smtClean="0"/>
              <a:t> GPS </a:t>
            </a:r>
            <a:r>
              <a:rPr lang="en-GB" sz="2000" dirty="0" err="1" smtClean="0"/>
              <a:t>correctiesignaal</a:t>
            </a:r>
            <a:r>
              <a:rPr lang="en-GB" sz="2000" smtClean="0"/>
              <a:t> (A, B of C) </a:t>
            </a:r>
            <a:r>
              <a:rPr lang="en-GB" sz="2000" dirty="0" smtClean="0"/>
              <a:t>is </a:t>
            </a:r>
            <a:r>
              <a:rPr lang="en-GB" sz="2000" dirty="0" err="1" smtClean="0"/>
              <a:t>nodig</a:t>
            </a:r>
            <a:r>
              <a:rPr lang="en-GB" sz="2000" dirty="0" smtClean="0"/>
              <a:t> </a:t>
            </a:r>
            <a:r>
              <a:rPr lang="en-GB" sz="2000" dirty="0" err="1" smtClean="0"/>
              <a:t>om</a:t>
            </a:r>
            <a:r>
              <a:rPr lang="en-GB" sz="2000" dirty="0" smtClean="0"/>
              <a:t> </a:t>
            </a:r>
            <a:r>
              <a:rPr lang="en-GB" sz="2000" dirty="0" err="1" smtClean="0"/>
              <a:t>voldoende</a:t>
            </a:r>
            <a:r>
              <a:rPr lang="en-GB" sz="2000" dirty="0" smtClean="0"/>
              <a:t> </a:t>
            </a:r>
            <a:r>
              <a:rPr lang="en-GB" sz="2000" dirty="0" err="1" smtClean="0"/>
              <a:t>nauwkeurig</a:t>
            </a:r>
            <a:r>
              <a:rPr lang="en-GB" sz="2000" dirty="0" smtClean="0"/>
              <a:t> de </a:t>
            </a:r>
            <a:r>
              <a:rPr lang="en-GB" sz="2000" dirty="0" err="1" smtClean="0"/>
              <a:t>positie</a:t>
            </a:r>
            <a:r>
              <a:rPr lang="en-GB" sz="2000" dirty="0" smtClean="0"/>
              <a:t> </a:t>
            </a:r>
            <a:r>
              <a:rPr lang="en-GB" sz="2000" dirty="0" err="1" smtClean="0"/>
              <a:t>te</a:t>
            </a:r>
            <a:r>
              <a:rPr lang="en-GB" sz="2000" dirty="0" smtClean="0"/>
              <a:t> </a:t>
            </a:r>
            <a:r>
              <a:rPr lang="en-GB" sz="2000" dirty="0" err="1" smtClean="0"/>
              <a:t>bepalen</a:t>
            </a:r>
            <a:r>
              <a:rPr lang="en-GB" sz="2000" dirty="0" smtClean="0"/>
              <a:t> </a:t>
            </a:r>
            <a:r>
              <a:rPr lang="en-GB" sz="2000" dirty="0" err="1" smtClean="0"/>
              <a:t>bij</a:t>
            </a:r>
            <a:r>
              <a:rPr lang="en-GB" sz="2000" dirty="0" smtClean="0"/>
              <a:t> de </a:t>
            </a:r>
            <a:r>
              <a:rPr lang="en-GB" sz="2000" dirty="0" err="1" smtClean="0"/>
              <a:t>volgende</a:t>
            </a:r>
            <a:r>
              <a:rPr lang="en-GB" sz="2000" dirty="0" smtClean="0"/>
              <a:t> </a:t>
            </a:r>
            <a:r>
              <a:rPr lang="en-GB" sz="2000" dirty="0" err="1" smtClean="0"/>
              <a:t>toepassingen</a:t>
            </a:r>
            <a:r>
              <a:rPr lang="en-GB" sz="2000" dirty="0" smtClean="0"/>
              <a:t>? </a:t>
            </a:r>
            <a:endParaRPr lang="en-GB" sz="28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044737979"/>
              </p:ext>
            </p:extLst>
          </p:nvPr>
        </p:nvGraphicFramePr>
        <p:xfrm>
          <a:off x="107504" y="1700808"/>
          <a:ext cx="3816424" cy="4384962"/>
        </p:xfrm>
        <a:graphic>
          <a:graphicData uri="http://schemas.openxmlformats.org/drawingml/2006/table">
            <a:tbl>
              <a:tblPr firstRow="1" bandRow="1">
                <a:tableStyleId>{5C22544A-7EE6-4342-B048-85BDC9FD1C3A}</a:tableStyleId>
              </a:tblPr>
              <a:tblGrid>
                <a:gridCol w="3816424"/>
              </a:tblGrid>
              <a:tr h="39228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err="1" smtClean="0"/>
                        <a:t>Bewerking</a:t>
                      </a:r>
                      <a:r>
                        <a:rPr lang="en-GB" dirty="0" smtClean="0"/>
                        <a:t>:</a:t>
                      </a:r>
                    </a:p>
                  </a:txBody>
                  <a:tcPr/>
                </a:tc>
              </a:tr>
              <a:tr h="392282">
                <a:tc>
                  <a:txBody>
                    <a:bodyPr/>
                    <a:lstStyle/>
                    <a:p>
                      <a:r>
                        <a:rPr lang="en-GB" dirty="0" smtClean="0"/>
                        <a:t>1. </a:t>
                      </a:r>
                      <a:r>
                        <a:rPr lang="en-GB" dirty="0" err="1" smtClean="0"/>
                        <a:t>Vastleggen</a:t>
                      </a:r>
                      <a:r>
                        <a:rPr lang="en-GB" dirty="0" smtClean="0"/>
                        <a:t> </a:t>
                      </a:r>
                      <a:r>
                        <a:rPr lang="en-GB" dirty="0" err="1" smtClean="0"/>
                        <a:t>valplek</a:t>
                      </a:r>
                      <a:endParaRPr lang="en-GB" dirty="0"/>
                    </a:p>
                  </a:txBody>
                  <a:tcPr/>
                </a:tc>
              </a:tr>
              <a:tr h="392282">
                <a:tc>
                  <a:txBody>
                    <a:bodyPr/>
                    <a:lstStyle/>
                    <a:p>
                      <a:r>
                        <a:rPr lang="en-GB" dirty="0" smtClean="0"/>
                        <a:t>2.</a:t>
                      </a:r>
                      <a:r>
                        <a:rPr lang="en-GB" baseline="0" dirty="0" smtClean="0"/>
                        <a:t> </a:t>
                      </a:r>
                      <a:r>
                        <a:rPr lang="en-GB" baseline="0" dirty="0" err="1" smtClean="0"/>
                        <a:t>Aardappel</a:t>
                      </a:r>
                      <a:r>
                        <a:rPr lang="en-GB" baseline="0" dirty="0" smtClean="0"/>
                        <a:t> </a:t>
                      </a:r>
                      <a:r>
                        <a:rPr lang="en-GB" baseline="0" dirty="0" err="1" smtClean="0"/>
                        <a:t>poten</a:t>
                      </a:r>
                      <a:r>
                        <a:rPr lang="en-GB" baseline="0" dirty="0" smtClean="0"/>
                        <a:t> en  </a:t>
                      </a:r>
                      <a:r>
                        <a:rPr lang="en-GB" baseline="0" dirty="0" err="1" smtClean="0"/>
                        <a:t>aanaarden</a:t>
                      </a:r>
                      <a:r>
                        <a:rPr lang="en-GB" baseline="0" dirty="0" smtClean="0"/>
                        <a:t> </a:t>
                      </a:r>
                      <a:endParaRPr lang="en-GB" dirty="0"/>
                    </a:p>
                  </a:txBody>
                  <a:tcPr/>
                </a:tc>
              </a:tr>
              <a:tr h="677090">
                <a:tc>
                  <a:txBody>
                    <a:bodyPr/>
                    <a:lstStyle/>
                    <a:p>
                      <a:r>
                        <a:rPr lang="en-GB" dirty="0" smtClean="0"/>
                        <a:t>3. </a:t>
                      </a:r>
                      <a:r>
                        <a:rPr lang="en-GB" dirty="0" err="1" smtClean="0"/>
                        <a:t>Variabel</a:t>
                      </a:r>
                      <a:r>
                        <a:rPr lang="en-GB" dirty="0" smtClean="0"/>
                        <a:t> </a:t>
                      </a:r>
                      <a:r>
                        <a:rPr lang="en-GB" dirty="0" err="1" smtClean="0"/>
                        <a:t>aardappelen</a:t>
                      </a:r>
                      <a:endParaRPr lang="en-GB"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    </a:t>
                      </a:r>
                      <a:r>
                        <a:rPr lang="en-GB" baseline="0" dirty="0" err="1" smtClean="0"/>
                        <a:t>poten</a:t>
                      </a:r>
                      <a:endParaRPr lang="en-GB" dirty="0" smtClean="0"/>
                    </a:p>
                  </a:txBody>
                  <a:tcPr/>
                </a:tc>
              </a:tr>
              <a:tr h="677090">
                <a:tc>
                  <a:txBody>
                    <a:bodyPr/>
                    <a:lstStyle/>
                    <a:p>
                      <a:r>
                        <a:rPr lang="en-GB" dirty="0" smtClean="0"/>
                        <a:t>4. GPS</a:t>
                      </a:r>
                      <a:r>
                        <a:rPr lang="en-GB" baseline="0" dirty="0" smtClean="0"/>
                        <a:t> </a:t>
                      </a:r>
                      <a:r>
                        <a:rPr lang="en-GB" baseline="0" dirty="0" err="1" smtClean="0"/>
                        <a:t>sectie-controle</a:t>
                      </a:r>
                      <a:endParaRPr lang="en-GB"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baseline="0" dirty="0" smtClean="0"/>
                        <a:t>    </a:t>
                      </a:r>
                      <a:r>
                        <a:rPr lang="en-GB" baseline="0" dirty="0" err="1" smtClean="0"/>
                        <a:t>veldspuit</a:t>
                      </a:r>
                      <a:endParaRPr lang="en-GB" dirty="0" smtClean="0"/>
                    </a:p>
                  </a:txBody>
                  <a:tcPr/>
                </a:tc>
              </a:tr>
              <a:tr h="392282">
                <a:tc>
                  <a:txBody>
                    <a:bodyPr/>
                    <a:lstStyle/>
                    <a:p>
                      <a:r>
                        <a:rPr lang="en-GB" dirty="0" smtClean="0"/>
                        <a:t>5. </a:t>
                      </a:r>
                      <a:r>
                        <a:rPr lang="en-GB" dirty="0" err="1" smtClean="0"/>
                        <a:t>Schoffelen</a:t>
                      </a:r>
                      <a:r>
                        <a:rPr lang="en-GB" dirty="0" smtClean="0"/>
                        <a:t> </a:t>
                      </a:r>
                      <a:r>
                        <a:rPr lang="en-GB" dirty="0" err="1" smtClean="0"/>
                        <a:t>uien</a:t>
                      </a:r>
                      <a:endParaRPr lang="en-GB" dirty="0"/>
                    </a:p>
                  </a:txBody>
                  <a:tcPr/>
                </a:tc>
              </a:tr>
              <a:tr h="392282">
                <a:tc>
                  <a:txBody>
                    <a:bodyPr/>
                    <a:lstStyle/>
                    <a:p>
                      <a:r>
                        <a:rPr lang="en-GB" dirty="0" smtClean="0"/>
                        <a:t>6. Parallel</a:t>
                      </a:r>
                      <a:r>
                        <a:rPr lang="en-GB" baseline="0" dirty="0" smtClean="0"/>
                        <a:t> </a:t>
                      </a:r>
                      <a:r>
                        <a:rPr lang="en-GB" baseline="0" dirty="0" err="1" smtClean="0"/>
                        <a:t>rijden</a:t>
                      </a:r>
                      <a:endParaRPr lang="en-GB" dirty="0"/>
                    </a:p>
                  </a:txBody>
                  <a:tcPr/>
                </a:tc>
              </a:tr>
              <a:tr h="392282">
                <a:tc>
                  <a:txBody>
                    <a:bodyPr/>
                    <a:lstStyle/>
                    <a:p>
                      <a:r>
                        <a:rPr lang="en-GB" dirty="0" smtClean="0"/>
                        <a:t>7. </a:t>
                      </a:r>
                      <a:r>
                        <a:rPr lang="en-GB" dirty="0" err="1" smtClean="0"/>
                        <a:t>Kunstmest</a:t>
                      </a:r>
                      <a:r>
                        <a:rPr lang="en-GB" dirty="0" smtClean="0"/>
                        <a:t> </a:t>
                      </a:r>
                      <a:r>
                        <a:rPr lang="en-GB" dirty="0" err="1" smtClean="0"/>
                        <a:t>strooien</a:t>
                      </a:r>
                      <a:endParaRPr lang="en-GB" dirty="0"/>
                    </a:p>
                  </a:txBody>
                  <a:tcPr/>
                </a:tc>
              </a:tr>
              <a:tr h="677090">
                <a:tc>
                  <a:txBody>
                    <a:bodyPr/>
                    <a:lstStyle/>
                    <a:p>
                      <a:r>
                        <a:rPr lang="en-GB" dirty="0" smtClean="0"/>
                        <a:t>8. </a:t>
                      </a:r>
                      <a:r>
                        <a:rPr lang="en-GB" dirty="0" err="1" smtClean="0"/>
                        <a:t>Opbrenstbepaling</a:t>
                      </a:r>
                      <a:r>
                        <a:rPr lang="en-GB" baseline="0" dirty="0" smtClean="0"/>
                        <a:t> </a:t>
                      </a:r>
                    </a:p>
                    <a:p>
                      <a:r>
                        <a:rPr lang="en-GB" baseline="0" dirty="0" smtClean="0"/>
                        <a:t>    combine               </a:t>
                      </a:r>
                    </a:p>
                  </a:txBody>
                  <a:tcPr/>
                </a:tc>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369030161"/>
              </p:ext>
            </p:extLst>
          </p:nvPr>
        </p:nvGraphicFramePr>
        <p:xfrm>
          <a:off x="5220072" y="2924944"/>
          <a:ext cx="3768080" cy="1478280"/>
        </p:xfrm>
        <a:graphic>
          <a:graphicData uri="http://schemas.openxmlformats.org/drawingml/2006/table">
            <a:tbl>
              <a:tblPr firstRow="1" bandRow="1">
                <a:tableStyleId>{5C22544A-7EE6-4342-B048-85BDC9FD1C3A}</a:tableStyleId>
              </a:tblPr>
              <a:tblGrid>
                <a:gridCol w="3768080"/>
              </a:tblGrid>
              <a:tr h="139040">
                <a:tc>
                  <a:txBody>
                    <a:bodyPr/>
                    <a:lstStyle/>
                    <a:p>
                      <a:r>
                        <a:rPr lang="en-GB" dirty="0" err="1" smtClean="0"/>
                        <a:t>Correctiesignaal</a:t>
                      </a:r>
                      <a:r>
                        <a:rPr lang="en-GB" dirty="0" smtClean="0"/>
                        <a:t>:</a:t>
                      </a:r>
                      <a:endParaRPr lang="en-GB" dirty="0"/>
                    </a:p>
                  </a:txBody>
                  <a:tcPr/>
                </a:tc>
              </a:tr>
              <a:tr h="370840">
                <a:tc>
                  <a:txBody>
                    <a:bodyPr/>
                    <a:lstStyle/>
                    <a:p>
                      <a:r>
                        <a:rPr lang="en-GB" dirty="0" smtClean="0"/>
                        <a:t>A. GPS + EGNOS </a:t>
                      </a:r>
                      <a:r>
                        <a:rPr lang="en-GB" dirty="0" err="1" smtClean="0"/>
                        <a:t>correctie</a:t>
                      </a:r>
                      <a:endParaRPr lang="en-GB" dirty="0"/>
                    </a:p>
                  </a:txBody>
                  <a:tcPr/>
                </a:tc>
              </a:tr>
              <a:tr h="370840">
                <a:tc>
                  <a:txBody>
                    <a:bodyPr/>
                    <a:lstStyle/>
                    <a:p>
                      <a:r>
                        <a:rPr lang="en-GB" dirty="0" smtClean="0"/>
                        <a:t>B. D</a:t>
                      </a:r>
                      <a:r>
                        <a:rPr lang="en-GB" baseline="0" dirty="0" smtClean="0"/>
                        <a:t>-GPS</a:t>
                      </a:r>
                      <a:endParaRPr lang="en-GB" dirty="0"/>
                    </a:p>
                  </a:txBody>
                  <a:tcPr/>
                </a:tc>
              </a:tr>
              <a:tr h="370840">
                <a:tc>
                  <a:txBody>
                    <a:bodyPr/>
                    <a:lstStyle/>
                    <a:p>
                      <a:r>
                        <a:rPr lang="en-GB" dirty="0" smtClean="0"/>
                        <a:t>C. RTK-GPS</a:t>
                      </a:r>
                      <a:endParaRPr lang="en-GB" dirty="0"/>
                    </a:p>
                  </a:txBody>
                  <a:tcPr/>
                </a:tc>
              </a:tr>
            </a:tbl>
          </a:graphicData>
        </a:graphic>
      </p:graphicFrame>
    </p:spTree>
    <p:extLst>
      <p:ext uri="{BB962C8B-B14F-4D97-AF65-F5344CB8AC3E}">
        <p14:creationId xmlns:p14="http://schemas.microsoft.com/office/powerpoint/2010/main" val="2512443223"/>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467544" y="260648"/>
            <a:ext cx="8229600" cy="1001712"/>
          </a:xfrm>
        </p:spPr>
        <p:txBody>
          <a:bodyPr/>
          <a:lstStyle/>
          <a:p>
            <a:r>
              <a:rPr lang="en-US" dirty="0" err="1" smtClean="0"/>
              <a:t>Voorbereidende</a:t>
            </a:r>
            <a:r>
              <a:rPr lang="en-US" dirty="0" smtClean="0"/>
              <a:t> </a:t>
            </a:r>
            <a:r>
              <a:rPr lang="en-US" dirty="0" err="1" smtClean="0"/>
              <a:t>theorie</a:t>
            </a:r>
            <a:endParaRPr lang="en-US" dirty="0" smtClean="0"/>
          </a:p>
        </p:txBody>
      </p:sp>
      <p:sp>
        <p:nvSpPr>
          <p:cNvPr id="15363" name="Rectangle 3"/>
          <p:cNvSpPr>
            <a:spLocks noGrp="1" noChangeArrowheads="1"/>
          </p:cNvSpPr>
          <p:nvPr>
            <p:ph type="body" idx="1"/>
          </p:nvPr>
        </p:nvSpPr>
        <p:spPr>
          <a:xfrm>
            <a:off x="395536" y="1412776"/>
            <a:ext cx="8229600" cy="5063455"/>
          </a:xfrm>
        </p:spPr>
        <p:txBody>
          <a:bodyPr/>
          <a:lstStyle/>
          <a:p>
            <a:pPr marL="0" indent="0">
              <a:buFont typeface="Wingdings" pitchFamily="2" charset="2"/>
              <a:buNone/>
              <a:defRPr/>
            </a:pPr>
            <a:r>
              <a:rPr lang="nl-NL" sz="2400" b="1" dirty="0" smtClean="0"/>
              <a:t>Informatie</a:t>
            </a:r>
          </a:p>
          <a:p>
            <a:pPr marL="0" indent="0">
              <a:buFont typeface="Wingdings" pitchFamily="2" charset="2"/>
              <a:buNone/>
              <a:defRPr/>
            </a:pPr>
            <a:endParaRPr lang="nl-NL" sz="1100" b="1" dirty="0" smtClean="0"/>
          </a:p>
          <a:p>
            <a:pPr>
              <a:defRPr/>
            </a:pPr>
            <a:r>
              <a:rPr lang="nl-NL" sz="2400" dirty="0" smtClean="0"/>
              <a:t>Wat is satellietplaatsbepaling? </a:t>
            </a:r>
          </a:p>
          <a:p>
            <a:pPr>
              <a:defRPr/>
            </a:pPr>
            <a:r>
              <a:rPr lang="nl-NL" sz="2400" dirty="0" smtClean="0"/>
              <a:t>Satellietnavigatiesystemen </a:t>
            </a:r>
          </a:p>
          <a:p>
            <a:pPr>
              <a:defRPr/>
            </a:pPr>
            <a:r>
              <a:rPr lang="nl-NL" sz="2400" dirty="0" smtClean="0"/>
              <a:t>GPS nauwkeurigheid &amp; signaalcorrectie</a:t>
            </a:r>
          </a:p>
          <a:p>
            <a:pPr>
              <a:defRPr/>
            </a:pPr>
            <a:r>
              <a:rPr lang="nl-NL" sz="2400" dirty="0" smtClean="0"/>
              <a:t>Toepassingen van GPS </a:t>
            </a:r>
          </a:p>
          <a:p>
            <a:pPr marL="0" indent="0">
              <a:buNone/>
              <a:defRPr/>
            </a:pPr>
            <a:endParaRPr lang="nl-NL" sz="1100" dirty="0" smtClean="0"/>
          </a:p>
          <a:p>
            <a:pPr marL="0" indent="0">
              <a:buNone/>
              <a:defRPr/>
            </a:pPr>
            <a:r>
              <a:rPr lang="nl-NL" sz="2400" b="1" dirty="0" smtClean="0"/>
              <a:t>Apparatuur</a:t>
            </a:r>
          </a:p>
          <a:p>
            <a:pPr marL="0" indent="0">
              <a:buNone/>
              <a:defRPr/>
            </a:pPr>
            <a:endParaRPr lang="nl-NL" sz="1100" b="1" dirty="0" smtClean="0"/>
          </a:p>
          <a:p>
            <a:pPr>
              <a:defRPr/>
            </a:pPr>
            <a:r>
              <a:rPr lang="nl-NL" sz="2400" dirty="0" smtClean="0"/>
              <a:t>Gebruik van handheld GPS ontvangers en software voor veldwaarnemingen</a:t>
            </a:r>
          </a:p>
          <a:p>
            <a:pPr>
              <a:defRPr/>
            </a:pPr>
            <a:r>
              <a:rPr lang="nl-NL" sz="2400" dirty="0" smtClean="0"/>
              <a:t>Gebruik van handheld apparatuur en software voor registratie van </a:t>
            </a:r>
            <a:r>
              <a:rPr lang="nl-NL" sz="2400" dirty="0" err="1" smtClean="0"/>
              <a:t>teelttechnische</a:t>
            </a:r>
            <a:r>
              <a:rPr lang="nl-NL" sz="2400" dirty="0" smtClean="0"/>
              <a:t> gegevens</a:t>
            </a:r>
          </a:p>
          <a:p>
            <a:pPr marL="0" indent="0">
              <a:buFont typeface="Wingdings" pitchFamily="2" charset="2"/>
              <a:buNone/>
              <a:defRPr/>
            </a:pPr>
            <a:endParaRPr lang="nl-NL" dirty="0"/>
          </a:p>
          <a:p>
            <a:pPr>
              <a:defRPr/>
            </a:pPr>
            <a:endParaRPr lang="nl-NL" dirty="0" smtClean="0"/>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467544" y="260648"/>
            <a:ext cx="8229600" cy="1001712"/>
          </a:xfrm>
        </p:spPr>
        <p:txBody>
          <a:bodyPr/>
          <a:lstStyle/>
          <a:p>
            <a:r>
              <a:rPr lang="en-US" dirty="0" err="1" smtClean="0"/>
              <a:t>Satellietplaatsbepaling</a:t>
            </a:r>
            <a:endParaRPr lang="en-US" dirty="0" smtClean="0"/>
          </a:p>
        </p:txBody>
      </p:sp>
      <p:sp>
        <p:nvSpPr>
          <p:cNvPr id="17411" name="Rectangle 3"/>
          <p:cNvSpPr>
            <a:spLocks noGrp="1" noChangeArrowheads="1"/>
          </p:cNvSpPr>
          <p:nvPr>
            <p:ph type="body" idx="1"/>
          </p:nvPr>
        </p:nvSpPr>
        <p:spPr>
          <a:xfrm>
            <a:off x="467544" y="1052736"/>
            <a:ext cx="5904656" cy="4896544"/>
          </a:xfrm>
        </p:spPr>
        <p:txBody>
          <a:bodyPr/>
          <a:lstStyle/>
          <a:p>
            <a:pPr>
              <a:defRPr/>
            </a:pPr>
            <a:r>
              <a:rPr lang="en-GB" dirty="0" err="1"/>
              <a:t>Bepalen</a:t>
            </a:r>
            <a:r>
              <a:rPr lang="en-GB" dirty="0"/>
              <a:t> van de </a:t>
            </a:r>
            <a:r>
              <a:rPr lang="en-GB" dirty="0" err="1" smtClean="0"/>
              <a:t>locatie</a:t>
            </a:r>
            <a:r>
              <a:rPr lang="en-GB" dirty="0" smtClean="0"/>
              <a:t>/</a:t>
            </a:r>
            <a:r>
              <a:rPr lang="en-GB" dirty="0" err="1" smtClean="0"/>
              <a:t>positie</a:t>
            </a:r>
            <a:r>
              <a:rPr lang="en-GB" dirty="0" smtClean="0"/>
              <a:t> </a:t>
            </a:r>
            <a:r>
              <a:rPr lang="en-GB" dirty="0"/>
              <a:t>op </a:t>
            </a:r>
            <a:r>
              <a:rPr lang="en-GB" dirty="0" err="1"/>
              <a:t>aarde</a:t>
            </a:r>
            <a:r>
              <a:rPr lang="en-GB" dirty="0"/>
              <a:t> met </a:t>
            </a:r>
            <a:r>
              <a:rPr lang="en-GB" dirty="0" err="1"/>
              <a:t>behulp</a:t>
            </a:r>
            <a:r>
              <a:rPr lang="en-GB" dirty="0"/>
              <a:t> van </a:t>
            </a:r>
            <a:r>
              <a:rPr lang="en-GB" dirty="0" err="1" smtClean="0"/>
              <a:t>satellieten</a:t>
            </a:r>
            <a:endParaRPr lang="en-GB" dirty="0" smtClean="0"/>
          </a:p>
          <a:p>
            <a:pPr marL="0" indent="0">
              <a:buNone/>
              <a:defRPr/>
            </a:pPr>
            <a:endParaRPr lang="en-GB" sz="1100" dirty="0"/>
          </a:p>
          <a:p>
            <a:pPr lvl="1">
              <a:defRPr/>
            </a:pPr>
            <a:r>
              <a:rPr lang="en-GB" dirty="0" err="1"/>
              <a:t>Begrip</a:t>
            </a:r>
            <a:r>
              <a:rPr lang="en-GB" dirty="0"/>
              <a:t>: GNSS (Global Navigation Satellite System)</a:t>
            </a:r>
          </a:p>
          <a:p>
            <a:pPr lvl="1">
              <a:defRPr/>
            </a:pPr>
            <a:r>
              <a:rPr lang="en-GB" dirty="0"/>
              <a:t>‘GPS’ is </a:t>
            </a:r>
            <a:r>
              <a:rPr lang="en-GB" dirty="0" err="1"/>
              <a:t>een</a:t>
            </a:r>
            <a:r>
              <a:rPr lang="en-GB" dirty="0"/>
              <a:t> </a:t>
            </a:r>
            <a:r>
              <a:rPr lang="en-GB" dirty="0" err="1"/>
              <a:t>merknaam</a:t>
            </a:r>
            <a:r>
              <a:rPr lang="en-GB" dirty="0"/>
              <a:t>! </a:t>
            </a:r>
            <a:endParaRPr lang="en-GB" dirty="0" smtClean="0"/>
          </a:p>
          <a:p>
            <a:pPr lvl="1">
              <a:defRPr/>
            </a:pPr>
            <a:r>
              <a:rPr lang="en-GB" dirty="0" smtClean="0"/>
              <a:t>Principe</a:t>
            </a:r>
            <a:r>
              <a:rPr lang="en-GB" dirty="0"/>
              <a:t>: </a:t>
            </a:r>
            <a:r>
              <a:rPr lang="en-GB" dirty="0" err="1"/>
              <a:t>meten</a:t>
            </a:r>
            <a:r>
              <a:rPr lang="en-GB" dirty="0"/>
              <a:t> </a:t>
            </a:r>
            <a:r>
              <a:rPr lang="en-GB" dirty="0" err="1" smtClean="0"/>
              <a:t>reistijd</a:t>
            </a:r>
            <a:r>
              <a:rPr lang="en-GB" dirty="0" smtClean="0"/>
              <a:t> </a:t>
            </a:r>
            <a:r>
              <a:rPr lang="en-GB" dirty="0" err="1" smtClean="0"/>
              <a:t>signalen</a:t>
            </a:r>
            <a:r>
              <a:rPr lang="en-GB" dirty="0" smtClean="0"/>
              <a:t> (</a:t>
            </a:r>
            <a:r>
              <a:rPr lang="nl-NL" dirty="0" smtClean="0"/>
              <a:t>GHz frequentie) </a:t>
            </a:r>
            <a:r>
              <a:rPr lang="en-GB" dirty="0" err="1" smtClean="0"/>
              <a:t>tussen</a:t>
            </a:r>
            <a:r>
              <a:rPr lang="en-GB" dirty="0" smtClean="0"/>
              <a:t> </a:t>
            </a:r>
            <a:r>
              <a:rPr lang="en-GB" dirty="0" err="1"/>
              <a:t>satelliet</a:t>
            </a:r>
            <a:r>
              <a:rPr lang="en-GB" dirty="0"/>
              <a:t> en </a:t>
            </a:r>
            <a:r>
              <a:rPr lang="en-GB" dirty="0" err="1" smtClean="0"/>
              <a:t>ontvanger</a:t>
            </a:r>
            <a:r>
              <a:rPr lang="en-GB" dirty="0" smtClean="0"/>
              <a:t> (op </a:t>
            </a:r>
            <a:r>
              <a:rPr lang="en-GB" dirty="0" err="1" smtClean="0"/>
              <a:t>aarde</a:t>
            </a:r>
            <a:r>
              <a:rPr lang="en-GB" dirty="0" smtClean="0"/>
              <a:t>) </a:t>
            </a:r>
            <a:endParaRPr lang="en-GB" dirty="0"/>
          </a:p>
          <a:p>
            <a:pPr lvl="1">
              <a:defRPr/>
            </a:pPr>
            <a:r>
              <a:rPr lang="en-GB" dirty="0" err="1"/>
              <a:t>Afstand</a:t>
            </a:r>
            <a:r>
              <a:rPr lang="en-GB" dirty="0"/>
              <a:t> </a:t>
            </a:r>
            <a:r>
              <a:rPr lang="en-GB" dirty="0" err="1"/>
              <a:t>berekenen</a:t>
            </a:r>
            <a:r>
              <a:rPr lang="en-GB" dirty="0"/>
              <a:t> </a:t>
            </a:r>
            <a:r>
              <a:rPr lang="en-GB" dirty="0" err="1"/>
              <a:t>uit</a:t>
            </a:r>
            <a:r>
              <a:rPr lang="en-GB" dirty="0"/>
              <a:t> </a:t>
            </a:r>
            <a:r>
              <a:rPr lang="en-GB" dirty="0" err="1"/>
              <a:t>nauwkeurige</a:t>
            </a:r>
            <a:r>
              <a:rPr lang="en-GB" dirty="0"/>
              <a:t> </a:t>
            </a:r>
            <a:r>
              <a:rPr lang="en-GB" dirty="0" err="1"/>
              <a:t>tijdmeting</a:t>
            </a:r>
            <a:r>
              <a:rPr lang="en-GB" dirty="0"/>
              <a:t> </a:t>
            </a:r>
          </a:p>
        </p:txBody>
      </p:sp>
      <p:pic>
        <p:nvPicPr>
          <p:cNvPr id="6148" name="Picture 5"/>
          <p:cNvPicPr>
            <a:picLocks noChangeAspect="1" noChangeArrowheads="1"/>
          </p:cNvPicPr>
          <p:nvPr/>
        </p:nvPicPr>
        <p:blipFill>
          <a:blip cstate="print"/>
          <a:srcRect/>
          <a:stretch>
            <a:fillRect/>
          </a:stretch>
        </p:blipFill>
        <p:spPr bwMode="auto">
          <a:xfrm>
            <a:off x="6507440" y="3861048"/>
            <a:ext cx="2647950" cy="2598738"/>
          </a:xfrm>
          <a:prstGeom prst="rect">
            <a:avLst/>
          </a:prstGeom>
          <a:noFill/>
          <a:ln w="12700">
            <a:noFill/>
            <a:miter lim="800000"/>
            <a:headEnd/>
            <a:tailEnd/>
          </a:ln>
        </p:spPr>
      </p:pic>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err="1" smtClean="0"/>
              <a:t>Satellietplaatsbepaling</a:t>
            </a:r>
            <a:endParaRPr lang="nl-NL" dirty="0"/>
          </a:p>
        </p:txBody>
      </p:sp>
      <p:sp>
        <p:nvSpPr>
          <p:cNvPr id="3" name="Tijdelijke aanduiding voor inhoud 2"/>
          <p:cNvSpPr>
            <a:spLocks noGrp="1"/>
          </p:cNvSpPr>
          <p:nvPr>
            <p:ph idx="1"/>
          </p:nvPr>
        </p:nvSpPr>
        <p:spPr/>
        <p:txBody>
          <a:bodyPr/>
          <a:lstStyle/>
          <a:p>
            <a:r>
              <a:rPr lang="nl-BE" dirty="0" smtClean="0"/>
              <a:t>Principe afstandmeting naar satelliet</a:t>
            </a:r>
            <a:endParaRPr lang="nl-BE" dirty="0"/>
          </a:p>
          <a:p>
            <a:pPr lvl="1"/>
            <a:r>
              <a:rPr lang="nl-BE" dirty="0" smtClean="0"/>
              <a:t>Satellieten </a:t>
            </a:r>
            <a:r>
              <a:rPr lang="nl-BE" dirty="0"/>
              <a:t>sturen radiogolven naar de </a:t>
            </a:r>
            <a:r>
              <a:rPr lang="nl-BE" dirty="0" smtClean="0"/>
              <a:t>aarde</a:t>
            </a:r>
          </a:p>
          <a:p>
            <a:pPr lvl="1"/>
            <a:r>
              <a:rPr lang="nl-BE" dirty="0" smtClean="0"/>
              <a:t>Snelheid Radiogolven  300.000 km/sec (lichtsnelheid)</a:t>
            </a:r>
            <a:endParaRPr lang="nl-BE" dirty="0"/>
          </a:p>
          <a:p>
            <a:pPr lvl="1"/>
            <a:r>
              <a:rPr lang="nl-BE" dirty="0"/>
              <a:t>Deze radiogolven bevatten:</a:t>
            </a:r>
          </a:p>
          <a:p>
            <a:pPr lvl="2"/>
            <a:r>
              <a:rPr lang="nl-BE" dirty="0"/>
              <a:t>Huidige </a:t>
            </a:r>
            <a:r>
              <a:rPr lang="nl-BE" dirty="0" smtClean="0"/>
              <a:t>tijd satelliet(atoomklokken in satelliet)</a:t>
            </a:r>
            <a:endParaRPr lang="nl-BE" dirty="0"/>
          </a:p>
          <a:p>
            <a:pPr lvl="2"/>
            <a:r>
              <a:rPr lang="nl-BE" dirty="0"/>
              <a:t>X, Y en Z-coördinaat van huidige plaats satelliet</a:t>
            </a:r>
          </a:p>
          <a:p>
            <a:pPr lvl="1"/>
            <a:r>
              <a:rPr lang="nl-BE" dirty="0"/>
              <a:t>afstand satelliet - GPS ontvanger </a:t>
            </a:r>
            <a:br>
              <a:rPr lang="nl-BE" dirty="0"/>
            </a:br>
            <a:r>
              <a:rPr lang="nl-BE" dirty="0"/>
              <a:t>		= tijdsverschil x lichtsnelheid</a:t>
            </a:r>
          </a:p>
          <a:p>
            <a:pPr lvl="2"/>
            <a:endParaRPr lang="nl-BE" dirty="0"/>
          </a:p>
          <a:p>
            <a:pPr marL="0" indent="0">
              <a:buNone/>
            </a:pPr>
            <a:endParaRPr lang="nl-NL" dirty="0"/>
          </a:p>
        </p:txBody>
      </p:sp>
    </p:spTree>
    <p:extLst>
      <p:ext uri="{BB962C8B-B14F-4D97-AF65-F5344CB8AC3E}">
        <p14:creationId xmlns:p14="http://schemas.microsoft.com/office/powerpoint/2010/main" val="2977242318"/>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err="1" smtClean="0"/>
              <a:t>Satellietplaatsbepaling</a:t>
            </a:r>
            <a:endParaRPr lang="nl-NL" dirty="0"/>
          </a:p>
        </p:txBody>
      </p:sp>
      <p:sp>
        <p:nvSpPr>
          <p:cNvPr id="3" name="Tijdelijke aanduiding voor inhoud 2"/>
          <p:cNvSpPr>
            <a:spLocks noGrp="1"/>
          </p:cNvSpPr>
          <p:nvPr>
            <p:ph idx="1"/>
          </p:nvPr>
        </p:nvSpPr>
        <p:spPr/>
        <p:txBody>
          <a:bodyPr/>
          <a:lstStyle/>
          <a:p>
            <a:pPr lvl="2"/>
            <a:endParaRPr lang="nl-BE" dirty="0">
              <a:sym typeface="Wingdings" pitchFamily="2" charset="2"/>
            </a:endParaRPr>
          </a:p>
          <a:p>
            <a:pPr marL="342900" lvl="1" indent="-342900">
              <a:buClr>
                <a:schemeClr val="hlink"/>
              </a:buClr>
              <a:buFont typeface="Wingdings" pitchFamily="2" charset="2"/>
              <a:buChar char="n"/>
            </a:pPr>
            <a:r>
              <a:rPr lang="nl-BE" sz="2800" dirty="0"/>
              <a:t>Nauwkeurige tijdsbepaling heel belangrijk</a:t>
            </a:r>
          </a:p>
          <a:p>
            <a:pPr lvl="2"/>
            <a:r>
              <a:rPr lang="nl-BE" sz="2400" dirty="0"/>
              <a:t>3 of 4 atoomklokken in elke satelliet</a:t>
            </a:r>
          </a:p>
          <a:p>
            <a:pPr lvl="2"/>
            <a:r>
              <a:rPr lang="nl-BE" sz="2400" dirty="0"/>
              <a:t>Gebruiker geen atoomklok</a:t>
            </a:r>
          </a:p>
          <a:p>
            <a:pPr lvl="2"/>
            <a:r>
              <a:rPr lang="nl-BE" sz="2400" dirty="0"/>
              <a:t>Tijd gebruiker onbekend </a:t>
            </a:r>
            <a:r>
              <a:rPr lang="nl-BE" sz="2400" dirty="0">
                <a:sym typeface="Wingdings" pitchFamily="2" charset="2"/>
              </a:rPr>
              <a:t> extra gegeven nodig</a:t>
            </a:r>
            <a:endParaRPr lang="nl-BE" sz="2200" dirty="0"/>
          </a:p>
          <a:p>
            <a:r>
              <a:rPr lang="en-GB" b="1" dirty="0" err="1" smtClean="0"/>
              <a:t>Minimaal</a:t>
            </a:r>
            <a:r>
              <a:rPr lang="en-GB" dirty="0" smtClean="0"/>
              <a:t> </a:t>
            </a:r>
            <a:r>
              <a:rPr lang="nl-BE" b="1" dirty="0" smtClean="0">
                <a:sym typeface="Wingdings" pitchFamily="2" charset="2"/>
              </a:rPr>
              <a:t>4 </a:t>
            </a:r>
            <a:r>
              <a:rPr lang="nl-BE" b="1" dirty="0">
                <a:sym typeface="Wingdings" pitchFamily="2" charset="2"/>
              </a:rPr>
              <a:t>satellieten nodig voor plaatsbepaling</a:t>
            </a:r>
            <a:r>
              <a:rPr lang="nl-BE" b="1" dirty="0"/>
              <a:t> </a:t>
            </a:r>
          </a:p>
          <a:p>
            <a:pPr lvl="1"/>
            <a:endParaRPr lang="nl-BE" dirty="0"/>
          </a:p>
          <a:p>
            <a:endParaRPr lang="nl-NL" dirty="0"/>
          </a:p>
        </p:txBody>
      </p:sp>
    </p:spTree>
    <p:extLst>
      <p:ext uri="{BB962C8B-B14F-4D97-AF65-F5344CB8AC3E}">
        <p14:creationId xmlns:p14="http://schemas.microsoft.com/office/powerpoint/2010/main" val="1452251117"/>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1317848"/>
            <a:ext cx="8229600" cy="4343400"/>
          </a:xfrm>
        </p:spPr>
        <p:txBody>
          <a:bodyPr/>
          <a:lstStyle/>
          <a:p>
            <a:pPr marL="0" indent="0">
              <a:buNone/>
            </a:pPr>
            <a:endParaRPr lang="en-GB" sz="1100" dirty="0" smtClean="0"/>
          </a:p>
          <a:p>
            <a:r>
              <a:rPr lang="nl-NL" dirty="0" smtClean="0"/>
              <a:t>Voldoende dekking gedurende de hele dag; minimaal 20 satellieten nodig (cirkelen constant rond de aarde)</a:t>
            </a:r>
          </a:p>
          <a:p>
            <a:r>
              <a:rPr lang="nl-NL" dirty="0" smtClean="0"/>
              <a:t>Vrij zicht (bomen en gebouwen houden signalen tegen)</a:t>
            </a:r>
          </a:p>
          <a:p>
            <a:pPr marL="0" indent="0">
              <a:buNone/>
            </a:pPr>
            <a:endParaRPr lang="nl-NL" sz="1100" dirty="0" smtClean="0"/>
          </a:p>
          <a:p>
            <a:pPr>
              <a:defRPr/>
            </a:pPr>
            <a:r>
              <a:rPr lang="nl-NL" dirty="0" smtClean="0"/>
              <a:t>Satellieten stelsels (constellatie)</a:t>
            </a:r>
          </a:p>
          <a:p>
            <a:pPr lvl="1">
              <a:defRPr/>
            </a:pPr>
            <a:r>
              <a:rPr lang="nl-NL" dirty="0" smtClean="0"/>
              <a:t>NAVSTAR-GPS		(24 satellieten)</a:t>
            </a:r>
          </a:p>
          <a:p>
            <a:pPr lvl="1">
              <a:defRPr/>
            </a:pPr>
            <a:r>
              <a:rPr lang="nl-NL" dirty="0" smtClean="0"/>
              <a:t>GLONASS		(22 satellieten)</a:t>
            </a:r>
          </a:p>
          <a:p>
            <a:pPr lvl="1">
              <a:defRPr/>
            </a:pPr>
            <a:r>
              <a:rPr lang="nl-NL" dirty="0" err="1" smtClean="0"/>
              <a:t>Galileo</a:t>
            </a:r>
            <a:r>
              <a:rPr lang="nl-NL" dirty="0" smtClean="0"/>
              <a:t>			(27 satellieten)</a:t>
            </a:r>
          </a:p>
          <a:p>
            <a:endParaRPr lang="en-GB" dirty="0"/>
          </a:p>
        </p:txBody>
      </p:sp>
      <p:pic>
        <p:nvPicPr>
          <p:cNvPr id="7"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98289" y="4257278"/>
            <a:ext cx="549275" cy="323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98289" y="4677009"/>
            <a:ext cx="560387" cy="371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89557" y="5085184"/>
            <a:ext cx="59213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300191" y="3640006"/>
            <a:ext cx="2862809" cy="2290247"/>
          </a:xfrm>
          <a:prstGeom prst="rect">
            <a:avLst/>
          </a:prstGeom>
        </p:spPr>
      </p:pic>
      <p:sp>
        <p:nvSpPr>
          <p:cNvPr id="9" name="Titel 1"/>
          <p:cNvSpPr>
            <a:spLocks noGrp="1"/>
          </p:cNvSpPr>
          <p:nvPr>
            <p:ph type="title"/>
          </p:nvPr>
        </p:nvSpPr>
        <p:spPr>
          <a:xfrm>
            <a:off x="457200" y="339056"/>
            <a:ext cx="8229600" cy="1001712"/>
          </a:xfrm>
        </p:spPr>
        <p:txBody>
          <a:bodyPr/>
          <a:lstStyle/>
          <a:p>
            <a:r>
              <a:rPr lang="en-GB" dirty="0" err="1" smtClean="0"/>
              <a:t>Satellietplaatsbepaling</a:t>
            </a:r>
            <a:endParaRPr lang="nl-NL" dirty="0"/>
          </a:p>
        </p:txBody>
      </p:sp>
    </p:spTree>
    <p:extLst>
      <p:ext uri="{BB962C8B-B14F-4D97-AF65-F5344CB8AC3E}">
        <p14:creationId xmlns:p14="http://schemas.microsoft.com/office/powerpoint/2010/main" val="2774238445"/>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a:t>S</a:t>
            </a:r>
            <a:r>
              <a:rPr lang="en-GB" dirty="0" err="1" smtClean="0"/>
              <a:t>atellietplaatsbepaling</a:t>
            </a:r>
            <a:endParaRPr lang="en-GB" dirty="0"/>
          </a:p>
        </p:txBody>
      </p:sp>
      <p:sp>
        <p:nvSpPr>
          <p:cNvPr id="3" name="Content Placeholder 2"/>
          <p:cNvSpPr>
            <a:spLocks noGrp="1"/>
          </p:cNvSpPr>
          <p:nvPr>
            <p:ph idx="1"/>
          </p:nvPr>
        </p:nvSpPr>
        <p:spPr>
          <a:xfrm>
            <a:off x="457200" y="1340768"/>
            <a:ext cx="4906888" cy="4248472"/>
          </a:xfrm>
        </p:spPr>
        <p:txBody>
          <a:bodyPr anchor="t"/>
          <a:lstStyle/>
          <a:p>
            <a:r>
              <a:rPr lang="en-GB" dirty="0" err="1" smtClean="0"/>
              <a:t>Een</a:t>
            </a:r>
            <a:r>
              <a:rPr lang="en-GB" dirty="0" smtClean="0"/>
              <a:t> </a:t>
            </a:r>
            <a:r>
              <a:rPr lang="en-GB" dirty="0" err="1" smtClean="0"/>
              <a:t>vaste</a:t>
            </a:r>
            <a:r>
              <a:rPr lang="en-GB" dirty="0" smtClean="0"/>
              <a:t> </a:t>
            </a:r>
            <a:r>
              <a:rPr lang="en-GB" dirty="0" err="1" smtClean="0"/>
              <a:t>afstand</a:t>
            </a:r>
            <a:r>
              <a:rPr lang="en-GB" dirty="0" smtClean="0"/>
              <a:t> tot 1 </a:t>
            </a:r>
            <a:r>
              <a:rPr lang="en-GB" dirty="0" err="1" smtClean="0"/>
              <a:t>satelliet</a:t>
            </a:r>
            <a:r>
              <a:rPr lang="en-GB" dirty="0" smtClean="0"/>
              <a:t> </a:t>
            </a:r>
            <a:r>
              <a:rPr lang="en-GB" dirty="0" err="1" smtClean="0"/>
              <a:t>geeft</a:t>
            </a:r>
            <a:r>
              <a:rPr lang="en-GB" dirty="0" smtClean="0"/>
              <a:t> </a:t>
            </a:r>
            <a:r>
              <a:rPr lang="en-GB" dirty="0" err="1" smtClean="0"/>
              <a:t>een</a:t>
            </a:r>
            <a:r>
              <a:rPr lang="en-GB" dirty="0" smtClean="0"/>
              <a:t> </a:t>
            </a:r>
            <a:r>
              <a:rPr lang="en-GB" dirty="0" err="1" smtClean="0"/>
              <a:t>cirkel</a:t>
            </a:r>
            <a:r>
              <a:rPr lang="en-GB" dirty="0" smtClean="0"/>
              <a:t> op </a:t>
            </a:r>
            <a:r>
              <a:rPr lang="en-GB" dirty="0" err="1" smtClean="0"/>
              <a:t>aarde</a:t>
            </a:r>
            <a:endParaRPr lang="en-GB" dirty="0" smtClean="0"/>
          </a:p>
          <a:p>
            <a:r>
              <a:rPr lang="en-GB" dirty="0" err="1" smtClean="0"/>
              <a:t>Bij</a:t>
            </a:r>
            <a:r>
              <a:rPr lang="en-GB" dirty="0" smtClean="0"/>
              <a:t> 3 </a:t>
            </a:r>
            <a:r>
              <a:rPr lang="en-GB" dirty="0" err="1" smtClean="0"/>
              <a:t>satellieten</a:t>
            </a:r>
            <a:r>
              <a:rPr lang="en-GB" dirty="0" smtClean="0"/>
              <a:t> </a:t>
            </a:r>
            <a:r>
              <a:rPr lang="en-GB" dirty="0" err="1" smtClean="0"/>
              <a:t>één</a:t>
            </a:r>
            <a:r>
              <a:rPr lang="en-GB" dirty="0" smtClean="0"/>
              <a:t> </a:t>
            </a:r>
            <a:r>
              <a:rPr lang="en-GB" dirty="0" err="1" smtClean="0"/>
              <a:t>snijpunt</a:t>
            </a:r>
            <a:r>
              <a:rPr lang="en-GB" dirty="0" smtClean="0"/>
              <a:t> </a:t>
            </a:r>
            <a:r>
              <a:rPr lang="en-GB" dirty="0" err="1" smtClean="0"/>
              <a:t>overlappende</a:t>
            </a:r>
            <a:r>
              <a:rPr lang="en-GB" dirty="0" smtClean="0"/>
              <a:t> </a:t>
            </a:r>
            <a:r>
              <a:rPr lang="en-GB" dirty="0" err="1" smtClean="0"/>
              <a:t>cirkels</a:t>
            </a:r>
            <a:r>
              <a:rPr lang="en-GB" dirty="0" smtClean="0"/>
              <a:t> </a:t>
            </a:r>
          </a:p>
          <a:p>
            <a:r>
              <a:rPr lang="en-GB" dirty="0" err="1"/>
              <a:t>Snijpunt</a:t>
            </a:r>
            <a:r>
              <a:rPr lang="en-GB" dirty="0"/>
              <a:t>=</a:t>
            </a:r>
            <a:r>
              <a:rPr lang="en-GB" dirty="0" err="1"/>
              <a:t>positie</a:t>
            </a:r>
            <a:r>
              <a:rPr lang="en-GB" dirty="0" smtClean="0"/>
              <a:t>!</a:t>
            </a:r>
          </a:p>
          <a:p>
            <a:r>
              <a:rPr lang="en-GB" dirty="0" smtClean="0"/>
              <a:t>1 extra </a:t>
            </a:r>
            <a:r>
              <a:rPr lang="en-GB" dirty="0" err="1" smtClean="0"/>
              <a:t>satelliet</a:t>
            </a:r>
            <a:r>
              <a:rPr lang="en-GB" dirty="0" smtClean="0"/>
              <a:t> </a:t>
            </a:r>
            <a:r>
              <a:rPr lang="en-GB" dirty="0" err="1" smtClean="0"/>
              <a:t>voor</a:t>
            </a:r>
            <a:r>
              <a:rPr lang="en-GB" dirty="0" smtClean="0"/>
              <a:t> </a:t>
            </a:r>
            <a:r>
              <a:rPr lang="en-GB" dirty="0" err="1" smtClean="0"/>
              <a:t>hoogte</a:t>
            </a:r>
            <a:r>
              <a:rPr lang="en-GB" dirty="0" smtClean="0"/>
              <a:t> en </a:t>
            </a:r>
            <a:r>
              <a:rPr lang="en-GB" dirty="0" err="1" smtClean="0"/>
              <a:t>compensatie</a:t>
            </a:r>
            <a:r>
              <a:rPr lang="en-GB" dirty="0" smtClean="0"/>
              <a:t> </a:t>
            </a:r>
            <a:r>
              <a:rPr lang="en-GB" dirty="0" err="1" smtClean="0"/>
              <a:t>klokafwijking</a:t>
            </a:r>
            <a:r>
              <a:rPr lang="en-GB" dirty="0" smtClean="0"/>
              <a:t> </a:t>
            </a:r>
            <a:r>
              <a:rPr lang="en-GB" dirty="0" err="1" smtClean="0"/>
              <a:t>ontvanger</a:t>
            </a:r>
            <a:r>
              <a:rPr lang="en-GB" dirty="0" smtClean="0"/>
              <a:t>.</a:t>
            </a:r>
            <a:endParaRPr lang="en-GB"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64249" y="2060848"/>
            <a:ext cx="2924175" cy="2924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Oval 8"/>
          <p:cNvSpPr/>
          <p:nvPr/>
        </p:nvSpPr>
        <p:spPr bwMode="auto">
          <a:xfrm>
            <a:off x="4788024" y="4012915"/>
            <a:ext cx="2160240" cy="1944216"/>
          </a:xfrm>
          <a:prstGeom prst="ellipse">
            <a:avLst/>
          </a:prstGeom>
          <a:noFill/>
          <a:ln w="2857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GB" sz="2400" b="0" i="0" u="none" strike="noStrike" cap="none" normalizeH="0" baseline="0" smtClean="0">
              <a:ln>
                <a:noFill/>
              </a:ln>
              <a:solidFill>
                <a:schemeClr val="tx1"/>
              </a:solidFill>
              <a:effectLst/>
              <a:latin typeface="News Gothic" pitchFamily="34" charset="0"/>
            </a:endParaRPr>
          </a:p>
        </p:txBody>
      </p:sp>
      <p:sp>
        <p:nvSpPr>
          <p:cNvPr id="10" name="Oval 9"/>
          <p:cNvSpPr/>
          <p:nvPr/>
        </p:nvSpPr>
        <p:spPr bwMode="auto">
          <a:xfrm>
            <a:off x="5004048" y="2348880"/>
            <a:ext cx="2160240" cy="1944216"/>
          </a:xfrm>
          <a:prstGeom prst="ellipse">
            <a:avLst/>
          </a:prstGeom>
          <a:noFill/>
          <a:ln w="2857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GB" sz="2400" b="0" i="0" u="none" strike="noStrike" cap="none" normalizeH="0" baseline="0" smtClean="0">
              <a:ln>
                <a:noFill/>
              </a:ln>
              <a:solidFill>
                <a:schemeClr val="tx1"/>
              </a:solidFill>
              <a:effectLst/>
              <a:latin typeface="News Gothic" pitchFamily="34" charset="0"/>
            </a:endParaRPr>
          </a:p>
        </p:txBody>
      </p:sp>
      <p:sp>
        <p:nvSpPr>
          <p:cNvPr id="11" name="Oval 10"/>
          <p:cNvSpPr/>
          <p:nvPr/>
        </p:nvSpPr>
        <p:spPr bwMode="auto">
          <a:xfrm>
            <a:off x="6516216" y="3140968"/>
            <a:ext cx="2160240" cy="1944216"/>
          </a:xfrm>
          <a:prstGeom prst="ellipse">
            <a:avLst/>
          </a:prstGeom>
          <a:noFill/>
          <a:ln w="2857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GB" sz="2400" b="0" i="0" u="none" strike="noStrike" cap="none" normalizeH="0" baseline="0" smtClean="0">
              <a:ln>
                <a:noFill/>
              </a:ln>
              <a:solidFill>
                <a:schemeClr val="tx1"/>
              </a:solidFill>
              <a:effectLst/>
              <a:latin typeface="News Gothic" pitchFamily="34" charset="0"/>
            </a:endParaRPr>
          </a:p>
        </p:txBody>
      </p:sp>
      <p:cxnSp>
        <p:nvCxnSpPr>
          <p:cNvPr id="12" name="Straight Arrow Connector 11"/>
          <p:cNvCxnSpPr/>
          <p:nvPr/>
        </p:nvCxnSpPr>
        <p:spPr bwMode="auto">
          <a:xfrm flipH="1" flipV="1">
            <a:off x="6588224" y="4293096"/>
            <a:ext cx="648072" cy="1080120"/>
          </a:xfrm>
          <a:prstGeom prst="straightConnector1">
            <a:avLst/>
          </a:prstGeom>
          <a:solidFill>
            <a:srgbClr val="80BA64"/>
          </a:solidFill>
          <a:ln w="4762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107763" dir="2700000" algn="ctr" rotWithShape="0">
                    <a:schemeClr val="bg2"/>
                  </a:outerShdw>
                </a:effectLst>
              </a14:hiddenEffects>
            </a:ext>
          </a:extLst>
        </p:spPr>
      </p:cxnSp>
    </p:spTree>
    <p:extLst>
      <p:ext uri="{BB962C8B-B14F-4D97-AF65-F5344CB8AC3E}">
        <p14:creationId xmlns:p14="http://schemas.microsoft.com/office/powerpoint/2010/main" val="118527236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1000"/>
                                  </p:stCondLst>
                                  <p:childTnLst>
                                    <p:set>
                                      <p:cBhvr>
                                        <p:cTn id="8" dur="1" fill="hold">
                                          <p:stCondLst>
                                            <p:cond delay="0"/>
                                          </p:stCondLst>
                                        </p:cTn>
                                        <p:tgtEl>
                                          <p:spTgt spid="9"/>
                                        </p:tgtEl>
                                        <p:attrNameLst>
                                          <p:attrName>style.visibility</p:attrName>
                                        </p:attrNameLst>
                                      </p:cBhvr>
                                      <p:to>
                                        <p:strVal val="visible"/>
                                      </p:to>
                                    </p:set>
                                  </p:childTnLst>
                                </p:cTn>
                              </p:par>
                            </p:childTnLst>
                          </p:cTn>
                        </p:par>
                        <p:par>
                          <p:cTn id="9" fill="hold">
                            <p:stCondLst>
                              <p:cond delay="1000"/>
                            </p:stCondLst>
                            <p:childTnLst>
                              <p:par>
                                <p:cTn id="10" presetID="1" presetClass="entr" presetSubtype="0" fill="hold" grpId="0" nodeType="afterEffect">
                                  <p:stCondLst>
                                    <p:cond delay="1000"/>
                                  </p:stCondLst>
                                  <p:childTnLst>
                                    <p:set>
                                      <p:cBhvr>
                                        <p:cTn id="11" dur="1" fill="hold">
                                          <p:stCondLst>
                                            <p:cond delay="0"/>
                                          </p:stCondLst>
                                        </p:cTn>
                                        <p:tgtEl>
                                          <p:spTgt spid="11"/>
                                        </p:tgtEl>
                                        <p:attrNameLst>
                                          <p:attrName>style.visibility</p:attrName>
                                        </p:attrNameLst>
                                      </p:cBhvr>
                                      <p:to>
                                        <p:strVal val="visible"/>
                                      </p:to>
                                    </p:set>
                                  </p:childTnLst>
                                </p:cTn>
                              </p:par>
                            </p:childTnLst>
                          </p:cTn>
                        </p:par>
                        <p:par>
                          <p:cTn id="12" fill="hold">
                            <p:stCondLst>
                              <p:cond delay="2000"/>
                            </p:stCondLst>
                            <p:childTnLst>
                              <p:par>
                                <p:cTn id="13" presetID="1" presetClass="entr" presetSubtype="0" fill="hold" nodeType="afterEffect">
                                  <p:stCondLst>
                                    <p:cond delay="100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260648"/>
            <a:ext cx="8229600" cy="1001712"/>
          </a:xfrm>
        </p:spPr>
        <p:txBody>
          <a:bodyPr/>
          <a:lstStyle/>
          <a:p>
            <a:r>
              <a:rPr lang="en-GB" dirty="0" err="1" smtClean="0"/>
              <a:t>Voorbeeld</a:t>
            </a:r>
            <a:r>
              <a:rPr lang="en-GB" dirty="0" smtClean="0"/>
              <a:t>:</a:t>
            </a:r>
            <a:endParaRPr lang="en-GB" dirty="0"/>
          </a:p>
        </p:txBody>
      </p:sp>
      <p:sp>
        <p:nvSpPr>
          <p:cNvPr id="3" name="Content Placeholder 2"/>
          <p:cNvSpPr>
            <a:spLocks noGrp="1"/>
          </p:cNvSpPr>
          <p:nvPr>
            <p:ph idx="1"/>
          </p:nvPr>
        </p:nvSpPr>
        <p:spPr/>
        <p:txBody>
          <a:bodyPr anchor="t"/>
          <a:lstStyle/>
          <a:p>
            <a:pPr marL="0" indent="0">
              <a:buNone/>
            </a:pPr>
            <a:endParaRPr lang="en-GB"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584" y="980726"/>
            <a:ext cx="7331162" cy="48421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Arrow Connector 4"/>
          <p:cNvCxnSpPr/>
          <p:nvPr/>
        </p:nvCxnSpPr>
        <p:spPr bwMode="auto">
          <a:xfrm flipV="1">
            <a:off x="2592884" y="3977134"/>
            <a:ext cx="576064" cy="648072"/>
          </a:xfrm>
          <a:prstGeom prst="straightConnector1">
            <a:avLst/>
          </a:prstGeom>
          <a:solidFill>
            <a:srgbClr val="80BA64"/>
          </a:solidFill>
          <a:ln w="38100" cap="flat" cmpd="sng" algn="ctr">
            <a:solidFill>
              <a:schemeClr val="tx2"/>
            </a:solidFill>
            <a:prstDash val="solid"/>
            <a:round/>
            <a:headEnd type="none" w="med" len="med"/>
            <a:tailEnd type="arrow"/>
          </a:ln>
          <a:effectLst/>
          <a:extLst>
            <a:ext uri="{AF507438-7753-43E0-B8FC-AC1667EBCBE1}">
              <a14:hiddenEffects xmlns:a14="http://schemas.microsoft.com/office/drawing/2010/main">
                <a:effectLst>
                  <a:outerShdw dist="107763" dir="2700000" algn="ctr" rotWithShape="0">
                    <a:schemeClr val="bg2"/>
                  </a:outerShdw>
                </a:effectLst>
              </a14:hiddenEffects>
            </a:ext>
          </a:extLst>
        </p:spPr>
      </p:cxnSp>
      <p:sp>
        <p:nvSpPr>
          <p:cNvPr id="7" name="TextBox 6"/>
          <p:cNvSpPr txBox="1"/>
          <p:nvPr/>
        </p:nvSpPr>
        <p:spPr>
          <a:xfrm>
            <a:off x="2254052" y="4567085"/>
            <a:ext cx="1656184" cy="461665"/>
          </a:xfrm>
          <a:prstGeom prst="rect">
            <a:avLst/>
          </a:prstGeom>
          <a:noFill/>
        </p:spPr>
        <p:txBody>
          <a:bodyPr wrap="square" rtlCol="0">
            <a:spAutoFit/>
          </a:bodyPr>
          <a:lstStyle/>
          <a:p>
            <a:r>
              <a:rPr lang="en-GB" dirty="0" err="1" smtClean="0"/>
              <a:t>Satelliet</a:t>
            </a:r>
            <a:r>
              <a:rPr lang="en-GB" dirty="0" smtClean="0"/>
              <a:t> 1</a:t>
            </a:r>
            <a:endParaRPr lang="en-GB" dirty="0"/>
          </a:p>
        </p:txBody>
      </p:sp>
      <p:sp>
        <p:nvSpPr>
          <p:cNvPr id="8" name="TextBox 7"/>
          <p:cNvSpPr txBox="1"/>
          <p:nvPr/>
        </p:nvSpPr>
        <p:spPr>
          <a:xfrm>
            <a:off x="5292080" y="4672013"/>
            <a:ext cx="2016224" cy="461665"/>
          </a:xfrm>
          <a:prstGeom prst="rect">
            <a:avLst/>
          </a:prstGeom>
          <a:noFill/>
        </p:spPr>
        <p:txBody>
          <a:bodyPr wrap="square" rtlCol="0">
            <a:spAutoFit/>
          </a:bodyPr>
          <a:lstStyle/>
          <a:p>
            <a:r>
              <a:rPr lang="en-GB" dirty="0" err="1" smtClean="0"/>
              <a:t>Satelliet</a:t>
            </a:r>
            <a:r>
              <a:rPr lang="en-GB" dirty="0" smtClean="0"/>
              <a:t> 2</a:t>
            </a:r>
            <a:endParaRPr lang="en-GB" dirty="0"/>
          </a:p>
        </p:txBody>
      </p:sp>
      <p:pic>
        <p:nvPicPr>
          <p:cNvPr id="4103"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38192" y="3933056"/>
            <a:ext cx="762000" cy="828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2" name="Straight Arrow Connector 11"/>
          <p:cNvCxnSpPr/>
          <p:nvPr/>
        </p:nvCxnSpPr>
        <p:spPr bwMode="auto">
          <a:xfrm flipH="1">
            <a:off x="4716016" y="3136280"/>
            <a:ext cx="822176" cy="0"/>
          </a:xfrm>
          <a:prstGeom prst="straightConnector1">
            <a:avLst/>
          </a:prstGeom>
          <a:solidFill>
            <a:srgbClr val="80BA64"/>
          </a:solidFill>
          <a:ln w="38100"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107763" dir="2700000" algn="ctr" rotWithShape="0">
                    <a:schemeClr val="bg2"/>
                  </a:outerShdw>
                </a:effectLst>
              </a14:hiddenEffects>
            </a:ext>
          </a:extLst>
        </p:spPr>
      </p:cxnSp>
      <p:sp>
        <p:nvSpPr>
          <p:cNvPr id="15" name="TextBox 14"/>
          <p:cNvSpPr txBox="1"/>
          <p:nvPr/>
        </p:nvSpPr>
        <p:spPr>
          <a:xfrm>
            <a:off x="5538192" y="2924944"/>
            <a:ext cx="1199367" cy="461665"/>
          </a:xfrm>
          <a:prstGeom prst="rect">
            <a:avLst/>
          </a:prstGeom>
          <a:noFill/>
        </p:spPr>
        <p:txBody>
          <a:bodyPr wrap="none" rtlCol="0">
            <a:spAutoFit/>
          </a:bodyPr>
          <a:lstStyle/>
          <a:p>
            <a:r>
              <a:rPr lang="en-GB" dirty="0" err="1" smtClean="0"/>
              <a:t>Snijpunt</a:t>
            </a:r>
            <a:endParaRPr lang="en-GB" dirty="0"/>
          </a:p>
        </p:txBody>
      </p:sp>
    </p:spTree>
    <p:extLst>
      <p:ext uri="{BB962C8B-B14F-4D97-AF65-F5344CB8AC3E}">
        <p14:creationId xmlns:p14="http://schemas.microsoft.com/office/powerpoint/2010/main" val="3505767136"/>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COMM-PPO Presentatie beamer (NL)">
  <a:themeElements>
    <a:clrScheme name="COMM-PPO Presentatie beamer (NL) 1">
      <a:dk1>
        <a:srgbClr val="808080"/>
      </a:dk1>
      <a:lt1>
        <a:srgbClr val="FFFFFF"/>
      </a:lt1>
      <a:dk2>
        <a:srgbClr val="004C78"/>
      </a:dk2>
      <a:lt2>
        <a:srgbClr val="FFFFFF"/>
      </a:lt2>
      <a:accent1>
        <a:srgbClr val="80BA64"/>
      </a:accent1>
      <a:accent2>
        <a:srgbClr val="E75200"/>
      </a:accent2>
      <a:accent3>
        <a:srgbClr val="AAB2BE"/>
      </a:accent3>
      <a:accent4>
        <a:srgbClr val="DADADA"/>
      </a:accent4>
      <a:accent5>
        <a:srgbClr val="C0D9B8"/>
      </a:accent5>
      <a:accent6>
        <a:srgbClr val="D14900"/>
      </a:accent6>
      <a:hlink>
        <a:srgbClr val="EAB200"/>
      </a:hlink>
      <a:folHlink>
        <a:srgbClr val="B2B2B2"/>
      </a:folHlink>
    </a:clrScheme>
    <a:fontScheme name="COMM-PPO Presentatie beamer (NL)">
      <a:majorFont>
        <a:latin typeface="News Gothic"/>
        <a:ea typeface=""/>
        <a:cs typeface=""/>
      </a:majorFont>
      <a:minorFont>
        <a:latin typeface="News Gothic"/>
        <a:ea typeface=""/>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80BA64"/>
        </a:solidFill>
        <a:ln w="12700"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107763" dir="2700000" algn="ctr" rotWithShape="0">
                  <a:schemeClr val="bg2"/>
                </a:outerShdw>
              </a:effectLst>
            </a14:hiddenEffects>
          </a:ext>
        </a:extLst>
      </a:spPr>
      <a:bodyPr vert="horz" wrap="none" lIns="91440" tIns="45720" rIns="91440" bIns="45720" numCol="1" anchor="ctr" anchorCtr="0" compatLnSpc="1">
        <a:prstTxWarp prst="textNoShape">
          <a:avLst/>
        </a:prstTxWarp>
        <a:spAutoFit/>
      </a:bodyPr>
      <a:lstStyle>
        <a:defPPr marL="0" marR="0" indent="0" algn="ctr" defTabSz="914400" rtl="0" eaLnBrk="0" fontAlgn="base" latinLnBrk="0" hangingPunct="0">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News Gothic" pitchFamily="34" charset="0"/>
          </a:defRPr>
        </a:defPPr>
      </a:lstStyle>
    </a:spDef>
    <a:lnDef>
      <a:spPr bwMode="auto">
        <a:xfrm>
          <a:off x="0" y="0"/>
          <a:ext cx="1" cy="1"/>
        </a:xfrm>
        <a:custGeom>
          <a:avLst/>
          <a:gdLst/>
          <a:ahLst/>
          <a:cxnLst/>
          <a:rect l="0" t="0" r="0" b="0"/>
          <a:pathLst/>
        </a:custGeom>
        <a:solidFill>
          <a:srgbClr val="80BA64"/>
        </a:solidFill>
        <a:ln w="12700"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107763" dir="2700000" algn="ctr" rotWithShape="0">
                  <a:schemeClr val="bg2"/>
                </a:outerShdw>
              </a:effectLst>
            </a14:hiddenEffects>
          </a:ext>
        </a:extLst>
      </a:spPr>
      <a:bodyPr vert="horz" wrap="none" lIns="91440" tIns="45720" rIns="91440" bIns="45720" numCol="1" anchor="ctr" anchorCtr="0" compatLnSpc="1">
        <a:prstTxWarp prst="textNoShape">
          <a:avLst/>
        </a:prstTxWarp>
        <a:spAutoFit/>
      </a:bodyPr>
      <a:lstStyle>
        <a:defPPr marL="0" marR="0" indent="0" algn="ctr" defTabSz="914400" rtl="0" eaLnBrk="0" fontAlgn="base" latinLnBrk="0" hangingPunct="0">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News Gothic" pitchFamily="34" charset="0"/>
          </a:defRPr>
        </a:defPPr>
      </a:lstStyle>
    </a:lnDef>
  </a:objectDefaults>
  <a:extraClrSchemeLst>
    <a:extraClrScheme>
      <a:clrScheme name="COMM-PPO Presentatie beamer (NL) 1">
        <a:dk1>
          <a:srgbClr val="808080"/>
        </a:dk1>
        <a:lt1>
          <a:srgbClr val="FFFFFF"/>
        </a:lt1>
        <a:dk2>
          <a:srgbClr val="004C78"/>
        </a:dk2>
        <a:lt2>
          <a:srgbClr val="FFFFFF"/>
        </a:lt2>
        <a:accent1>
          <a:srgbClr val="80BA64"/>
        </a:accent1>
        <a:accent2>
          <a:srgbClr val="E75200"/>
        </a:accent2>
        <a:accent3>
          <a:srgbClr val="AAB2BE"/>
        </a:accent3>
        <a:accent4>
          <a:srgbClr val="DADADA"/>
        </a:accent4>
        <a:accent5>
          <a:srgbClr val="C0D9B8"/>
        </a:accent5>
        <a:accent6>
          <a:srgbClr val="D14900"/>
        </a:accent6>
        <a:hlink>
          <a:srgbClr val="EAB200"/>
        </a:hlink>
        <a:folHlink>
          <a:srgbClr val="B2B2B2"/>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Kantoorthema">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Kantoorthema">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COMM-PPO Presentatie beamer (NL)</Template>
  <TotalTime>2943</TotalTime>
  <Words>3293</Words>
  <Application>Microsoft Office PowerPoint</Application>
  <PresentationFormat>Diavoorstelling (4:3)</PresentationFormat>
  <Paragraphs>378</Paragraphs>
  <Slides>26</Slides>
  <Notes>23</Notes>
  <HiddenSlides>0</HiddenSlides>
  <MMClips>0</MMClips>
  <ScaleCrop>false</ScaleCrop>
  <HeadingPairs>
    <vt:vector size="4" baseType="variant">
      <vt:variant>
        <vt:lpstr>Thema</vt:lpstr>
      </vt:variant>
      <vt:variant>
        <vt:i4>1</vt:i4>
      </vt:variant>
      <vt:variant>
        <vt:lpstr>Diatitels</vt:lpstr>
      </vt:variant>
      <vt:variant>
        <vt:i4>26</vt:i4>
      </vt:variant>
    </vt:vector>
  </HeadingPairs>
  <TitlesOfParts>
    <vt:vector size="27" baseType="lpstr">
      <vt:lpstr>COMM-PPO Presentatie beamer (NL)</vt:lpstr>
      <vt:lpstr>Satellietplaatsbepaling en toepassingen voor de landbouw </vt:lpstr>
      <vt:lpstr>Leerdoelen</vt:lpstr>
      <vt:lpstr>Voorbereidende theorie</vt:lpstr>
      <vt:lpstr>Satellietplaatsbepaling</vt:lpstr>
      <vt:lpstr>Satellietplaatsbepaling</vt:lpstr>
      <vt:lpstr>Satellietplaatsbepaling</vt:lpstr>
      <vt:lpstr>Satellietplaatsbepaling</vt:lpstr>
      <vt:lpstr>Satellietplaatsbepaling</vt:lpstr>
      <vt:lpstr>Voorbeeld:</vt:lpstr>
      <vt:lpstr>Satellietstelsels NAVSTAR-GPS (‘Global Positioning System’)</vt:lpstr>
      <vt:lpstr>Satellietstelsels GLONASS</vt:lpstr>
      <vt:lpstr>Galileo</vt:lpstr>
      <vt:lpstr>Toepassingsgebieden</vt:lpstr>
      <vt:lpstr>Principe GPS signaalcorrectie</vt:lpstr>
      <vt:lpstr>GPS Correcties</vt:lpstr>
      <vt:lpstr>GPS nauwkeurigheid &amp; landbouwtoepassingen</vt:lpstr>
      <vt:lpstr>EGNOS correctie</vt:lpstr>
      <vt:lpstr>DGPS correctie</vt:lpstr>
      <vt:lpstr>RTK correctie</vt:lpstr>
      <vt:lpstr>GPS toepassingen in de groensector</vt:lpstr>
      <vt:lpstr>Toepassingen landbouwbedrijf toekomst</vt:lpstr>
      <vt:lpstr>Handheld GPS systeem</vt:lpstr>
      <vt:lpstr>Handheld GPS systeem</vt:lpstr>
      <vt:lpstr>Stap verder handheld gps, toekomst...</vt:lpstr>
      <vt:lpstr>Vragen:</vt:lpstr>
      <vt:lpstr>Toepassing &amp; nauwkeurigheid (keuze correctiesignaal) Welk GPS correctiesignaal (A, B of C) is nodig om voldoende nauwkeurig de positie te bepalen bij de volgende toepassingen? </vt:lpstr>
    </vt:vector>
  </TitlesOfParts>
  <Manager>Ruud Verkerke</Manager>
  <Company>Wageningen UR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Wat meten sensor die in de landbouw kunnen worden gebruikt. (lichtreflectiesensoren en camera’s)</dc:title>
  <dc:subject>versie 2.1</dc:subject>
  <dc:creator>jukem001</dc:creator>
  <dc:description>Huisstijltemplate oktober 2003:_x000d_
Beamerpresentatie voor slides met blauwe achtergrond, incl. blauwe titelslide en afsluiter</dc:description>
  <cp:lastModifiedBy>Pieter Arends</cp:lastModifiedBy>
  <cp:revision>189</cp:revision>
  <cp:lastPrinted>2003-10-17T13:36:13Z</cp:lastPrinted>
  <dcterms:created xsi:type="dcterms:W3CDTF">2010-11-24T07:31:41Z</dcterms:created>
  <dcterms:modified xsi:type="dcterms:W3CDTF">2012-02-28T08:48:30Z</dcterms:modified>
  <cp:category>Huisstijl</cp:category>
</cp:coreProperties>
</file>