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11"/>
  </p:notesMasterIdLst>
  <p:sldIdLst>
    <p:sldId id="256" r:id="rId2"/>
    <p:sldId id="258" r:id="rId3"/>
    <p:sldId id="259" r:id="rId4"/>
    <p:sldId id="260" r:id="rId5"/>
    <p:sldId id="261" r:id="rId6"/>
    <p:sldId id="262" r:id="rId7"/>
    <p:sldId id="263" r:id="rId8"/>
    <p:sldId id="265" r:id="rId9"/>
    <p:sldId id="264" r:id="rId10"/>
  </p:sldIdLst>
  <p:sldSz cx="9144000" cy="6858000" type="screen4x3"/>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0" d="100"/>
          <a:sy n="70" d="100"/>
        </p:scale>
        <p:origin x="1386" y="72"/>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notesViewPr>
    <p:cSldViewPr>
      <p:cViewPr varScale="1">
        <p:scale>
          <a:sx n="56" d="100"/>
          <a:sy n="56" d="100"/>
        </p:scale>
        <p:origin x="-2838" y="-84"/>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3D81066-BF33-49DB-99AF-C8A639ECF501}" type="datetimeFigureOut">
              <a:rPr lang="nl-NL" smtClean="0"/>
              <a:t>25-8-2015</a:t>
            </a:fld>
            <a:endParaRPr lang="nl-NL"/>
          </a:p>
        </p:txBody>
      </p:sp>
      <p:sp>
        <p:nvSpPr>
          <p:cNvPr id="4" name="Tijdelijke aanduiding voor dia-afbeelding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6" name="Tijdelijke aanduiding voor voettekst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5D5DC74-B6C5-453A-BA10-86CCB3BEEC70}" type="slidenum">
              <a:rPr lang="nl-NL" smtClean="0"/>
              <a:t>‹nr.›</a:t>
            </a:fld>
            <a:endParaRPr lang="nl-NL"/>
          </a:p>
        </p:txBody>
      </p:sp>
    </p:spTree>
    <p:extLst>
      <p:ext uri="{BB962C8B-B14F-4D97-AF65-F5344CB8AC3E}">
        <p14:creationId xmlns:p14="http://schemas.microsoft.com/office/powerpoint/2010/main" val="426055259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fld id="{75D5DC74-B6C5-453A-BA10-86CCB3BEEC70}" type="slidenum">
              <a:rPr lang="nl-NL" smtClean="0"/>
              <a:t>1</a:t>
            </a:fld>
            <a:endParaRPr lang="nl-NL"/>
          </a:p>
        </p:txBody>
      </p:sp>
    </p:spTree>
    <p:extLst>
      <p:ext uri="{BB962C8B-B14F-4D97-AF65-F5344CB8AC3E}">
        <p14:creationId xmlns:p14="http://schemas.microsoft.com/office/powerpoint/2010/main" val="152663632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a:p>
        </p:txBody>
      </p:sp>
      <p:sp>
        <p:nvSpPr>
          <p:cNvPr id="4" name="Tijdelijke aanduiding voor dianummer 3"/>
          <p:cNvSpPr>
            <a:spLocks noGrp="1"/>
          </p:cNvSpPr>
          <p:nvPr>
            <p:ph type="sldNum" sz="quarter" idx="10"/>
          </p:nvPr>
        </p:nvSpPr>
        <p:spPr/>
        <p:txBody>
          <a:bodyPr/>
          <a:lstStyle/>
          <a:p>
            <a:fld id="{75D5DC74-B6C5-453A-BA10-86CCB3BEEC70}" type="slidenum">
              <a:rPr lang="nl-NL" smtClean="0"/>
              <a:t>2</a:t>
            </a:fld>
            <a:endParaRPr lang="nl-NL"/>
          </a:p>
        </p:txBody>
      </p:sp>
    </p:spTree>
    <p:extLst>
      <p:ext uri="{BB962C8B-B14F-4D97-AF65-F5344CB8AC3E}">
        <p14:creationId xmlns:p14="http://schemas.microsoft.com/office/powerpoint/2010/main" val="66127071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a:xfrm>
            <a:off x="620688" y="4139952"/>
            <a:ext cx="5486400" cy="4114800"/>
          </a:xfrm>
        </p:spPr>
        <p:txBody>
          <a:bodyPr/>
          <a:lstStyle/>
          <a:p>
            <a:r>
              <a:rPr lang="nl-NL" sz="1100" dirty="0" smtClean="0"/>
              <a:t>Wat is MVO? MVO staat voor maatschappelijk verantwoord ondernemen.</a:t>
            </a:r>
          </a:p>
          <a:p>
            <a:r>
              <a:rPr lang="nl-NL" sz="1100" dirty="0" smtClean="0"/>
              <a:t> </a:t>
            </a:r>
          </a:p>
          <a:p>
            <a:r>
              <a:rPr lang="nl-NL" sz="1100" dirty="0" smtClean="0"/>
              <a:t>MVO is een integrale visie op een duurzame bedrijfsvoering. Een bedrijf dat maatschappelijk verantwoord onderneemt, maakt bij iedere bedrijfsbeslissing een afweging tussen de verschillende maatschappelijke en economische effecten hiervan, en houdt hierbij rekening met stakeholderbelangen. Elke bedrijfsbeslissing heeft immers invloed op de stakeholders (belanghebbenden) van een bedrijf. Dat kunnen medewerkers of klanten zijn, maar bijvoorbeeld ook omwonenden, leveranciers, investeerders en ook ‘de maatschappij’ in algemene zin. </a:t>
            </a:r>
          </a:p>
          <a:p>
            <a:r>
              <a:rPr lang="nl-NL" sz="1100" dirty="0" smtClean="0"/>
              <a:t>Het is voor bedrijven belangrijk om het gesprek aan te gaan met hun stakeholders. Zo krijgt een bedrijf inzicht in de gevolgen van een beslissing voor anderen. Ook is het belangrijk dat het bedrijf transparant is over zijn activiteiten en de maatschappelijke effecten hiervan.</a:t>
            </a:r>
          </a:p>
          <a:p>
            <a:r>
              <a:rPr lang="nl-NL" sz="1100" dirty="0" smtClean="0"/>
              <a:t> </a:t>
            </a:r>
          </a:p>
          <a:p>
            <a:r>
              <a:rPr lang="nl-NL" sz="1100" dirty="0" smtClean="0"/>
              <a:t>MVO gaat niet alleen over het verduurzamen van de bestaande bedrijfsactiviteiten. Veel bedrijven gaan een stap verder en richten zich op nieuwe markten en </a:t>
            </a:r>
            <a:r>
              <a:rPr lang="nl-NL" sz="1100" dirty="0" err="1" smtClean="0"/>
              <a:t>businessmodellen</a:t>
            </a:r>
            <a:r>
              <a:rPr lang="nl-NL" sz="1100" dirty="0" smtClean="0"/>
              <a:t> gericht op winst voor mens, maatschappij en milieu.</a:t>
            </a:r>
          </a:p>
          <a:p>
            <a:r>
              <a:rPr lang="nl-NL" sz="1100" dirty="0" smtClean="0"/>
              <a:t> </a:t>
            </a:r>
          </a:p>
          <a:p>
            <a:endParaRPr lang="nl-NL" dirty="0"/>
          </a:p>
        </p:txBody>
      </p:sp>
      <p:sp>
        <p:nvSpPr>
          <p:cNvPr id="4" name="Tijdelijke aanduiding voor dianummer 3"/>
          <p:cNvSpPr>
            <a:spLocks noGrp="1"/>
          </p:cNvSpPr>
          <p:nvPr>
            <p:ph type="sldNum" sz="quarter" idx="10"/>
          </p:nvPr>
        </p:nvSpPr>
        <p:spPr/>
        <p:txBody>
          <a:bodyPr/>
          <a:lstStyle/>
          <a:p>
            <a:fld id="{75D5DC74-B6C5-453A-BA10-86CCB3BEEC70}" type="slidenum">
              <a:rPr lang="nl-NL" smtClean="0"/>
              <a:t>3</a:t>
            </a:fld>
            <a:endParaRPr lang="nl-NL"/>
          </a:p>
        </p:txBody>
      </p:sp>
    </p:spTree>
    <p:extLst>
      <p:ext uri="{BB962C8B-B14F-4D97-AF65-F5344CB8AC3E}">
        <p14:creationId xmlns:p14="http://schemas.microsoft.com/office/powerpoint/2010/main" val="400116562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smtClean="0"/>
              <a:t>MVO:</a:t>
            </a:r>
          </a:p>
          <a:p>
            <a:r>
              <a:rPr lang="nl-NL" dirty="0" smtClean="0"/>
              <a:t> Creëert waarde op economisch (Profit), ecologisch (</a:t>
            </a:r>
            <a:r>
              <a:rPr lang="nl-NL" dirty="0" err="1" smtClean="0"/>
              <a:t>Planet</a:t>
            </a:r>
            <a:r>
              <a:rPr lang="nl-NL" dirty="0" smtClean="0"/>
              <a:t>) en sociaal (People) gebied. Dit noemen we de 3 P's.</a:t>
            </a:r>
            <a:br>
              <a:rPr lang="nl-NL" dirty="0" smtClean="0"/>
            </a:br>
            <a:endParaRPr lang="nl-NL" dirty="0" smtClean="0"/>
          </a:p>
          <a:p>
            <a:r>
              <a:rPr lang="nl-NL" dirty="0" smtClean="0"/>
              <a:t> Speelt een rol in alle bedrijfsprocessen. Van inkoop tot marketing en van productie tot HRM: overal spelen maatschappelijke vraagstukken.</a:t>
            </a:r>
            <a:br>
              <a:rPr lang="nl-NL" dirty="0" smtClean="0"/>
            </a:br>
            <a:endParaRPr lang="nl-NL" dirty="0" smtClean="0"/>
          </a:p>
          <a:p>
            <a:r>
              <a:rPr lang="nl-NL" dirty="0" smtClean="0"/>
              <a:t> Betekent dat een bedrijf afwegingen moet maken tussen verschillende stakeholderbelangen: de belangen van betrokken personen, bedrijven en organisaties.</a:t>
            </a:r>
            <a:br>
              <a:rPr lang="nl-NL" dirty="0" smtClean="0"/>
            </a:br>
            <a:endParaRPr lang="nl-NL" dirty="0" smtClean="0"/>
          </a:p>
          <a:p>
            <a:r>
              <a:rPr lang="nl-NL" dirty="0" smtClean="0"/>
              <a:t> Is voor ieder bedrijf anders. Dit hangt af van bedrijfsgrootte, sector, cultuur van de onderneming en bedrijfsstrategie.</a:t>
            </a:r>
            <a:br>
              <a:rPr lang="nl-NL" dirty="0" smtClean="0"/>
            </a:br>
            <a:endParaRPr lang="nl-NL" dirty="0" smtClean="0"/>
          </a:p>
          <a:p>
            <a:r>
              <a:rPr lang="nl-NL" dirty="0" smtClean="0"/>
              <a:t> Is een proces en geen eindbestemming. De doelen veranderen in de tijd en met elke bedrijfsbeslissing.</a:t>
            </a:r>
          </a:p>
          <a:p>
            <a:endParaRPr lang="nl-NL" dirty="0"/>
          </a:p>
        </p:txBody>
      </p:sp>
      <p:sp>
        <p:nvSpPr>
          <p:cNvPr id="4" name="Tijdelijke aanduiding voor dianummer 3"/>
          <p:cNvSpPr>
            <a:spLocks noGrp="1"/>
          </p:cNvSpPr>
          <p:nvPr>
            <p:ph type="sldNum" sz="quarter" idx="10"/>
          </p:nvPr>
        </p:nvSpPr>
        <p:spPr/>
        <p:txBody>
          <a:bodyPr/>
          <a:lstStyle/>
          <a:p>
            <a:fld id="{75D5DC74-B6C5-453A-BA10-86CCB3BEEC70}" type="slidenum">
              <a:rPr lang="nl-NL" smtClean="0"/>
              <a:t>4</a:t>
            </a:fld>
            <a:endParaRPr lang="nl-NL"/>
          </a:p>
        </p:txBody>
      </p:sp>
    </p:spTree>
    <p:extLst>
      <p:ext uri="{BB962C8B-B14F-4D97-AF65-F5344CB8AC3E}">
        <p14:creationId xmlns:p14="http://schemas.microsoft.com/office/powerpoint/2010/main" val="254005411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smtClean="0"/>
              <a:t>Waarom MVO?</a:t>
            </a:r>
          </a:p>
          <a:p>
            <a:endParaRPr lang="nl-NL" dirty="0" smtClean="0"/>
          </a:p>
          <a:p>
            <a:r>
              <a:rPr lang="nl-NL" sz="1100" dirty="0" smtClean="0"/>
              <a:t>Bedrijven hebben verschillende redenen om zich met MVO bezig te houden. In de praktijk spelen altijd meerdere motieven een rol. We onderscheiden 3 hoofdmotieven:</a:t>
            </a:r>
          </a:p>
          <a:p>
            <a:r>
              <a:rPr lang="nl-NL" sz="1100" dirty="0" smtClean="0"/>
              <a:t> </a:t>
            </a:r>
          </a:p>
          <a:p>
            <a:r>
              <a:rPr lang="nl-NL" sz="1100" dirty="0" smtClean="0"/>
              <a:t>MVO omdat het loont </a:t>
            </a:r>
          </a:p>
          <a:p>
            <a:r>
              <a:rPr lang="nl-NL" sz="1100" dirty="0" smtClean="0"/>
              <a:t>MVO draagt bij aan de financiële prestaties van bedrijven. Onder meer door de stijgende vraag naar duurzame producten en diensten, maar bijvoorbeeld ook omdat MVO de arbeidsproductiviteit verhoogt. In ons dossier MVO loont vindt u alle financiële voordelen van MVO op een rij.</a:t>
            </a:r>
          </a:p>
          <a:p>
            <a:r>
              <a:rPr lang="nl-NL" sz="1100" dirty="0" smtClean="0"/>
              <a:t> </a:t>
            </a:r>
          </a:p>
          <a:p>
            <a:r>
              <a:rPr lang="nl-NL" sz="1100" dirty="0" smtClean="0"/>
              <a:t>MVO omdat het moet </a:t>
            </a:r>
          </a:p>
          <a:p>
            <a:r>
              <a:rPr lang="nl-NL" sz="1100" dirty="0" smtClean="0"/>
              <a:t>Soms worden bedrijven gedwongen om zich (meer) met MVO bezig te houden. Bijvoorbeeld door consumentenboycots, mediaschandalen, stakingen of ingrijpen van de overheid. Vaak houden ze zich dan niet aan de minimale maatschappelijke normen, waardoor ze hun ‘</a:t>
            </a:r>
            <a:r>
              <a:rPr lang="nl-NL" sz="1100" dirty="0" err="1" smtClean="0"/>
              <a:t>license</a:t>
            </a:r>
            <a:r>
              <a:rPr lang="nl-NL" sz="1100" dirty="0" smtClean="0"/>
              <a:t> </a:t>
            </a:r>
            <a:r>
              <a:rPr lang="nl-NL" sz="1100" dirty="0" err="1" smtClean="0"/>
              <a:t>to</a:t>
            </a:r>
            <a:r>
              <a:rPr lang="nl-NL" sz="1100" dirty="0" smtClean="0"/>
              <a:t> </a:t>
            </a:r>
            <a:r>
              <a:rPr lang="nl-NL" sz="1100" dirty="0" err="1" smtClean="0"/>
              <a:t>operate</a:t>
            </a:r>
            <a:r>
              <a:rPr lang="nl-NL" sz="1100" dirty="0" smtClean="0"/>
              <a:t>’ verliezen. Bedrijven die zich met MVO bezig houden krijgen minder te maken met zulke acties en boycots.</a:t>
            </a:r>
          </a:p>
          <a:p>
            <a:r>
              <a:rPr lang="nl-NL" sz="1100" dirty="0" smtClean="0"/>
              <a:t> </a:t>
            </a:r>
          </a:p>
          <a:p>
            <a:r>
              <a:rPr lang="nl-NL" sz="1100" dirty="0" smtClean="0"/>
              <a:t>MVO omdat het hoort </a:t>
            </a:r>
          </a:p>
          <a:p>
            <a:r>
              <a:rPr lang="nl-NL" sz="1100" dirty="0" smtClean="0"/>
              <a:t>Niet alleen financiële overwegingen spelen een rol bij MVO. Veel bedrijven doen het omdat zij een steentje willen bijdragen aan de maatschappij en ze het milieu niet teveel willen belasten. Ze doen aan MVO omdat ze vinden dat het hoort. Bij sommige ondernemingen, zoals </a:t>
            </a:r>
            <a:r>
              <a:rPr lang="nl-NL" sz="1100" dirty="0" err="1" smtClean="0"/>
              <a:t>Triodos</a:t>
            </a:r>
            <a:r>
              <a:rPr lang="nl-NL" sz="1100" dirty="0" smtClean="0"/>
              <a:t> Bank en Ecostyle, liggen ethische motieven zelfs aan de basis van het bedrijf. Duurzaamheid vormt de kern van hun bedrijfsstrategie</a:t>
            </a:r>
            <a:r>
              <a:rPr lang="nl-NL" dirty="0" smtClean="0"/>
              <a:t>.</a:t>
            </a:r>
          </a:p>
          <a:p>
            <a:endParaRPr lang="nl-NL" dirty="0"/>
          </a:p>
        </p:txBody>
      </p:sp>
      <p:sp>
        <p:nvSpPr>
          <p:cNvPr id="4" name="Tijdelijke aanduiding voor dianummer 3"/>
          <p:cNvSpPr>
            <a:spLocks noGrp="1"/>
          </p:cNvSpPr>
          <p:nvPr>
            <p:ph type="sldNum" sz="quarter" idx="10"/>
          </p:nvPr>
        </p:nvSpPr>
        <p:spPr/>
        <p:txBody>
          <a:bodyPr/>
          <a:lstStyle/>
          <a:p>
            <a:fld id="{75D5DC74-B6C5-453A-BA10-86CCB3BEEC70}" type="slidenum">
              <a:rPr lang="nl-NL" smtClean="0"/>
              <a:t>5</a:t>
            </a:fld>
            <a:endParaRPr lang="nl-NL"/>
          </a:p>
        </p:txBody>
      </p:sp>
    </p:spTree>
    <p:extLst>
      <p:ext uri="{BB962C8B-B14F-4D97-AF65-F5344CB8AC3E}">
        <p14:creationId xmlns:p14="http://schemas.microsoft.com/office/powerpoint/2010/main" val="166293956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905000"/>
            <a:ext cx="7543800" cy="2593975"/>
          </a:xfrm>
        </p:spPr>
        <p:txBody>
          <a:bodyPr anchor="b"/>
          <a:lstStyle>
            <a:lvl1pPr>
              <a:defRPr sz="6600">
                <a:ln>
                  <a:noFill/>
                </a:ln>
                <a:solidFill>
                  <a:schemeClr val="tx2"/>
                </a:solidFill>
              </a:defRPr>
            </a:lvl1pPr>
          </a:lstStyle>
          <a:p>
            <a:r>
              <a:rPr lang="nl-NL" smtClean="0"/>
              <a:t>Klik om de stijl te bewerken</a:t>
            </a:r>
            <a:endParaRPr lang="en-US" dirty="0"/>
          </a:p>
        </p:txBody>
      </p:sp>
      <p:sp>
        <p:nvSpPr>
          <p:cNvPr id="3" name="Subtitle 2"/>
          <p:cNvSpPr>
            <a:spLocks noGrp="1"/>
          </p:cNvSpPr>
          <p:nvPr>
            <p:ph type="subTitle" idx="1"/>
          </p:nvPr>
        </p:nvSpPr>
        <p:spPr>
          <a:xfrm>
            <a:off x="685800" y="4572000"/>
            <a:ext cx="6461760" cy="1066800"/>
          </a:xfrm>
        </p:spPr>
        <p:txBody>
          <a:bodyPr anchor="t">
            <a:normAutofit/>
          </a:bodyPr>
          <a:lstStyle>
            <a:lvl1pPr marL="0" indent="0" algn="l">
              <a:buNone/>
              <a:defRPr sz="20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smtClean="0"/>
              <a:t>Klik om de ondertitelstijl van het model te bewerken</a:t>
            </a:r>
            <a:endParaRPr lang="en-US" dirty="0"/>
          </a:p>
        </p:txBody>
      </p:sp>
      <p:sp>
        <p:nvSpPr>
          <p:cNvPr id="4" name="Date Placeholder 3"/>
          <p:cNvSpPr>
            <a:spLocks noGrp="1"/>
          </p:cNvSpPr>
          <p:nvPr>
            <p:ph type="dt" sz="half" idx="10"/>
          </p:nvPr>
        </p:nvSpPr>
        <p:spPr/>
        <p:txBody>
          <a:bodyPr/>
          <a:lstStyle/>
          <a:p>
            <a:fld id="{163EEB3B-A910-4C3E-B560-CAF8683D099D}" type="datetimeFigureOut">
              <a:rPr lang="nl-NL" smtClean="0"/>
              <a:t>25-8-2015</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28D7DAE4-BBCE-4DD4-BD91-7929279892D5}" type="slidenum">
              <a:rPr lang="nl-NL" smtClean="0"/>
              <a:t>‹nr.›</a:t>
            </a:fld>
            <a:endParaRPr lang="nl-NL"/>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a:p>
        </p:txBody>
      </p:sp>
      <p:sp>
        <p:nvSpPr>
          <p:cNvPr id="3" name="Vertical Text Placeholder 2"/>
          <p:cNvSpPr>
            <a:spLocks noGrp="1"/>
          </p:cNvSpPr>
          <p:nvPr>
            <p:ph type="body" orient="vert" idx="1"/>
          </p:nvPr>
        </p:nvSpPr>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a:p>
        </p:txBody>
      </p:sp>
      <p:sp>
        <p:nvSpPr>
          <p:cNvPr id="4" name="Date Placeholder 3"/>
          <p:cNvSpPr>
            <a:spLocks noGrp="1"/>
          </p:cNvSpPr>
          <p:nvPr>
            <p:ph type="dt" sz="half" idx="10"/>
          </p:nvPr>
        </p:nvSpPr>
        <p:spPr/>
        <p:txBody>
          <a:bodyPr/>
          <a:lstStyle/>
          <a:p>
            <a:fld id="{163EEB3B-A910-4C3E-B560-CAF8683D099D}" type="datetimeFigureOut">
              <a:rPr lang="nl-NL" smtClean="0"/>
              <a:t>25-8-2015</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28D7DAE4-BBCE-4DD4-BD91-7929279892D5}" type="slidenum">
              <a:rPr lang="nl-NL" smtClean="0"/>
              <a:t>‹nr.›</a:t>
            </a:fld>
            <a:endParaRPr lang="nl-NL"/>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1752600" cy="5851525"/>
          </a:xfrm>
        </p:spPr>
        <p:txBody>
          <a:bodyPr vert="eaVert" anchor="b" anchorCtr="0"/>
          <a:lstStyle/>
          <a:p>
            <a:r>
              <a:rPr lang="nl-NL" smtClean="0"/>
              <a:t>Klik om de stijl te bewerken</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a:p>
        </p:txBody>
      </p:sp>
      <p:sp>
        <p:nvSpPr>
          <p:cNvPr id="4" name="Date Placeholder 3"/>
          <p:cNvSpPr>
            <a:spLocks noGrp="1"/>
          </p:cNvSpPr>
          <p:nvPr>
            <p:ph type="dt" sz="half" idx="10"/>
          </p:nvPr>
        </p:nvSpPr>
        <p:spPr/>
        <p:txBody>
          <a:bodyPr/>
          <a:lstStyle/>
          <a:p>
            <a:fld id="{163EEB3B-A910-4C3E-B560-CAF8683D099D}" type="datetimeFigureOut">
              <a:rPr lang="nl-NL" smtClean="0"/>
              <a:t>25-8-2015</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28D7DAE4-BBCE-4DD4-BD91-7929279892D5}" type="slidenum">
              <a:rPr lang="nl-NL" smtClean="0"/>
              <a:t>‹nr.›</a:t>
            </a:fld>
            <a:endParaRPr lang="nl-NL"/>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a:p>
        </p:txBody>
      </p:sp>
      <p:sp>
        <p:nvSpPr>
          <p:cNvPr id="3" name="Content Placeholder 2"/>
          <p:cNvSpPr>
            <a:spLocks noGrp="1"/>
          </p:cNvSpPr>
          <p:nvPr>
            <p:ph idx="1"/>
          </p:nvPr>
        </p:nvSpPr>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a:p>
        </p:txBody>
      </p:sp>
      <p:sp>
        <p:nvSpPr>
          <p:cNvPr id="4" name="Date Placeholder 3"/>
          <p:cNvSpPr>
            <a:spLocks noGrp="1"/>
          </p:cNvSpPr>
          <p:nvPr>
            <p:ph type="dt" sz="half" idx="10"/>
          </p:nvPr>
        </p:nvSpPr>
        <p:spPr/>
        <p:txBody>
          <a:bodyPr/>
          <a:lstStyle/>
          <a:p>
            <a:fld id="{163EEB3B-A910-4C3E-B560-CAF8683D099D}" type="datetimeFigureOut">
              <a:rPr lang="nl-NL" smtClean="0"/>
              <a:t>25-8-2015</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28D7DAE4-BBCE-4DD4-BD91-7929279892D5}" type="slidenum">
              <a:rPr lang="nl-NL" smtClean="0"/>
              <a:t>‹nr.›</a:t>
            </a:fld>
            <a:endParaRPr lang="nl-NL"/>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le 1"/>
          <p:cNvSpPr>
            <a:spLocks noGrp="1"/>
          </p:cNvSpPr>
          <p:nvPr>
            <p:ph type="title"/>
          </p:nvPr>
        </p:nvSpPr>
        <p:spPr>
          <a:xfrm>
            <a:off x="722313" y="5486400"/>
            <a:ext cx="7659687" cy="1168400"/>
          </a:xfrm>
        </p:spPr>
        <p:txBody>
          <a:bodyPr anchor="t"/>
          <a:lstStyle>
            <a:lvl1pPr algn="l">
              <a:defRPr sz="3600" b="0" cap="all"/>
            </a:lvl1pPr>
          </a:lstStyle>
          <a:p>
            <a:r>
              <a:rPr lang="nl-NL" smtClean="0"/>
              <a:t>Klik om de stijl te bewerken</a:t>
            </a:r>
            <a:endParaRPr lang="en-US" dirty="0"/>
          </a:p>
        </p:txBody>
      </p:sp>
      <p:sp>
        <p:nvSpPr>
          <p:cNvPr id="3" name="Text Placeholder 2"/>
          <p:cNvSpPr>
            <a:spLocks noGrp="1"/>
          </p:cNvSpPr>
          <p:nvPr>
            <p:ph type="body" idx="1"/>
          </p:nvPr>
        </p:nvSpPr>
        <p:spPr>
          <a:xfrm>
            <a:off x="722313" y="3852863"/>
            <a:ext cx="6135687" cy="1633538"/>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163EEB3B-A910-4C3E-B560-CAF8683D099D}" type="datetimeFigureOut">
              <a:rPr lang="nl-NL" smtClean="0"/>
              <a:t>25-8-2015</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28D7DAE4-BBCE-4DD4-BD91-7929279892D5}" type="slidenum">
              <a:rPr lang="nl-NL" smtClean="0"/>
              <a:t>‹nr.›</a:t>
            </a:fld>
            <a:endParaRPr lang="nl-NL"/>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a:p>
        </p:txBody>
      </p:sp>
      <p:sp>
        <p:nvSpPr>
          <p:cNvPr id="3" name="Content Placeholder 2"/>
          <p:cNvSpPr>
            <a:spLocks noGrp="1"/>
          </p:cNvSpPr>
          <p:nvPr>
            <p:ph sz="half" idx="1"/>
          </p:nvPr>
        </p:nvSpPr>
        <p:spPr>
          <a:xfrm>
            <a:off x="4572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Content Placeholder 3"/>
          <p:cNvSpPr>
            <a:spLocks noGrp="1"/>
          </p:cNvSpPr>
          <p:nvPr>
            <p:ph sz="half" idx="2"/>
          </p:nvPr>
        </p:nvSpPr>
        <p:spPr>
          <a:xfrm>
            <a:off x="44196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5" name="Date Placeholder 4"/>
          <p:cNvSpPr>
            <a:spLocks noGrp="1"/>
          </p:cNvSpPr>
          <p:nvPr>
            <p:ph type="dt" sz="half" idx="10"/>
          </p:nvPr>
        </p:nvSpPr>
        <p:spPr/>
        <p:txBody>
          <a:bodyPr/>
          <a:lstStyle/>
          <a:p>
            <a:fld id="{163EEB3B-A910-4C3E-B560-CAF8683D099D}" type="datetimeFigureOut">
              <a:rPr lang="nl-NL" smtClean="0"/>
              <a:t>25-8-2015</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28D7DAE4-BBCE-4DD4-BD91-7929279892D5}" type="slidenum">
              <a:rPr lang="nl-NL" smtClean="0"/>
              <a:t>‹nr.›</a:t>
            </a:fld>
            <a:endParaRPr lang="nl-NL"/>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nl-NL" smtClean="0"/>
              <a:t>Klik om de stijl te bewerken</a:t>
            </a:r>
            <a:endParaRPr lang="en-US"/>
          </a:p>
        </p:txBody>
      </p:sp>
      <p:sp>
        <p:nvSpPr>
          <p:cNvPr id="3" name="Text Placeholder 2"/>
          <p:cNvSpPr>
            <a:spLocks noGrp="1"/>
          </p:cNvSpPr>
          <p:nvPr>
            <p:ph type="body" idx="1"/>
          </p:nvPr>
        </p:nvSpPr>
        <p:spPr>
          <a:xfrm>
            <a:off x="4572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4" name="Content Placeholder 3"/>
          <p:cNvSpPr>
            <a:spLocks noGrp="1"/>
          </p:cNvSpPr>
          <p:nvPr>
            <p:ph sz="half" idx="2"/>
          </p:nvPr>
        </p:nvSpPr>
        <p:spPr>
          <a:xfrm>
            <a:off x="4572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5" name="Text Placeholder 4"/>
          <p:cNvSpPr>
            <a:spLocks noGrp="1"/>
          </p:cNvSpPr>
          <p:nvPr>
            <p:ph type="body" sz="quarter" idx="3"/>
          </p:nvPr>
        </p:nvSpPr>
        <p:spPr>
          <a:xfrm>
            <a:off x="44196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6" name="Content Placeholder 5"/>
          <p:cNvSpPr>
            <a:spLocks noGrp="1"/>
          </p:cNvSpPr>
          <p:nvPr>
            <p:ph sz="quarter" idx="4"/>
          </p:nvPr>
        </p:nvSpPr>
        <p:spPr>
          <a:xfrm>
            <a:off x="44196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a:p>
        </p:txBody>
      </p:sp>
      <p:sp>
        <p:nvSpPr>
          <p:cNvPr id="7" name="Date Placeholder 6"/>
          <p:cNvSpPr>
            <a:spLocks noGrp="1"/>
          </p:cNvSpPr>
          <p:nvPr>
            <p:ph type="dt" sz="half" idx="10"/>
          </p:nvPr>
        </p:nvSpPr>
        <p:spPr/>
        <p:txBody>
          <a:bodyPr/>
          <a:lstStyle/>
          <a:p>
            <a:fld id="{163EEB3B-A910-4C3E-B560-CAF8683D099D}" type="datetimeFigureOut">
              <a:rPr lang="nl-NL" smtClean="0"/>
              <a:t>25-8-2015</a:t>
            </a:fld>
            <a:endParaRPr lang="nl-NL"/>
          </a:p>
        </p:txBody>
      </p:sp>
      <p:sp>
        <p:nvSpPr>
          <p:cNvPr id="8" name="Footer Placeholder 7"/>
          <p:cNvSpPr>
            <a:spLocks noGrp="1"/>
          </p:cNvSpPr>
          <p:nvPr>
            <p:ph type="ftr" sz="quarter" idx="11"/>
          </p:nvPr>
        </p:nvSpPr>
        <p:spPr/>
        <p:txBody>
          <a:bodyPr/>
          <a:lstStyle/>
          <a:p>
            <a:endParaRPr lang="nl-NL"/>
          </a:p>
        </p:txBody>
      </p:sp>
      <p:sp>
        <p:nvSpPr>
          <p:cNvPr id="9" name="Slide Number Placeholder 8"/>
          <p:cNvSpPr>
            <a:spLocks noGrp="1"/>
          </p:cNvSpPr>
          <p:nvPr>
            <p:ph type="sldNum" sz="quarter" idx="12"/>
          </p:nvPr>
        </p:nvSpPr>
        <p:spPr/>
        <p:txBody>
          <a:bodyPr/>
          <a:lstStyle/>
          <a:p>
            <a:fld id="{28D7DAE4-BBCE-4DD4-BD91-7929279892D5}" type="slidenum">
              <a:rPr lang="nl-NL" smtClean="0"/>
              <a:t>‹nr.›</a:t>
            </a:fld>
            <a:endParaRPr lang="nl-NL"/>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a:p>
        </p:txBody>
      </p:sp>
      <p:sp>
        <p:nvSpPr>
          <p:cNvPr id="3" name="Date Placeholder 2"/>
          <p:cNvSpPr>
            <a:spLocks noGrp="1"/>
          </p:cNvSpPr>
          <p:nvPr>
            <p:ph type="dt" sz="half" idx="10"/>
          </p:nvPr>
        </p:nvSpPr>
        <p:spPr/>
        <p:txBody>
          <a:bodyPr/>
          <a:lstStyle/>
          <a:p>
            <a:fld id="{163EEB3B-A910-4C3E-B560-CAF8683D099D}" type="datetimeFigureOut">
              <a:rPr lang="nl-NL" smtClean="0"/>
              <a:t>25-8-2015</a:t>
            </a:fld>
            <a:endParaRPr lang="nl-NL"/>
          </a:p>
        </p:txBody>
      </p:sp>
      <p:sp>
        <p:nvSpPr>
          <p:cNvPr id="4" name="Footer Placeholder 3"/>
          <p:cNvSpPr>
            <a:spLocks noGrp="1"/>
          </p:cNvSpPr>
          <p:nvPr>
            <p:ph type="ftr" sz="quarter" idx="11"/>
          </p:nvPr>
        </p:nvSpPr>
        <p:spPr/>
        <p:txBody>
          <a:bodyPr/>
          <a:lstStyle/>
          <a:p>
            <a:endParaRPr lang="nl-NL"/>
          </a:p>
        </p:txBody>
      </p:sp>
      <p:sp>
        <p:nvSpPr>
          <p:cNvPr id="5" name="Slide Number Placeholder 4"/>
          <p:cNvSpPr>
            <a:spLocks noGrp="1"/>
          </p:cNvSpPr>
          <p:nvPr>
            <p:ph type="sldNum" sz="quarter" idx="12"/>
          </p:nvPr>
        </p:nvSpPr>
        <p:spPr/>
        <p:txBody>
          <a:bodyPr/>
          <a:lstStyle/>
          <a:p>
            <a:fld id="{28D7DAE4-BBCE-4DD4-BD91-7929279892D5}" type="slidenum">
              <a:rPr lang="nl-NL" smtClean="0"/>
              <a:t>‹nr.›</a:t>
            </a:fld>
            <a:endParaRPr lang="nl-NL"/>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3EEB3B-A910-4C3E-B560-CAF8683D099D}" type="datetimeFigureOut">
              <a:rPr lang="nl-NL" smtClean="0"/>
              <a:t>25-8-2015</a:t>
            </a:fld>
            <a:endParaRPr lang="nl-NL"/>
          </a:p>
        </p:txBody>
      </p:sp>
      <p:sp>
        <p:nvSpPr>
          <p:cNvPr id="3" name="Footer Placeholder 2"/>
          <p:cNvSpPr>
            <a:spLocks noGrp="1"/>
          </p:cNvSpPr>
          <p:nvPr>
            <p:ph type="ftr" sz="quarter" idx="11"/>
          </p:nvPr>
        </p:nvSpPr>
        <p:spPr/>
        <p:txBody>
          <a:bodyPr/>
          <a:lstStyle/>
          <a:p>
            <a:endParaRPr lang="nl-NL"/>
          </a:p>
        </p:txBody>
      </p:sp>
      <p:sp>
        <p:nvSpPr>
          <p:cNvPr id="4" name="Slide Number Placeholder 3"/>
          <p:cNvSpPr>
            <a:spLocks noGrp="1"/>
          </p:cNvSpPr>
          <p:nvPr>
            <p:ph type="sldNum" sz="quarter" idx="12"/>
          </p:nvPr>
        </p:nvSpPr>
        <p:spPr/>
        <p:txBody>
          <a:bodyPr/>
          <a:lstStyle/>
          <a:p>
            <a:fld id="{28D7DAE4-BBCE-4DD4-BD91-7929279892D5}" type="slidenum">
              <a:rPr lang="nl-NL" smtClean="0"/>
              <a:t>‹nr.›</a:t>
            </a:fld>
            <a:endParaRPr lang="nl-NL"/>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304801" y="5495544"/>
            <a:ext cx="7772400" cy="594360"/>
          </a:xfrm>
        </p:spPr>
        <p:txBody>
          <a:bodyPr anchor="b"/>
          <a:lstStyle>
            <a:lvl1pPr algn="ctr">
              <a:defRPr sz="2200" b="1"/>
            </a:lvl1pPr>
          </a:lstStyle>
          <a:p>
            <a:r>
              <a:rPr lang="nl-NL" smtClean="0"/>
              <a:t>Klik om de stijl te bewerken</a:t>
            </a:r>
            <a:endParaRPr lang="en-US" dirty="0"/>
          </a:p>
        </p:txBody>
      </p:sp>
      <p:sp>
        <p:nvSpPr>
          <p:cNvPr id="4" name="Text Placeholder 3"/>
          <p:cNvSpPr>
            <a:spLocks noGrp="1"/>
          </p:cNvSpPr>
          <p:nvPr>
            <p:ph type="body" sz="half" idx="2"/>
          </p:nvPr>
        </p:nvSpPr>
        <p:spPr>
          <a:xfrm>
            <a:off x="304799" y="6096000"/>
            <a:ext cx="7772401" cy="6096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Date Placeholder 4"/>
          <p:cNvSpPr>
            <a:spLocks noGrp="1"/>
          </p:cNvSpPr>
          <p:nvPr>
            <p:ph type="dt" sz="half" idx="10"/>
          </p:nvPr>
        </p:nvSpPr>
        <p:spPr/>
        <p:txBody>
          <a:bodyPr/>
          <a:lstStyle/>
          <a:p>
            <a:fld id="{163EEB3B-A910-4C3E-B560-CAF8683D099D}" type="datetimeFigureOut">
              <a:rPr lang="nl-NL" smtClean="0"/>
              <a:t>25-8-2015</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28D7DAE4-BBCE-4DD4-BD91-7929279892D5}" type="slidenum">
              <a:rPr lang="nl-NL" smtClean="0"/>
              <a:t>‹nr.›</a:t>
            </a:fld>
            <a:endParaRPr lang="nl-NL"/>
          </a:p>
        </p:txBody>
      </p:sp>
      <p:sp>
        <p:nvSpPr>
          <p:cNvPr id="9" name="Content Placeholder 8"/>
          <p:cNvSpPr>
            <a:spLocks noGrp="1"/>
          </p:cNvSpPr>
          <p:nvPr>
            <p:ph sz="quarter" idx="13"/>
          </p:nvPr>
        </p:nvSpPr>
        <p:spPr>
          <a:xfrm>
            <a:off x="304800" y="381000"/>
            <a:ext cx="7772400" cy="4942840"/>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301752" y="5495278"/>
            <a:ext cx="7772400" cy="594626"/>
          </a:xfrm>
        </p:spPr>
        <p:txBody>
          <a:bodyPr anchor="b"/>
          <a:lstStyle>
            <a:lvl1pPr algn="ctr">
              <a:defRPr sz="2200" b="1">
                <a:ln>
                  <a:noFill/>
                </a:ln>
                <a:solidFill>
                  <a:schemeClr val="tx2"/>
                </a:solidFill>
              </a:defRPr>
            </a:lvl1pPr>
          </a:lstStyle>
          <a:p>
            <a:r>
              <a:rPr lang="nl-NL" smtClean="0"/>
              <a:t>Klik om de stijl te bewerken</a:t>
            </a:r>
            <a:endParaRPr lang="en-US" dirty="0"/>
          </a:p>
        </p:txBody>
      </p:sp>
      <p:sp>
        <p:nvSpPr>
          <p:cNvPr id="3" name="Picture Placeholder 2"/>
          <p:cNvSpPr>
            <a:spLocks noGrp="1"/>
          </p:cNvSpPr>
          <p:nvPr>
            <p:ph type="pic" idx="1"/>
          </p:nvPr>
        </p:nvSpPr>
        <p:spPr>
          <a:xfrm>
            <a:off x="0" y="0"/>
            <a:ext cx="84582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nl-NL" smtClean="0"/>
              <a:t>Klik op het pictogram als u een afbeelding wilt toevoegen</a:t>
            </a:r>
            <a:endParaRPr lang="en-US" dirty="0"/>
          </a:p>
        </p:txBody>
      </p:sp>
      <p:sp>
        <p:nvSpPr>
          <p:cNvPr id="4" name="Text Placeholder 3"/>
          <p:cNvSpPr>
            <a:spLocks noGrp="1"/>
          </p:cNvSpPr>
          <p:nvPr>
            <p:ph type="body" sz="half" idx="2"/>
          </p:nvPr>
        </p:nvSpPr>
        <p:spPr>
          <a:xfrm>
            <a:off x="301752" y="6096000"/>
            <a:ext cx="7772400" cy="612648"/>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8" name="Date Placeholder 7"/>
          <p:cNvSpPr>
            <a:spLocks noGrp="1"/>
          </p:cNvSpPr>
          <p:nvPr>
            <p:ph type="dt" sz="half" idx="10"/>
          </p:nvPr>
        </p:nvSpPr>
        <p:spPr/>
        <p:txBody>
          <a:bodyPr/>
          <a:lstStyle/>
          <a:p>
            <a:fld id="{163EEB3B-A910-4C3E-B560-CAF8683D099D}" type="datetimeFigureOut">
              <a:rPr lang="nl-NL" smtClean="0"/>
              <a:t>25-8-2015</a:t>
            </a:fld>
            <a:endParaRPr lang="nl-NL"/>
          </a:p>
        </p:txBody>
      </p:sp>
      <p:sp>
        <p:nvSpPr>
          <p:cNvPr id="9" name="Slide Number Placeholder 8"/>
          <p:cNvSpPr>
            <a:spLocks noGrp="1"/>
          </p:cNvSpPr>
          <p:nvPr>
            <p:ph type="sldNum" sz="quarter" idx="11"/>
          </p:nvPr>
        </p:nvSpPr>
        <p:spPr/>
        <p:txBody>
          <a:bodyPr/>
          <a:lstStyle/>
          <a:p>
            <a:fld id="{28D7DAE4-BBCE-4DD4-BD91-7929279892D5}" type="slidenum">
              <a:rPr lang="nl-NL" smtClean="0"/>
              <a:t>‹nr.›</a:t>
            </a:fld>
            <a:endParaRPr lang="nl-NL"/>
          </a:p>
        </p:txBody>
      </p:sp>
      <p:sp>
        <p:nvSpPr>
          <p:cNvPr id="10" name="Footer Placeholder 9"/>
          <p:cNvSpPr>
            <a:spLocks noGrp="1"/>
          </p:cNvSpPr>
          <p:nvPr>
            <p:ph type="ftr" sz="quarter" idx="12"/>
          </p:nvPr>
        </p:nvSpPr>
        <p:spPr/>
        <p:txBody>
          <a:bodyPr/>
          <a:lstStyle/>
          <a:p>
            <a:endParaRPr lang="nl-NL"/>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7620000" cy="1143000"/>
          </a:xfrm>
          <a:prstGeom prst="rect">
            <a:avLst/>
          </a:prstGeom>
        </p:spPr>
        <p:txBody>
          <a:bodyPr vert="horz" lIns="91440" tIns="45720" rIns="91440" bIns="45720" rtlCol="0" anchor="ctr">
            <a:noAutofit/>
          </a:bodyPr>
          <a:lstStyle/>
          <a:p>
            <a:r>
              <a:rPr lang="nl-NL" smtClean="0"/>
              <a:t>Klik om de stijl te bewerken</a:t>
            </a:r>
            <a:endParaRPr lang="en-US" dirty="0"/>
          </a:p>
        </p:txBody>
      </p:sp>
      <p:sp>
        <p:nvSpPr>
          <p:cNvPr id="3" name="Text Placeholder 2"/>
          <p:cNvSpPr>
            <a:spLocks noGrp="1"/>
          </p:cNvSpPr>
          <p:nvPr>
            <p:ph type="body" idx="1"/>
          </p:nvPr>
        </p:nvSpPr>
        <p:spPr>
          <a:xfrm>
            <a:off x="457200" y="1600200"/>
            <a:ext cx="7620000" cy="4800600"/>
          </a:xfrm>
          <a:prstGeom prst="rect">
            <a:avLst/>
          </a:prstGeom>
        </p:spPr>
        <p:txBody>
          <a:bodyPr vert="horz" lIns="91440" tIns="45720" rIns="91440" bIns="45720" rtlCol="0">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7" name="Rectangle 6"/>
          <p:cNvSpPr/>
          <p:nvPr/>
        </p:nvSpPr>
        <p:spPr>
          <a:xfrm>
            <a:off x="8458200" y="0"/>
            <a:ext cx="6858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8458200" y="5486400"/>
            <a:ext cx="685800" cy="6858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lide Number Placeholder 5"/>
          <p:cNvSpPr>
            <a:spLocks noGrp="1"/>
          </p:cNvSpPr>
          <p:nvPr>
            <p:ph type="sldNum" sz="quarter" idx="4"/>
          </p:nvPr>
        </p:nvSpPr>
        <p:spPr>
          <a:xfrm>
            <a:off x="8531788" y="5648960"/>
            <a:ext cx="548640" cy="396240"/>
          </a:xfrm>
          <a:prstGeom prst="bracketPair">
            <a:avLst>
              <a:gd name="adj" fmla="val 17949"/>
            </a:avLst>
          </a:prstGeom>
          <a:ln w="19050">
            <a:solidFill>
              <a:srgbClr val="FFFFFF"/>
            </a:solidFill>
          </a:ln>
        </p:spPr>
        <p:txBody>
          <a:bodyPr vert="horz" lIns="0" tIns="0" rIns="0" bIns="0" rtlCol="0" anchor="ctr"/>
          <a:lstStyle>
            <a:lvl1pPr algn="ctr">
              <a:defRPr sz="1800">
                <a:solidFill>
                  <a:srgbClr val="FFFFFF"/>
                </a:solidFill>
              </a:defRPr>
            </a:lvl1pPr>
          </a:lstStyle>
          <a:p>
            <a:fld id="{28D7DAE4-BBCE-4DD4-BD91-7929279892D5}" type="slidenum">
              <a:rPr lang="nl-NL" smtClean="0"/>
              <a:t>‹nr.›</a:t>
            </a:fld>
            <a:endParaRPr lang="nl-NL"/>
          </a:p>
        </p:txBody>
      </p:sp>
      <p:sp>
        <p:nvSpPr>
          <p:cNvPr id="5" name="Footer Placeholder 4"/>
          <p:cNvSpPr>
            <a:spLocks noGrp="1"/>
          </p:cNvSpPr>
          <p:nvPr>
            <p:ph type="ftr" sz="quarter" idx="3"/>
          </p:nvPr>
        </p:nvSpPr>
        <p:spPr>
          <a:xfrm rot="16200000">
            <a:off x="7586910" y="4048760"/>
            <a:ext cx="2367281" cy="365760"/>
          </a:xfrm>
          <a:prstGeom prst="rect">
            <a:avLst/>
          </a:prstGeom>
        </p:spPr>
        <p:txBody>
          <a:bodyPr vert="horz" lIns="91440" tIns="45720" rIns="91440" bIns="45720" rtlCol="0" anchor="ctr"/>
          <a:lstStyle>
            <a:lvl1pPr algn="r">
              <a:defRPr sz="1200">
                <a:solidFill>
                  <a:schemeClr val="bg2"/>
                </a:solidFill>
              </a:defRPr>
            </a:lvl1pPr>
          </a:lstStyle>
          <a:p>
            <a:endParaRPr lang="nl-NL"/>
          </a:p>
        </p:txBody>
      </p:sp>
      <p:sp>
        <p:nvSpPr>
          <p:cNvPr id="4" name="Date Placeholder 3"/>
          <p:cNvSpPr>
            <a:spLocks noGrp="1"/>
          </p:cNvSpPr>
          <p:nvPr>
            <p:ph type="dt" sz="half" idx="2"/>
          </p:nvPr>
        </p:nvSpPr>
        <p:spPr>
          <a:xfrm rot="16200000">
            <a:off x="7551351" y="1645920"/>
            <a:ext cx="2438399" cy="365760"/>
          </a:xfrm>
          <a:prstGeom prst="rect">
            <a:avLst/>
          </a:prstGeom>
        </p:spPr>
        <p:txBody>
          <a:bodyPr vert="horz" lIns="91440" tIns="45720" rIns="91440" bIns="45720" rtlCol="0" anchor="ctr"/>
          <a:lstStyle>
            <a:lvl1pPr algn="l">
              <a:defRPr sz="1200">
                <a:solidFill>
                  <a:schemeClr val="bg2"/>
                </a:solidFill>
              </a:defRPr>
            </a:lvl1pPr>
          </a:lstStyle>
          <a:p>
            <a:fld id="{163EEB3B-A910-4C3E-B560-CAF8683D099D}" type="datetimeFigureOut">
              <a:rPr lang="nl-NL" smtClean="0"/>
              <a:t>25-8-2015</a:t>
            </a:fld>
            <a:endParaRPr lang="nl-NL"/>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914400" rtl="0" eaLnBrk="1" latinLnBrk="0" hangingPunct="1">
        <a:spcBef>
          <a:spcPct val="0"/>
        </a:spcBef>
        <a:buNone/>
        <a:defRPr sz="4600" kern="1200" cap="none" spc="-100" baseline="0">
          <a:ln>
            <a:noFill/>
          </a:ln>
          <a:solidFill>
            <a:schemeClr val="tx2"/>
          </a:solidFill>
          <a:effectLst/>
          <a:latin typeface="+mj-lt"/>
          <a:ea typeface="+mj-ea"/>
          <a:cs typeface="+mj-cs"/>
        </a:defRPr>
      </a:lvl1pPr>
    </p:titleStyle>
    <p:bodyStyle>
      <a:lvl1pPr marL="342900" indent="-228600" algn="l" defTabSz="914400" rtl="0" eaLnBrk="1" latinLnBrk="0" hangingPunct="1">
        <a:spcBef>
          <a:spcPct val="20000"/>
        </a:spcBef>
        <a:buClr>
          <a:schemeClr val="accent1"/>
        </a:buClr>
        <a:buFont typeface="Arial" pitchFamily="34" charset="0"/>
        <a:buChar char="•"/>
        <a:defRPr sz="2200" kern="1200">
          <a:solidFill>
            <a:schemeClr val="tx1"/>
          </a:solidFill>
          <a:latin typeface="+mn-lt"/>
          <a:ea typeface="+mn-ea"/>
          <a:cs typeface="+mn-cs"/>
        </a:defRPr>
      </a:lvl1pPr>
      <a:lvl2pPr marL="640080" indent="-228600" algn="l" defTabSz="914400" rtl="0" eaLnBrk="1" latinLnBrk="0" hangingPunct="1">
        <a:spcBef>
          <a:spcPct val="20000"/>
        </a:spcBef>
        <a:buClr>
          <a:schemeClr val="accent2"/>
        </a:buClr>
        <a:buFont typeface="Arial" pitchFamily="34" charset="0"/>
        <a:buChar char="•"/>
        <a:defRPr sz="2000" kern="1200">
          <a:solidFill>
            <a:schemeClr val="tx1"/>
          </a:solidFill>
          <a:latin typeface="+mn-lt"/>
          <a:ea typeface="+mn-ea"/>
          <a:cs typeface="+mn-cs"/>
        </a:defRPr>
      </a:lvl2pPr>
      <a:lvl3pPr marL="1005840" indent="-228600" algn="l" defTabSz="914400" rtl="0"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3pPr>
      <a:lvl4pPr marL="1280160" indent="-228600" algn="l" defTabSz="914400" rtl="0" eaLnBrk="1" latinLnBrk="0" hangingPunct="1">
        <a:spcBef>
          <a:spcPct val="20000"/>
        </a:spcBef>
        <a:buClr>
          <a:schemeClr val="accent4"/>
        </a:buClr>
        <a:buFont typeface="Arial" pitchFamily="34" charset="0"/>
        <a:buChar char="•"/>
        <a:defRPr sz="1600" kern="1200">
          <a:solidFill>
            <a:schemeClr val="tx1"/>
          </a:solidFill>
          <a:latin typeface="+mn-lt"/>
          <a:ea typeface="+mn-ea"/>
          <a:cs typeface="+mn-cs"/>
        </a:defRPr>
      </a:lvl4pPr>
      <a:lvl5pPr marL="1554480" indent="-228600" algn="l" defTabSz="914400" rtl="0" eaLnBrk="1" latinLnBrk="0" hangingPunct="1">
        <a:spcBef>
          <a:spcPct val="20000"/>
        </a:spcBef>
        <a:buClr>
          <a:schemeClr val="accent5"/>
        </a:buClr>
        <a:buFont typeface="Arial" pitchFamily="34" charset="0"/>
        <a:buChar char="•"/>
        <a:defRPr sz="1400" kern="1200" baseline="0">
          <a:solidFill>
            <a:schemeClr val="tx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nl-NL" dirty="0" smtClean="0"/>
              <a:t>Maatschappelijk Verantwoord </a:t>
            </a:r>
            <a:r>
              <a:rPr lang="nl-NL" dirty="0"/>
              <a:t>O</a:t>
            </a:r>
            <a:r>
              <a:rPr lang="nl-NL" dirty="0" smtClean="0"/>
              <a:t>ndernemen</a:t>
            </a:r>
            <a:endParaRPr lang="nl-NL" dirty="0"/>
          </a:p>
        </p:txBody>
      </p:sp>
      <p:sp>
        <p:nvSpPr>
          <p:cNvPr id="3" name="Ondertitel 2"/>
          <p:cNvSpPr>
            <a:spLocks noGrp="1"/>
          </p:cNvSpPr>
          <p:nvPr>
            <p:ph type="subTitle" idx="1"/>
          </p:nvPr>
        </p:nvSpPr>
        <p:spPr/>
        <p:txBody>
          <a:bodyPr/>
          <a:lstStyle/>
          <a:p>
            <a:r>
              <a:rPr lang="nl-NL" dirty="0" smtClean="0"/>
              <a:t>Duurzaamheid 2014 – 2015</a:t>
            </a:r>
          </a:p>
          <a:p>
            <a:endParaRPr lang="nl-NL" dirty="0"/>
          </a:p>
        </p:txBody>
      </p:sp>
    </p:spTree>
    <p:extLst>
      <p:ext uri="{BB962C8B-B14F-4D97-AF65-F5344CB8AC3E}">
        <p14:creationId xmlns:p14="http://schemas.microsoft.com/office/powerpoint/2010/main" val="352517218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Wat gaan we doen?</a:t>
            </a:r>
            <a:endParaRPr lang="nl-NL" dirty="0"/>
          </a:p>
        </p:txBody>
      </p:sp>
      <p:sp>
        <p:nvSpPr>
          <p:cNvPr id="3" name="Tijdelijke aanduiding voor inhoud 2"/>
          <p:cNvSpPr>
            <a:spLocks noGrp="1"/>
          </p:cNvSpPr>
          <p:nvPr>
            <p:ph idx="1"/>
          </p:nvPr>
        </p:nvSpPr>
        <p:spPr/>
        <p:txBody>
          <a:bodyPr>
            <a:normAutofit/>
          </a:bodyPr>
          <a:lstStyle/>
          <a:p>
            <a:pPr marL="0" indent="0">
              <a:buNone/>
            </a:pPr>
            <a:r>
              <a:rPr lang="nl-NL" dirty="0" smtClean="0"/>
              <a:t>Klassikaal</a:t>
            </a:r>
          </a:p>
          <a:p>
            <a:r>
              <a:rPr lang="nl-NL" dirty="0" smtClean="0"/>
              <a:t>Wat is MVO </a:t>
            </a:r>
          </a:p>
          <a:p>
            <a:r>
              <a:rPr lang="nl-NL" dirty="0" smtClean="0"/>
              <a:t>Waarom MVO</a:t>
            </a:r>
          </a:p>
          <a:p>
            <a:r>
              <a:rPr lang="nl-NL" dirty="0" smtClean="0"/>
              <a:t>Overheid en MVO</a:t>
            </a:r>
          </a:p>
          <a:p>
            <a:r>
              <a:rPr lang="nl-NL" dirty="0" smtClean="0"/>
              <a:t>MVO keurmerken en certificering </a:t>
            </a:r>
          </a:p>
          <a:p>
            <a:pPr marL="0" indent="0">
              <a:buNone/>
            </a:pPr>
            <a:endParaRPr lang="nl-NL" dirty="0"/>
          </a:p>
          <a:p>
            <a:pPr marL="0" indent="0">
              <a:buNone/>
            </a:pPr>
            <a:r>
              <a:rPr lang="nl-NL" dirty="0" smtClean="0"/>
              <a:t>In tweetallen: uitwerken Taak 4</a:t>
            </a:r>
          </a:p>
          <a:p>
            <a:pPr marL="0" indent="0">
              <a:buNone/>
            </a:pPr>
            <a:r>
              <a:rPr lang="nl-NL" dirty="0" smtClean="0"/>
              <a:t>Presentaties taak 4</a:t>
            </a:r>
            <a:endParaRPr lang="nl-NL" dirty="0"/>
          </a:p>
          <a:p>
            <a:endParaRPr lang="nl-NL" dirty="0"/>
          </a:p>
        </p:txBody>
      </p:sp>
    </p:spTree>
    <p:extLst>
      <p:ext uri="{BB962C8B-B14F-4D97-AF65-F5344CB8AC3E}">
        <p14:creationId xmlns:p14="http://schemas.microsoft.com/office/powerpoint/2010/main" val="49392156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Wat is MVO?</a:t>
            </a:r>
            <a:endParaRPr lang="nl-NL" dirty="0"/>
          </a:p>
        </p:txBody>
      </p:sp>
      <p:sp>
        <p:nvSpPr>
          <p:cNvPr id="3" name="Tijdelijke aanduiding voor inhoud 2"/>
          <p:cNvSpPr>
            <a:spLocks noGrp="1"/>
          </p:cNvSpPr>
          <p:nvPr>
            <p:ph idx="1"/>
          </p:nvPr>
        </p:nvSpPr>
        <p:spPr>
          <a:xfrm>
            <a:off x="457200" y="1600200"/>
            <a:ext cx="8003232" cy="4525963"/>
          </a:xfrm>
        </p:spPr>
        <p:txBody>
          <a:bodyPr>
            <a:normAutofit/>
          </a:bodyPr>
          <a:lstStyle/>
          <a:p>
            <a:r>
              <a:rPr lang="nl-NL" dirty="0" smtClean="0"/>
              <a:t>integrale visie op een duurzame bedrijfsvoering.</a:t>
            </a:r>
            <a:br>
              <a:rPr lang="nl-NL" dirty="0" smtClean="0"/>
            </a:br>
            <a:r>
              <a:rPr lang="nl-NL" dirty="0" smtClean="0"/>
              <a:t> </a:t>
            </a:r>
          </a:p>
          <a:p>
            <a:r>
              <a:rPr lang="nl-NL" dirty="0" smtClean="0"/>
              <a:t>Een bedrijf dat maatschappelijk verantwoord onderneemt, maakt bij iedere bedrijfsbeslissing een afweging tussen de verschillende maatschappelijke en economische effecten hiervan, en houdt hierbij rekening met stakeholderbelangen (belanghebbende).</a:t>
            </a:r>
            <a:endParaRPr lang="nl-NL" dirty="0"/>
          </a:p>
        </p:txBody>
      </p:sp>
    </p:spTree>
    <p:extLst>
      <p:ext uri="{BB962C8B-B14F-4D97-AF65-F5344CB8AC3E}">
        <p14:creationId xmlns:p14="http://schemas.microsoft.com/office/powerpoint/2010/main" val="188778882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MVO:</a:t>
            </a:r>
            <a:endParaRPr lang="nl-NL" dirty="0"/>
          </a:p>
        </p:txBody>
      </p:sp>
      <p:sp>
        <p:nvSpPr>
          <p:cNvPr id="3" name="Tijdelijke aanduiding voor inhoud 2"/>
          <p:cNvSpPr>
            <a:spLocks noGrp="1"/>
          </p:cNvSpPr>
          <p:nvPr>
            <p:ph idx="1"/>
          </p:nvPr>
        </p:nvSpPr>
        <p:spPr/>
        <p:txBody>
          <a:bodyPr>
            <a:normAutofit/>
          </a:bodyPr>
          <a:lstStyle/>
          <a:p>
            <a:r>
              <a:rPr lang="nl-NL" dirty="0" smtClean="0"/>
              <a:t>Creëert waarde op economisch, ecologisch en sociaal gebied. </a:t>
            </a:r>
            <a:br>
              <a:rPr lang="nl-NL" dirty="0" smtClean="0"/>
            </a:br>
            <a:endParaRPr lang="nl-NL" dirty="0" smtClean="0"/>
          </a:p>
          <a:p>
            <a:r>
              <a:rPr lang="nl-NL" dirty="0" smtClean="0"/>
              <a:t> Speelt een rol in alle bedrijfsprocessen. Van inkoop tot marketing en van productie tot HRM</a:t>
            </a:r>
            <a:br>
              <a:rPr lang="nl-NL" dirty="0" smtClean="0"/>
            </a:br>
            <a:endParaRPr lang="nl-NL" dirty="0" smtClean="0"/>
          </a:p>
          <a:p>
            <a:r>
              <a:rPr lang="nl-NL" dirty="0" smtClean="0"/>
              <a:t> Betekent dat een bedrijf afwegingen moet maken tussen verschillende stakeholderbelangen: de belangen van betrokken personen, bedrijven en organisaties.</a:t>
            </a:r>
            <a:br>
              <a:rPr lang="nl-NL" dirty="0" smtClean="0"/>
            </a:br>
            <a:endParaRPr lang="nl-NL" dirty="0" smtClean="0"/>
          </a:p>
          <a:p>
            <a:r>
              <a:rPr lang="nl-NL" dirty="0" smtClean="0"/>
              <a:t> Is voor ieder bedrijf anders. </a:t>
            </a:r>
            <a:br>
              <a:rPr lang="nl-NL" dirty="0" smtClean="0"/>
            </a:br>
            <a:endParaRPr lang="nl-NL" dirty="0" smtClean="0"/>
          </a:p>
          <a:p>
            <a:r>
              <a:rPr lang="nl-NL" dirty="0" smtClean="0"/>
              <a:t> Is een proces en geen eindbestemming. </a:t>
            </a:r>
            <a:endParaRPr lang="nl-NL" dirty="0"/>
          </a:p>
        </p:txBody>
      </p:sp>
    </p:spTree>
    <p:extLst>
      <p:ext uri="{BB962C8B-B14F-4D97-AF65-F5344CB8AC3E}">
        <p14:creationId xmlns:p14="http://schemas.microsoft.com/office/powerpoint/2010/main" val="166569531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Waarom MVO?	</a:t>
            </a:r>
            <a:endParaRPr lang="nl-NL" dirty="0"/>
          </a:p>
        </p:txBody>
      </p:sp>
      <p:sp>
        <p:nvSpPr>
          <p:cNvPr id="3" name="Tijdelijke aanduiding voor inhoud 2"/>
          <p:cNvSpPr>
            <a:spLocks noGrp="1"/>
          </p:cNvSpPr>
          <p:nvPr>
            <p:ph idx="1"/>
          </p:nvPr>
        </p:nvSpPr>
        <p:spPr/>
        <p:txBody>
          <a:bodyPr/>
          <a:lstStyle/>
          <a:p>
            <a:r>
              <a:rPr lang="nl-NL" dirty="0" smtClean="0"/>
              <a:t>3 hoofdmotieven:</a:t>
            </a:r>
          </a:p>
          <a:p>
            <a:endParaRPr lang="nl-NL" dirty="0"/>
          </a:p>
          <a:p>
            <a:r>
              <a:rPr lang="nl-NL" dirty="0" smtClean="0"/>
              <a:t>Omdat het Loont</a:t>
            </a:r>
            <a:br>
              <a:rPr lang="nl-NL" dirty="0" smtClean="0"/>
            </a:br>
            <a:endParaRPr lang="nl-NL" dirty="0" smtClean="0"/>
          </a:p>
          <a:p>
            <a:r>
              <a:rPr lang="nl-NL" dirty="0" smtClean="0"/>
              <a:t>Omdat het moet</a:t>
            </a:r>
            <a:br>
              <a:rPr lang="nl-NL" dirty="0" smtClean="0"/>
            </a:br>
            <a:endParaRPr lang="nl-NL" dirty="0" smtClean="0"/>
          </a:p>
          <a:p>
            <a:r>
              <a:rPr lang="nl-NL" dirty="0" smtClean="0"/>
              <a:t>Omdat het hoort</a:t>
            </a:r>
            <a:endParaRPr lang="nl-NL" dirty="0"/>
          </a:p>
        </p:txBody>
      </p:sp>
    </p:spTree>
    <p:extLst>
      <p:ext uri="{BB962C8B-B14F-4D97-AF65-F5344CB8AC3E}">
        <p14:creationId xmlns:p14="http://schemas.microsoft.com/office/powerpoint/2010/main" val="57532351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Overheid en MVO</a:t>
            </a:r>
            <a:endParaRPr lang="nl-NL" dirty="0"/>
          </a:p>
        </p:txBody>
      </p:sp>
      <p:sp>
        <p:nvSpPr>
          <p:cNvPr id="3" name="Tijdelijke aanduiding voor inhoud 2"/>
          <p:cNvSpPr>
            <a:spLocks noGrp="1"/>
          </p:cNvSpPr>
          <p:nvPr>
            <p:ph idx="1"/>
          </p:nvPr>
        </p:nvSpPr>
        <p:spPr/>
        <p:txBody>
          <a:bodyPr/>
          <a:lstStyle/>
          <a:p>
            <a:pPr marL="0" indent="0">
              <a:buNone/>
            </a:pPr>
            <a:r>
              <a:rPr lang="nl-NL" dirty="0" smtClean="0"/>
              <a:t>Overheid wil helpen om het maximale uit het MVO-beleid van bedrijven te halen</a:t>
            </a:r>
          </a:p>
          <a:p>
            <a:pPr marL="0" indent="0">
              <a:buNone/>
            </a:pPr>
            <a:endParaRPr lang="nl-NL" dirty="0"/>
          </a:p>
          <a:p>
            <a:pPr>
              <a:buFont typeface="Arial" charset="0"/>
              <a:buChar char="•"/>
            </a:pPr>
            <a:r>
              <a:rPr lang="nl-NL" dirty="0" smtClean="0"/>
              <a:t>Geeft voorlichting</a:t>
            </a:r>
          </a:p>
          <a:p>
            <a:pPr>
              <a:buFont typeface="Arial" charset="0"/>
              <a:buChar char="•"/>
            </a:pPr>
            <a:r>
              <a:rPr lang="nl-NL" dirty="0" smtClean="0"/>
              <a:t>Vraagt transparantie</a:t>
            </a:r>
          </a:p>
          <a:p>
            <a:pPr>
              <a:buFont typeface="Arial" charset="0"/>
              <a:buChar char="•"/>
            </a:pPr>
            <a:r>
              <a:rPr lang="nl-NL" dirty="0" smtClean="0"/>
              <a:t>Verplicht MVO in jaarverslag bedrijf</a:t>
            </a:r>
          </a:p>
          <a:p>
            <a:pPr>
              <a:buFont typeface="Arial" charset="0"/>
              <a:buChar char="•"/>
            </a:pPr>
            <a:endParaRPr lang="nl-NL" dirty="0"/>
          </a:p>
        </p:txBody>
      </p:sp>
    </p:spTree>
    <p:extLst>
      <p:ext uri="{BB962C8B-B14F-4D97-AF65-F5344CB8AC3E}">
        <p14:creationId xmlns:p14="http://schemas.microsoft.com/office/powerpoint/2010/main" val="245944827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Keurmerken en certificering</a:t>
            </a:r>
            <a:endParaRPr lang="nl-NL" dirty="0"/>
          </a:p>
        </p:txBody>
      </p:sp>
      <p:sp>
        <p:nvSpPr>
          <p:cNvPr id="3" name="Tijdelijke aanduiding voor inhoud 2"/>
          <p:cNvSpPr>
            <a:spLocks noGrp="1"/>
          </p:cNvSpPr>
          <p:nvPr>
            <p:ph idx="1"/>
          </p:nvPr>
        </p:nvSpPr>
        <p:spPr/>
        <p:txBody>
          <a:bodyPr/>
          <a:lstStyle/>
          <a:p>
            <a:r>
              <a:rPr lang="nl-NL" dirty="0" smtClean="0"/>
              <a:t>Keurmerken in bepaalde thema’s</a:t>
            </a:r>
          </a:p>
          <a:p>
            <a:pPr lvl="1"/>
            <a:r>
              <a:rPr lang="nl-NL" dirty="0" smtClean="0"/>
              <a:t>Max Havelaar 	- Fair </a:t>
            </a:r>
            <a:r>
              <a:rPr lang="nl-NL" dirty="0" err="1" smtClean="0"/>
              <a:t>trade</a:t>
            </a:r>
            <a:endParaRPr lang="nl-NL" dirty="0" smtClean="0"/>
          </a:p>
          <a:p>
            <a:pPr lvl="1"/>
            <a:r>
              <a:rPr lang="nl-NL" dirty="0" smtClean="0"/>
              <a:t>Eerlijke handel	- EKO keurmerk</a:t>
            </a:r>
          </a:p>
          <a:p>
            <a:pPr lvl="1"/>
            <a:endParaRPr lang="nl-NL" dirty="0"/>
          </a:p>
          <a:p>
            <a:r>
              <a:rPr lang="nl-NL" dirty="0" smtClean="0"/>
              <a:t>MVO managementsysteem certificering</a:t>
            </a:r>
          </a:p>
          <a:p>
            <a:pPr lvl="1"/>
            <a:r>
              <a:rPr lang="nl-NL" dirty="0" smtClean="0"/>
              <a:t>Bijvoorbeeld MBO prestatieladder</a:t>
            </a:r>
          </a:p>
          <a:p>
            <a:endParaRPr lang="nl-NL" dirty="0"/>
          </a:p>
        </p:txBody>
      </p:sp>
    </p:spTree>
    <p:extLst>
      <p:ext uri="{BB962C8B-B14F-4D97-AF65-F5344CB8AC3E}">
        <p14:creationId xmlns:p14="http://schemas.microsoft.com/office/powerpoint/2010/main" val="41745239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nl-NL" dirty="0" smtClean="0"/>
              <a:t>Duurzame ondernemer  </a:t>
            </a:r>
            <a:br>
              <a:rPr lang="nl-NL" dirty="0" smtClean="0"/>
            </a:br>
            <a:r>
              <a:rPr lang="nl-NL" dirty="0" smtClean="0"/>
              <a:t>Heerlijk Anders</a:t>
            </a:r>
            <a:endParaRPr lang="nl-NL" dirty="0"/>
          </a:p>
        </p:txBody>
      </p:sp>
      <p:sp>
        <p:nvSpPr>
          <p:cNvPr id="3" name="Tijdelijke aanduiding voor inhoud 2"/>
          <p:cNvSpPr>
            <a:spLocks noGrp="1"/>
          </p:cNvSpPr>
          <p:nvPr>
            <p:ph idx="1"/>
          </p:nvPr>
        </p:nvSpPr>
        <p:spPr>
          <a:xfrm>
            <a:off x="457200" y="1600200"/>
            <a:ext cx="8229600" cy="5141168"/>
          </a:xfrm>
        </p:spPr>
        <p:txBody>
          <a:bodyPr>
            <a:normAutofit fontScale="92500" lnSpcReduction="10000"/>
          </a:bodyPr>
          <a:lstStyle/>
          <a:p>
            <a:r>
              <a:rPr lang="nl-NL" dirty="0" err="1" smtClean="0"/>
              <a:t>Planet</a:t>
            </a:r>
            <a:endParaRPr lang="nl-NL" dirty="0" smtClean="0"/>
          </a:p>
          <a:p>
            <a:pPr lvl="1"/>
            <a:r>
              <a:rPr lang="nl-NL" dirty="0" smtClean="0"/>
              <a:t>Voedsel maakt zo min mogelijk  kilometers</a:t>
            </a:r>
          </a:p>
          <a:p>
            <a:pPr lvl="2"/>
            <a:r>
              <a:rPr lang="nl-NL" dirty="0" smtClean="0"/>
              <a:t>Ingrediënten uit eigen omgeving</a:t>
            </a:r>
          </a:p>
          <a:p>
            <a:pPr lvl="1"/>
            <a:r>
              <a:rPr lang="nl-NL" dirty="0" smtClean="0"/>
              <a:t>Carpoolen met inkoop en verkoop</a:t>
            </a:r>
          </a:p>
          <a:p>
            <a:pPr lvl="1"/>
            <a:endParaRPr lang="nl-NL" dirty="0"/>
          </a:p>
          <a:p>
            <a:r>
              <a:rPr lang="nl-NL" dirty="0" smtClean="0"/>
              <a:t>Profit</a:t>
            </a:r>
          </a:p>
          <a:p>
            <a:pPr lvl="1"/>
            <a:r>
              <a:rPr lang="nl-NL" dirty="0" smtClean="0"/>
              <a:t>Klein bedrijf, rechtstreeks contact met leveranciers, personeel, en opdrachtgevers</a:t>
            </a:r>
            <a:br>
              <a:rPr lang="nl-NL" dirty="0" smtClean="0"/>
            </a:br>
            <a:endParaRPr lang="nl-NL" dirty="0" smtClean="0"/>
          </a:p>
          <a:p>
            <a:r>
              <a:rPr lang="nl-NL" dirty="0" smtClean="0"/>
              <a:t>People</a:t>
            </a:r>
          </a:p>
          <a:p>
            <a:pPr lvl="1"/>
            <a:r>
              <a:rPr lang="nl-NL" dirty="0" smtClean="0"/>
              <a:t>Werkt met </a:t>
            </a:r>
            <a:r>
              <a:rPr lang="nl-NL" dirty="0" err="1" smtClean="0"/>
              <a:t>flexplekken</a:t>
            </a:r>
            <a:r>
              <a:rPr lang="nl-NL" dirty="0" smtClean="0"/>
              <a:t> voor klein zelfstandigen voorzien van </a:t>
            </a:r>
            <a:r>
              <a:rPr lang="nl-NL" dirty="0" err="1" smtClean="0"/>
              <a:t>Wifi</a:t>
            </a:r>
            <a:r>
              <a:rPr lang="nl-NL" dirty="0" smtClean="0"/>
              <a:t>, koffie thee en </a:t>
            </a:r>
            <a:r>
              <a:rPr lang="nl-NL" dirty="0" err="1" smtClean="0"/>
              <a:t>lunche</a:t>
            </a:r>
            <a:r>
              <a:rPr lang="nl-NL" dirty="0" smtClean="0"/>
              <a:t> zonder te betalen. Betalen in sociaalkapitaal</a:t>
            </a:r>
          </a:p>
          <a:p>
            <a:pPr lvl="1"/>
            <a:endParaRPr lang="nl-NL" dirty="0" smtClean="0"/>
          </a:p>
          <a:p>
            <a:pPr lvl="1"/>
            <a:endParaRPr lang="nl-NL" dirty="0" smtClean="0"/>
          </a:p>
          <a:p>
            <a:endParaRPr lang="nl-NL" dirty="0"/>
          </a:p>
          <a:p>
            <a:r>
              <a:rPr lang="nl-NL" dirty="0" smtClean="0"/>
              <a:t>http://www.heerlijkanders.nu/pages/sub/44502/Eerlijk.html</a:t>
            </a:r>
            <a:endParaRPr lang="nl-NL" dirty="0"/>
          </a:p>
        </p:txBody>
      </p:sp>
    </p:spTree>
    <p:extLst>
      <p:ext uri="{BB962C8B-B14F-4D97-AF65-F5344CB8AC3E}">
        <p14:creationId xmlns:p14="http://schemas.microsoft.com/office/powerpoint/2010/main" val="13303497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Taak 4</a:t>
            </a:r>
            <a:endParaRPr lang="nl-NL" dirty="0"/>
          </a:p>
        </p:txBody>
      </p:sp>
      <p:sp>
        <p:nvSpPr>
          <p:cNvPr id="3" name="Tijdelijke aanduiding voor inhoud 2"/>
          <p:cNvSpPr>
            <a:spLocks noGrp="1"/>
          </p:cNvSpPr>
          <p:nvPr>
            <p:ph idx="1"/>
          </p:nvPr>
        </p:nvSpPr>
        <p:spPr/>
        <p:txBody>
          <a:bodyPr/>
          <a:lstStyle/>
          <a:p>
            <a:r>
              <a:rPr lang="nl-NL" dirty="0" smtClean="0"/>
              <a:t>Taak 4 gaat over MVO ondernemers</a:t>
            </a:r>
          </a:p>
          <a:p>
            <a:pPr marL="0" indent="0">
              <a:buNone/>
            </a:pPr>
            <a:endParaRPr lang="nl-NL" dirty="0" smtClean="0"/>
          </a:p>
          <a:p>
            <a:r>
              <a:rPr lang="nl-NL" dirty="0" smtClean="0"/>
              <a:t>Maak taak 4 in tweetallen</a:t>
            </a:r>
          </a:p>
          <a:p>
            <a:endParaRPr lang="nl-NL" dirty="0"/>
          </a:p>
          <a:p>
            <a:r>
              <a:rPr lang="nl-NL" dirty="0" smtClean="0"/>
              <a:t>Presenteer taak </a:t>
            </a:r>
            <a:r>
              <a:rPr lang="nl-NL" dirty="0" smtClean="0"/>
              <a:t>4 (zie projectkalender)</a:t>
            </a:r>
            <a:endParaRPr lang="nl-NL" dirty="0" smtClean="0"/>
          </a:p>
        </p:txBody>
      </p:sp>
    </p:spTree>
    <p:extLst>
      <p:ext uri="{BB962C8B-B14F-4D97-AF65-F5344CB8AC3E}">
        <p14:creationId xmlns:p14="http://schemas.microsoft.com/office/powerpoint/2010/main" val="4104244912"/>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angrenzend">
  <a:themeElements>
    <a:clrScheme name="Aangrenzend">
      <a:dk1>
        <a:srgbClr val="2F2B20"/>
      </a:dk1>
      <a:lt1>
        <a:srgbClr val="FFFFFF"/>
      </a:lt1>
      <a:dk2>
        <a:srgbClr val="675E47"/>
      </a:dk2>
      <a:lt2>
        <a:srgbClr val="DFDCB7"/>
      </a:lt2>
      <a:accent1>
        <a:srgbClr val="A9A57C"/>
      </a:accent1>
      <a:accent2>
        <a:srgbClr val="9CBEBD"/>
      </a:accent2>
      <a:accent3>
        <a:srgbClr val="D2CB6C"/>
      </a:accent3>
      <a:accent4>
        <a:srgbClr val="95A39D"/>
      </a:accent4>
      <a:accent5>
        <a:srgbClr val="C89F5D"/>
      </a:accent5>
      <a:accent6>
        <a:srgbClr val="B1A089"/>
      </a:accent6>
      <a:hlink>
        <a:srgbClr val="D25814"/>
      </a:hlink>
      <a:folHlink>
        <a:srgbClr val="849A0A"/>
      </a:folHlink>
    </a:clrScheme>
    <a:fontScheme name="Kantoor">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angrenzend">
      <a:fillStyleLst>
        <a:solidFill>
          <a:schemeClr val="phClr"/>
        </a:solidFill>
        <a:solidFill>
          <a:schemeClr val="phClr">
            <a:tint val="55000"/>
          </a:schemeClr>
        </a:solidFill>
        <a:solidFill>
          <a:schemeClr val="phClr"/>
        </a:soli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50800" dist="25400" algn="bl" rotWithShape="0">
              <a:srgbClr val="000000">
                <a:alpha val="60000"/>
              </a:srgbClr>
            </a:outerShdw>
          </a:effectLst>
        </a:effectStyle>
        <a:effectStyle>
          <a:effectLst/>
          <a:scene3d>
            <a:camera prst="orthographicFront">
              <a:rot lat="0" lon="0" rev="0"/>
            </a:camera>
            <a:lightRig rig="brightRoom" dir="tl">
              <a:rot lat="0" lon="0" rev="1800000"/>
            </a:lightRig>
          </a:scene3d>
          <a:sp3d contourW="10160" prstMaterial="dkEdge">
            <a:bevelT w="38100" h="50800" prst="angle"/>
            <a:contourClr>
              <a:schemeClr val="phClr">
                <a:shade val="40000"/>
                <a:satMod val="150000"/>
              </a:schemeClr>
            </a:contourClr>
          </a:sp3d>
        </a:effectStyle>
      </a:effectStyleLst>
      <a:bgFillStyleLst>
        <a:solidFill>
          <a:schemeClr val="phClr"/>
        </a:solidFill>
        <a:gradFill rotWithShape="1">
          <a:gsLst>
            <a:gs pos="0">
              <a:schemeClr val="phClr">
                <a:tint val="90000"/>
              </a:schemeClr>
            </a:gs>
            <a:gs pos="75000">
              <a:schemeClr val="phClr">
                <a:shade val="100000"/>
                <a:satMod val="115000"/>
              </a:schemeClr>
            </a:gs>
            <a:gs pos="100000">
              <a:schemeClr val="phClr">
                <a:shade val="70000"/>
                <a:satMod val="130000"/>
              </a:schemeClr>
            </a:gs>
          </a:gsLst>
          <a:path path="circle">
            <a:fillToRect l="20000" t="50000" r="100000" b="50000"/>
          </a:path>
        </a:gradFill>
        <a:blipFill rotWithShape="1">
          <a:blip xmlns:r="http://schemas.openxmlformats.org/officeDocument/2006/relationships" r:embed="rId1">
            <a:duotone>
              <a:schemeClr val="phClr">
                <a:tint val="97000"/>
              </a:schemeClr>
              <a:schemeClr val="phClr">
                <a:shade val="96000"/>
              </a:schemeClr>
            </a:duotone>
          </a:blip>
          <a:tile tx="0" ty="0" sx="32000" sy="32000" flip="none" algn="tl"/>
        </a:blipFill>
      </a:bgFillStyleLst>
    </a:fmtScheme>
  </a:themeElements>
  <a:objectDefaults/>
  <a:extraClrSchemeLst/>
</a:theme>
</file>

<file path=ppt/theme/theme2.xml><?xml version="1.0" encoding="utf-8"?>
<a:theme xmlns:a="http://schemas.openxmlformats.org/drawingml/2006/main" name="Kantoorthema">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Adjacency</Template>
  <TotalTime>185</TotalTime>
  <Words>591</Words>
  <Application>Microsoft Office PowerPoint</Application>
  <PresentationFormat>Diavoorstelling (4:3)</PresentationFormat>
  <Paragraphs>89</Paragraphs>
  <Slides>9</Slides>
  <Notes>5</Notes>
  <HiddenSlides>0</HiddenSlides>
  <MMClips>0</MMClips>
  <ScaleCrop>false</ScaleCrop>
  <HeadingPairs>
    <vt:vector size="6" baseType="variant">
      <vt:variant>
        <vt:lpstr>Gebruikte lettertypen</vt:lpstr>
      </vt:variant>
      <vt:variant>
        <vt:i4>3</vt:i4>
      </vt:variant>
      <vt:variant>
        <vt:lpstr>Thema</vt:lpstr>
      </vt:variant>
      <vt:variant>
        <vt:i4>1</vt:i4>
      </vt:variant>
      <vt:variant>
        <vt:lpstr>Diatitels</vt:lpstr>
      </vt:variant>
      <vt:variant>
        <vt:i4>9</vt:i4>
      </vt:variant>
    </vt:vector>
  </HeadingPairs>
  <TitlesOfParts>
    <vt:vector size="13" baseType="lpstr">
      <vt:lpstr>Arial</vt:lpstr>
      <vt:lpstr>Calibri</vt:lpstr>
      <vt:lpstr>Cambria</vt:lpstr>
      <vt:lpstr>Aangrenzend</vt:lpstr>
      <vt:lpstr>Maatschappelijk Verantwoord Ondernemen</vt:lpstr>
      <vt:lpstr>Wat gaan we doen?</vt:lpstr>
      <vt:lpstr>Wat is MVO?</vt:lpstr>
      <vt:lpstr>MVO:</vt:lpstr>
      <vt:lpstr>Waarom MVO? </vt:lpstr>
      <vt:lpstr>Overheid en MVO</vt:lpstr>
      <vt:lpstr>Keurmerken en certificering</vt:lpstr>
      <vt:lpstr>Duurzame ondernemer   Heerlijk Anders</vt:lpstr>
      <vt:lpstr>Taak 4</vt:lpstr>
    </vt:vector>
  </TitlesOfParts>
  <Company>Helicon Opleidingen</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Maatschappelijk verantwoord ondernemen</dc:title>
  <dc:creator>Ilse Theuws</dc:creator>
  <cp:lastModifiedBy>Ilse Theuws</cp:lastModifiedBy>
  <cp:revision>14</cp:revision>
  <dcterms:created xsi:type="dcterms:W3CDTF">2015-02-24T10:29:42Z</dcterms:created>
  <dcterms:modified xsi:type="dcterms:W3CDTF">2015-08-25T10:40:14Z</dcterms:modified>
</cp:coreProperties>
</file>