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58" r:id="rId2"/>
    <p:sldId id="277" r:id="rId3"/>
    <p:sldId id="259" r:id="rId4"/>
    <p:sldId id="266" r:id="rId5"/>
    <p:sldId id="260" r:id="rId6"/>
    <p:sldId id="264" r:id="rId7"/>
    <p:sldId id="265" r:id="rId8"/>
    <p:sldId id="269" r:id="rId9"/>
    <p:sldId id="262" r:id="rId10"/>
    <p:sldId id="270" r:id="rId11"/>
    <p:sldId id="272" r:id="rId12"/>
    <p:sldId id="274" r:id="rId13"/>
    <p:sldId id="275" r:id="rId14"/>
    <p:sldId id="276" r:id="rId1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4" d="100"/>
          <a:sy n="94" d="100"/>
        </p:scale>
        <p:origin x="-1284" y="-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995862"/>
            <a:ext cx="9144000" cy="1862138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803405"/>
            <a:ext cx="7315200" cy="1825096"/>
          </a:xfrm>
        </p:spPr>
        <p:txBody>
          <a:bodyPr anchor="b">
            <a:normAutofit/>
          </a:bodyPr>
          <a:lstStyle>
            <a:lvl1pPr algn="l">
              <a:defRPr sz="6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3632201"/>
            <a:ext cx="7315200" cy="685800"/>
          </a:xfrm>
        </p:spPr>
        <p:txBody>
          <a:bodyPr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932170" y="4323845"/>
            <a:ext cx="2297429" cy="365125"/>
          </a:xfrm>
        </p:spPr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914400" y="4323846"/>
            <a:ext cx="4880610" cy="365125"/>
          </a:xfrm>
        </p:spPr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057900" y="1430867"/>
            <a:ext cx="2171700" cy="365125"/>
          </a:xfrm>
        </p:spPr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9851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4355" y="4697361"/>
            <a:ext cx="7956482" cy="81935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94355" y="977035"/>
            <a:ext cx="7950260" cy="3406972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4360" y="5516716"/>
            <a:ext cx="7955280" cy="746924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965070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995862"/>
            <a:ext cx="9144000" cy="1862138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4360" y="753533"/>
            <a:ext cx="7955280" cy="2802467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649134"/>
            <a:ext cx="7772400" cy="1330852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562176" y="381001"/>
            <a:ext cx="2183130" cy="365125"/>
          </a:xfrm>
        </p:spPr>
        <p:txBody>
          <a:bodyPr/>
          <a:lstStyle>
            <a:lvl1pPr algn="r">
              <a:defRPr/>
            </a:lvl1pPr>
          </a:lstStyle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4360" y="381001"/>
            <a:ext cx="4830656" cy="365125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882466" y="381001"/>
            <a:ext cx="667174" cy="365125"/>
          </a:xfrm>
        </p:spPr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7547680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995862"/>
            <a:ext cx="9144000" cy="1862138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8351" y="753534"/>
            <a:ext cx="7613650" cy="2756234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977899" y="3509768"/>
            <a:ext cx="7194552" cy="44444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4174597"/>
            <a:ext cx="7778752" cy="821265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562176" y="381001"/>
            <a:ext cx="2183130" cy="365125"/>
          </a:xfrm>
        </p:spPr>
        <p:txBody>
          <a:bodyPr/>
          <a:lstStyle>
            <a:lvl1pPr algn="r">
              <a:defRPr/>
            </a:lvl1pPr>
          </a:lstStyle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4360" y="379438"/>
            <a:ext cx="4830656" cy="365125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882466" y="381001"/>
            <a:ext cx="667174" cy="365125"/>
          </a:xfrm>
        </p:spPr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3" name="TextBox 12"/>
          <p:cNvSpPr txBox="1"/>
          <p:nvPr/>
        </p:nvSpPr>
        <p:spPr>
          <a:xfrm>
            <a:off x="231458" y="807720"/>
            <a:ext cx="4572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8146733" y="3021330"/>
            <a:ext cx="4572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960688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995862"/>
            <a:ext cx="9144000" cy="1862138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124702"/>
            <a:ext cx="7774782" cy="251183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792" y="3648316"/>
            <a:ext cx="7773608" cy="999885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562176" y="378884"/>
            <a:ext cx="2183130" cy="365125"/>
          </a:xfrm>
        </p:spPr>
        <p:txBody>
          <a:bodyPr/>
          <a:lstStyle>
            <a:lvl1pPr algn="r">
              <a:defRPr/>
            </a:lvl1pPr>
          </a:lstStyle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4360" y="378884"/>
            <a:ext cx="4830656" cy="365125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882466" y="381001"/>
            <a:ext cx="667174" cy="365125"/>
          </a:xfrm>
        </p:spPr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978894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2171701" y="762000"/>
            <a:ext cx="6377939" cy="1303867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594361" y="2202080"/>
            <a:ext cx="2560320" cy="61732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594360" y="2904564"/>
            <a:ext cx="2560320" cy="335907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302237" y="2201333"/>
            <a:ext cx="2560320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3300781" y="2904068"/>
            <a:ext cx="2560320" cy="335957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89319" y="2192866"/>
            <a:ext cx="2560320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5989320" y="2904564"/>
            <a:ext cx="2560320" cy="335907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1159078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-ko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2171702" y="762000"/>
            <a:ext cx="6381984" cy="12954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594360" y="4113340"/>
            <a:ext cx="2560320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594360" y="2331720"/>
            <a:ext cx="2560320" cy="15073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594360" y="4796103"/>
            <a:ext cx="2560320" cy="1467537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291873" y="4113340"/>
            <a:ext cx="2560320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3291872" y="2331720"/>
            <a:ext cx="2560320" cy="1509862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3290858" y="4796102"/>
            <a:ext cx="2560320" cy="1467537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93365" y="4113340"/>
            <a:ext cx="2560320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5993364" y="2331721"/>
            <a:ext cx="2560320" cy="1508919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5993272" y="4796100"/>
            <a:ext cx="2560320" cy="1467537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7345831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94360" y="2194560"/>
            <a:ext cx="7955280" cy="406908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1414440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995862"/>
            <a:ext cx="9144000" cy="1862138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6590" y="747183"/>
            <a:ext cx="1543050" cy="4248675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94360" y="746126"/>
            <a:ext cx="6278035" cy="4249732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562176" y="381001"/>
            <a:ext cx="2183130" cy="365125"/>
          </a:xfrm>
        </p:spPr>
        <p:txBody>
          <a:bodyPr/>
          <a:lstStyle>
            <a:lvl1pPr algn="r">
              <a:defRPr/>
            </a:lvl1pPr>
          </a:lstStyle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94360" y="381001"/>
            <a:ext cx="4830656" cy="365125"/>
          </a:xfrm>
        </p:spPr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882466" y="381001"/>
            <a:ext cx="667174" cy="365125"/>
          </a:xfrm>
        </p:spPr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63327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99931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995862"/>
            <a:ext cx="9144000" cy="1862138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4360" y="753534"/>
            <a:ext cx="7955280" cy="2801935"/>
          </a:xfrm>
        </p:spPr>
        <p:txBody>
          <a:bodyPr anchor="b">
            <a:normAutofit/>
          </a:bodyPr>
          <a:lstStyle>
            <a:lvl1pPr algn="r">
              <a:defRPr sz="4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360" y="3641726"/>
            <a:ext cx="7955281" cy="1354134"/>
          </a:xfrm>
        </p:spPr>
        <p:txBody>
          <a:bodyPr>
            <a:normAutofit/>
          </a:bodyPr>
          <a:lstStyle>
            <a:lvl1pPr marL="0" indent="0" algn="r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562176" y="381001"/>
            <a:ext cx="2183130" cy="365125"/>
          </a:xfrm>
        </p:spPr>
        <p:txBody>
          <a:bodyPr/>
          <a:lstStyle>
            <a:lvl1pPr algn="r">
              <a:defRPr/>
            </a:lvl1pPr>
          </a:lstStyle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94360" y="381001"/>
            <a:ext cx="4830656" cy="365125"/>
          </a:xfrm>
        </p:spPr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882466" y="381001"/>
            <a:ext cx="667173" cy="365125"/>
          </a:xfrm>
        </p:spPr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380712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94360" y="2194560"/>
            <a:ext cx="3910579" cy="4069080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2099" y="2194560"/>
            <a:ext cx="3907540" cy="4069080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254053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71700" y="762000"/>
            <a:ext cx="6377940" cy="12954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1279" y="2183802"/>
            <a:ext cx="3683659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4359" y="3132667"/>
            <a:ext cx="3910579" cy="313097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69018" y="2183802"/>
            <a:ext cx="3680621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2098" y="3132667"/>
            <a:ext cx="3907541" cy="313097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527570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328041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07698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4360" y="1524000"/>
            <a:ext cx="308610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746760"/>
            <a:ext cx="4663440" cy="5516880"/>
          </a:xfrm>
        </p:spPr>
        <p:txBody>
          <a:bodyPr anchor="ctr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4360" y="3124200"/>
            <a:ext cx="3086100" cy="313944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028259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4360" y="1524000"/>
            <a:ext cx="407573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877524" y="751242"/>
            <a:ext cx="3674234" cy="5512398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4360" y="3124200"/>
            <a:ext cx="4075730" cy="313944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234969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0-HD-TOP.png"/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1081088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171700" y="764373"/>
            <a:ext cx="6377940" cy="12930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360" y="2194560"/>
            <a:ext cx="7955280" cy="40690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12230" y="6356351"/>
            <a:ext cx="21374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9A5B3-874D-47D0-A67D-DC81FE982520}" type="datetimeFigureOut">
              <a:rPr lang="nl-NL" smtClean="0"/>
              <a:pPr/>
              <a:t>16-3-2015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4360" y="6355846"/>
            <a:ext cx="56807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72250" y="381001"/>
            <a:ext cx="19773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C847B6-0D5F-470E-8BA2-9F7FF04C085F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072080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  <p:sldLayoutId id="2147483744" r:id="rId12"/>
    <p:sldLayoutId id="2147483745" r:id="rId13"/>
    <p:sldLayoutId id="2147483746" r:id="rId14"/>
    <p:sldLayoutId id="2147483747" r:id="rId15"/>
    <p:sldLayoutId id="2147483748" r:id="rId16"/>
    <p:sldLayoutId id="2147483749" r:id="rId17"/>
  </p:sldLayoutIdLst>
  <p:txStyles>
    <p:titleStyle>
      <a:lvl1pPr algn="r" defTabSz="914400" rtl="0" eaLnBrk="1" latinLnBrk="0" hangingPunct="1">
        <a:lnSpc>
          <a:spcPct val="90000"/>
        </a:lnSpc>
        <a:spcBef>
          <a:spcPct val="0"/>
        </a:spcBef>
        <a:buNone/>
        <a:defRPr sz="40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http://cambiumned.nl/oeftremas.htm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043608" y="1196752"/>
            <a:ext cx="7315200" cy="1825096"/>
          </a:xfrm>
        </p:spPr>
        <p:txBody>
          <a:bodyPr>
            <a:normAutofit fontScale="90000"/>
          </a:bodyPr>
          <a:lstStyle/>
          <a:p>
            <a:pPr algn="ctr"/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samenstellingen, aan elkaar of los, </a:t>
            </a:r>
            <a:r>
              <a:rPr lang="nl-NL" dirty="0" smtClean="0"/>
              <a:t>trema</a:t>
            </a:r>
            <a:endParaRPr lang="nl-NL" dirty="0"/>
          </a:p>
        </p:txBody>
      </p:sp>
      <p:sp>
        <p:nvSpPr>
          <p:cNvPr id="3" name="Tekstvak 2"/>
          <p:cNvSpPr txBox="1"/>
          <p:nvPr/>
        </p:nvSpPr>
        <p:spPr>
          <a:xfrm>
            <a:off x="1187624" y="3861048"/>
            <a:ext cx="7056784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In dat huis wonen tweeverdieners</a:t>
            </a:r>
          </a:p>
          <a:p>
            <a:r>
              <a:rPr lang="nl-NL" dirty="0" smtClean="0"/>
              <a:t>In dat hui wonen twee verdieners</a:t>
            </a:r>
          </a:p>
          <a:p>
            <a:endParaRPr lang="nl-NL" dirty="0"/>
          </a:p>
          <a:p>
            <a:r>
              <a:rPr lang="nl-NL" dirty="0" smtClean="0"/>
              <a:t>Pas op het laatste nippertje zag de haas de </a:t>
            </a:r>
            <a:r>
              <a:rPr lang="nl-NL" dirty="0" err="1" smtClean="0"/>
              <a:t>val-kuil</a:t>
            </a:r>
            <a:endParaRPr lang="nl-NL" dirty="0" smtClean="0"/>
          </a:p>
          <a:p>
            <a:r>
              <a:rPr lang="nl-NL" dirty="0" smtClean="0"/>
              <a:t>Pas op het laatste nippertje zag de haas de </a:t>
            </a:r>
            <a:r>
              <a:rPr lang="nl-NL" dirty="0" err="1" smtClean="0"/>
              <a:t>valk-uil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673062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401524"/>
            <a:ext cx="8229600" cy="1143000"/>
          </a:xfrm>
        </p:spPr>
        <p:txBody>
          <a:bodyPr>
            <a:normAutofit/>
          </a:bodyPr>
          <a:lstStyle/>
          <a:p>
            <a:r>
              <a:rPr lang="nl-NL" sz="3000" b="1" dirty="0"/>
              <a:t>Aan elkaar of los?</a:t>
            </a:r>
            <a:endParaRPr lang="nl-NL" sz="3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/>
          </a:bodyPr>
          <a:lstStyle/>
          <a:p>
            <a:r>
              <a:rPr lang="nl-NL" sz="2200" dirty="0"/>
              <a:t>Schrijf voornaamwoordelijke bijwoorden (er, hier, daar, waar + voorzetsel) aaneen: </a:t>
            </a:r>
          </a:p>
          <a:p>
            <a:pPr lvl="1"/>
            <a:r>
              <a:rPr lang="nl-NL" sz="1800" i="1" dirty="0" smtClean="0"/>
              <a:t>hierdoor</a:t>
            </a:r>
            <a:r>
              <a:rPr lang="nl-NL" sz="1800" i="1" dirty="0"/>
              <a:t>, daarop, erbij, enz</a:t>
            </a:r>
            <a:r>
              <a:rPr lang="nl-NL" sz="1800" i="1" dirty="0" smtClean="0"/>
              <a:t>.</a:t>
            </a:r>
          </a:p>
          <a:p>
            <a:pPr lvl="1"/>
            <a:endParaRPr lang="nl-NL" sz="1400" dirty="0" smtClean="0"/>
          </a:p>
          <a:p>
            <a:r>
              <a:rPr lang="nl-NL" sz="2200" dirty="0"/>
              <a:t>Let op: schrijf het voorzetsel niet aan het bijwoord vast als het zelfstandig naamwoord waarop het betrekking heeft erachter staat: </a:t>
            </a:r>
            <a:endParaRPr lang="nl-NL" sz="2200" dirty="0" smtClean="0"/>
          </a:p>
          <a:p>
            <a:pPr lvl="1"/>
            <a:r>
              <a:rPr lang="nl-NL" sz="1800" i="1" dirty="0" smtClean="0"/>
              <a:t>Hij </a:t>
            </a:r>
            <a:r>
              <a:rPr lang="nl-NL" sz="1800" i="1" dirty="0"/>
              <a:t>woont </a:t>
            </a:r>
            <a:r>
              <a:rPr lang="nl-NL" sz="1800" i="1" u="sng" dirty="0"/>
              <a:t>vlakbij</a:t>
            </a:r>
            <a:r>
              <a:rPr lang="nl-NL" sz="1800" i="1" dirty="0"/>
              <a:t>. -  Hij woont </a:t>
            </a:r>
            <a:r>
              <a:rPr lang="nl-NL" sz="1800" i="1" u="sng" dirty="0"/>
              <a:t>vlak bij </a:t>
            </a:r>
            <a:r>
              <a:rPr lang="nl-NL" sz="1800" i="1" u="sng" dirty="0" smtClean="0"/>
              <a:t>school</a:t>
            </a:r>
            <a:r>
              <a:rPr lang="nl-NL" sz="1800" i="1" dirty="0" smtClean="0"/>
              <a:t>.</a:t>
            </a:r>
          </a:p>
          <a:p>
            <a:pPr lvl="1"/>
            <a:r>
              <a:rPr lang="nl-NL" sz="1800" i="1" dirty="0" smtClean="0"/>
              <a:t>Zij </a:t>
            </a:r>
            <a:r>
              <a:rPr lang="nl-NL" sz="1800" i="1" dirty="0"/>
              <a:t>zat </a:t>
            </a:r>
            <a:r>
              <a:rPr lang="nl-NL" sz="1800" i="1" u="sng" dirty="0"/>
              <a:t>achterop</a:t>
            </a:r>
            <a:r>
              <a:rPr lang="nl-NL" sz="1800" i="1" dirty="0"/>
              <a:t>. - Zij zat </a:t>
            </a:r>
            <a:r>
              <a:rPr lang="nl-NL" sz="1800" i="1" u="sng" dirty="0"/>
              <a:t>achter op de fiets</a:t>
            </a:r>
            <a:r>
              <a:rPr lang="nl-NL" sz="1800" i="1" dirty="0"/>
              <a:t>.</a:t>
            </a:r>
          </a:p>
          <a:p>
            <a:pPr marL="0" indent="0">
              <a:buNone/>
            </a:pPr>
            <a:endParaRPr lang="nl-NL" sz="1400" dirty="0" smtClean="0"/>
          </a:p>
          <a:p>
            <a:pPr marL="0" indent="0">
              <a:buNone/>
            </a:pPr>
            <a:endParaRPr lang="nl-NL" sz="1800" i="1" dirty="0"/>
          </a:p>
        </p:txBody>
      </p:sp>
    </p:spTree>
    <p:extLst>
      <p:ext uri="{BB962C8B-B14F-4D97-AF65-F5344CB8AC3E}">
        <p14:creationId xmlns:p14="http://schemas.microsoft.com/office/powerpoint/2010/main" val="40318779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382587"/>
            <a:ext cx="8229600" cy="1143000"/>
          </a:xfrm>
        </p:spPr>
        <p:txBody>
          <a:bodyPr>
            <a:normAutofit/>
          </a:bodyPr>
          <a:lstStyle/>
          <a:p>
            <a:r>
              <a:rPr lang="nl-NL" sz="3000" b="1" dirty="0" smtClean="0"/>
              <a:t>KOPPELTEKEN/LIGGEND STREEPJE</a:t>
            </a:r>
            <a:endParaRPr lang="nl-NL" sz="30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474440"/>
            <a:ext cx="8229600" cy="4821057"/>
          </a:xfrm>
        </p:spPr>
        <p:txBody>
          <a:bodyPr>
            <a:normAutofit fontScale="92500" lnSpcReduction="10000"/>
          </a:bodyPr>
          <a:lstStyle/>
          <a:p>
            <a:r>
              <a:rPr lang="nl-NL" sz="2600" dirty="0" smtClean="0"/>
              <a:t>Koppelteken</a:t>
            </a:r>
          </a:p>
          <a:p>
            <a:pPr marL="0" indent="0">
              <a:buNone/>
            </a:pPr>
            <a:r>
              <a:rPr lang="nl-NL" sz="2400" dirty="0" smtClean="0"/>
              <a:t>Herleid de regels voor het koppelteken uit de volgende voorbeelden:</a:t>
            </a:r>
          </a:p>
          <a:p>
            <a:pPr marL="857250" lvl="1" indent="-457200">
              <a:lnSpc>
                <a:spcPct val="160000"/>
              </a:lnSpc>
              <a:buFont typeface="+mj-lt"/>
              <a:buAutoNum type="arabicPeriod"/>
            </a:pPr>
            <a:r>
              <a:rPr lang="nl-NL" sz="1900" dirty="0" smtClean="0"/>
              <a:t>auto-export, giroafschrift en gala-avond</a:t>
            </a:r>
          </a:p>
          <a:p>
            <a:pPr marL="857250" lvl="1" indent="-457200">
              <a:lnSpc>
                <a:spcPct val="160000"/>
              </a:lnSpc>
              <a:buFont typeface="+mj-lt"/>
              <a:buAutoNum type="arabicPeriod"/>
            </a:pPr>
            <a:r>
              <a:rPr lang="nl-NL" sz="1900" dirty="0" smtClean="0"/>
              <a:t>mevrouw Van Dalen-Feenstra</a:t>
            </a:r>
          </a:p>
          <a:p>
            <a:pPr marL="857250" lvl="1" indent="-457200">
              <a:lnSpc>
                <a:spcPct val="160000"/>
              </a:lnSpc>
              <a:buFont typeface="+mj-lt"/>
              <a:buAutoNum type="arabicPeriod"/>
            </a:pPr>
            <a:r>
              <a:rPr lang="nl-NL" sz="1900" dirty="0" smtClean="0"/>
              <a:t>adjunct-directeur, non-profit en oud-collega</a:t>
            </a:r>
          </a:p>
          <a:p>
            <a:pPr marL="857250" lvl="1" indent="-457200">
              <a:lnSpc>
                <a:spcPct val="160000"/>
              </a:lnSpc>
              <a:buFont typeface="+mj-lt"/>
              <a:buAutoNum type="arabicPeriod"/>
            </a:pPr>
            <a:r>
              <a:rPr lang="nl-NL" sz="1900" dirty="0" smtClean="0"/>
              <a:t>anti-Frans, on-Duits en commissie-Samson</a:t>
            </a:r>
          </a:p>
          <a:p>
            <a:pPr marL="857250" lvl="1" indent="-457200">
              <a:lnSpc>
                <a:spcPct val="150000"/>
              </a:lnSpc>
              <a:buFont typeface="+mj-lt"/>
              <a:buAutoNum type="arabicPeriod"/>
            </a:pPr>
            <a:r>
              <a:rPr lang="nl-NL" sz="1900" dirty="0" smtClean="0"/>
              <a:t>chef-kok, hotel-restaurant en pianiste-componiste </a:t>
            </a:r>
          </a:p>
          <a:p>
            <a:pPr marL="857250" lvl="1" indent="-457200">
              <a:lnSpc>
                <a:spcPct val="150000"/>
              </a:lnSpc>
              <a:buFont typeface="+mj-lt"/>
              <a:buAutoNum type="arabicPeriod"/>
            </a:pPr>
            <a:r>
              <a:rPr lang="nl-NL" sz="1900" dirty="0" smtClean="0"/>
              <a:t>Aarle-Rixtel, Noord-Brabant en Midden-Amerika</a:t>
            </a:r>
          </a:p>
          <a:p>
            <a:pPr marL="857250" lvl="1" indent="-457200">
              <a:lnSpc>
                <a:spcPct val="150000"/>
              </a:lnSpc>
              <a:buFont typeface="+mj-lt"/>
              <a:buAutoNum type="arabicPeriod"/>
            </a:pPr>
            <a:r>
              <a:rPr lang="nl-NL" sz="1900" dirty="0" smtClean="0"/>
              <a:t>65+-kaart, A4-formaat, IQ-test en Sint-Nicolaas</a:t>
            </a:r>
          </a:p>
          <a:p>
            <a:pPr marL="857250" lvl="1" indent="-457200">
              <a:lnSpc>
                <a:spcPct val="150000"/>
              </a:lnSpc>
              <a:buFont typeface="+mj-lt"/>
              <a:buAutoNum type="arabicPeriod"/>
            </a:pPr>
            <a:r>
              <a:rPr lang="nl-NL" sz="1900" dirty="0" smtClean="0"/>
              <a:t>staakt-het-vuren en hogedruk-gasslang</a:t>
            </a:r>
            <a:endParaRPr lang="nl-NL" sz="1900" dirty="0"/>
          </a:p>
          <a:p>
            <a:endParaRPr lang="nl-NL" sz="2400" dirty="0" smtClean="0"/>
          </a:p>
        </p:txBody>
      </p:sp>
      <p:sp>
        <p:nvSpPr>
          <p:cNvPr id="17" name="Toelichting met afgeronde rechthoek 16"/>
          <p:cNvSpPr/>
          <p:nvPr/>
        </p:nvSpPr>
        <p:spPr>
          <a:xfrm>
            <a:off x="5868144" y="1461502"/>
            <a:ext cx="2016224" cy="464871"/>
          </a:xfrm>
          <a:prstGeom prst="wedgeRoundRectCallout">
            <a:avLst>
              <a:gd name="adj1" fmla="val -77866"/>
              <a:gd name="adj2" fmla="val 172772"/>
              <a:gd name="adj3" fmla="val 16667"/>
            </a:avLst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8" name="Tekstvak 17"/>
          <p:cNvSpPr txBox="1"/>
          <p:nvPr/>
        </p:nvSpPr>
        <p:spPr>
          <a:xfrm>
            <a:off x="5974013" y="1459987"/>
            <a:ext cx="1872208" cy="374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nl-NL" sz="1400" dirty="0" smtClean="0"/>
              <a:t>1. Klinkerbotsing</a:t>
            </a:r>
            <a:endParaRPr lang="nl-NL" sz="1400" dirty="0"/>
          </a:p>
        </p:txBody>
      </p:sp>
      <p:sp>
        <p:nvSpPr>
          <p:cNvPr id="19" name="Toelichting met afgeronde rechthoek 18"/>
          <p:cNvSpPr/>
          <p:nvPr/>
        </p:nvSpPr>
        <p:spPr>
          <a:xfrm>
            <a:off x="6332989" y="2284223"/>
            <a:ext cx="2304256" cy="504056"/>
          </a:xfrm>
          <a:prstGeom prst="wedgeRoundRectCallout">
            <a:avLst>
              <a:gd name="adj1" fmla="val -124851"/>
              <a:gd name="adj2" fmla="val 114724"/>
              <a:gd name="adj3" fmla="val 16667"/>
            </a:avLst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0" name="Tekstvak 19"/>
          <p:cNvSpPr txBox="1"/>
          <p:nvPr/>
        </p:nvSpPr>
        <p:spPr>
          <a:xfrm>
            <a:off x="6332989" y="2285236"/>
            <a:ext cx="2304256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nl-NL" dirty="0" smtClean="0"/>
              <a:t>2. Achternaam </a:t>
            </a:r>
            <a:endParaRPr lang="nl-NL" dirty="0"/>
          </a:p>
        </p:txBody>
      </p:sp>
      <p:sp>
        <p:nvSpPr>
          <p:cNvPr id="21" name="Toelichting met afgeronde rechthoek 20"/>
          <p:cNvSpPr/>
          <p:nvPr/>
        </p:nvSpPr>
        <p:spPr>
          <a:xfrm>
            <a:off x="6332989" y="2934722"/>
            <a:ext cx="2736304" cy="951725"/>
          </a:xfrm>
          <a:prstGeom prst="wedgeRoundRectCallout">
            <a:avLst>
              <a:gd name="adj1" fmla="val -77541"/>
              <a:gd name="adj2" fmla="val 19918"/>
              <a:gd name="adj3" fmla="val 16667"/>
            </a:avLst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prstClr val="white"/>
              </a:solidFill>
            </a:endParaRPr>
          </a:p>
        </p:txBody>
      </p:sp>
      <p:sp>
        <p:nvSpPr>
          <p:cNvPr id="22" name="Tekstvak 21"/>
          <p:cNvSpPr txBox="1"/>
          <p:nvPr/>
        </p:nvSpPr>
        <p:spPr>
          <a:xfrm>
            <a:off x="6412488" y="2934722"/>
            <a:ext cx="2532647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 smtClean="0"/>
              <a:t>3. Na adjunct</a:t>
            </a:r>
            <a:r>
              <a:rPr lang="nl-NL" sz="1400" dirty="0"/>
              <a:t>, aspirant, collega, ex, interim, niet, non en oud</a:t>
            </a:r>
          </a:p>
        </p:txBody>
      </p:sp>
      <p:sp>
        <p:nvSpPr>
          <p:cNvPr id="23" name="Toelichting met afgeronde rechthoek 22"/>
          <p:cNvSpPr/>
          <p:nvPr/>
        </p:nvSpPr>
        <p:spPr>
          <a:xfrm>
            <a:off x="5868144" y="3974093"/>
            <a:ext cx="2483768" cy="420185"/>
          </a:xfrm>
          <a:prstGeom prst="wedgeRoundRectCallout">
            <a:avLst>
              <a:gd name="adj1" fmla="val -68333"/>
              <a:gd name="adj2" fmla="val -19932"/>
              <a:gd name="adj3" fmla="val 16667"/>
            </a:avLst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4" name="Tekstvak 23"/>
          <p:cNvSpPr txBox="1"/>
          <p:nvPr/>
        </p:nvSpPr>
        <p:spPr>
          <a:xfrm>
            <a:off x="5868144" y="3886447"/>
            <a:ext cx="2483768" cy="4551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nl-NL" dirty="0" smtClean="0"/>
              <a:t>4. </a:t>
            </a:r>
            <a:r>
              <a:rPr lang="nl-NL" sz="1400" dirty="0" smtClean="0"/>
              <a:t>Voor </a:t>
            </a:r>
            <a:r>
              <a:rPr lang="nl-NL" sz="1400" dirty="0"/>
              <a:t>een hoofdletter</a:t>
            </a:r>
          </a:p>
        </p:txBody>
      </p:sp>
      <p:sp>
        <p:nvSpPr>
          <p:cNvPr id="25" name="Toelichting met afgeronde rechthoek 24"/>
          <p:cNvSpPr/>
          <p:nvPr/>
        </p:nvSpPr>
        <p:spPr>
          <a:xfrm>
            <a:off x="6211417" y="5302152"/>
            <a:ext cx="2666433" cy="425190"/>
          </a:xfrm>
          <a:prstGeom prst="wedgeRoundRectCallout">
            <a:avLst>
              <a:gd name="adj1" fmla="val -58763"/>
              <a:gd name="adj2" fmla="val -93905"/>
              <a:gd name="adj3" fmla="val 16667"/>
            </a:avLst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6" name="Tekstvak 25"/>
          <p:cNvSpPr txBox="1"/>
          <p:nvPr/>
        </p:nvSpPr>
        <p:spPr>
          <a:xfrm>
            <a:off x="6373280" y="5248125"/>
            <a:ext cx="2880320" cy="3543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nl-NL" sz="1300" dirty="0" smtClean="0"/>
              <a:t>6. </a:t>
            </a:r>
            <a:r>
              <a:rPr lang="nl-NL" sz="1300" dirty="0"/>
              <a:t>Aardrijkskundige namen</a:t>
            </a:r>
          </a:p>
        </p:txBody>
      </p:sp>
      <p:sp>
        <p:nvSpPr>
          <p:cNvPr id="27" name="Toelichting met afgeronde rechthoek 26"/>
          <p:cNvSpPr/>
          <p:nvPr/>
        </p:nvSpPr>
        <p:spPr>
          <a:xfrm>
            <a:off x="6675603" y="5813828"/>
            <a:ext cx="2202247" cy="618601"/>
          </a:xfrm>
          <a:prstGeom prst="wedgeRoundRectCallout">
            <a:avLst>
              <a:gd name="adj1" fmla="val -87929"/>
              <a:gd name="adj2" fmla="val -70759"/>
              <a:gd name="adj3" fmla="val 16667"/>
            </a:avLst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8" name="Tekstvak 27"/>
          <p:cNvSpPr txBox="1"/>
          <p:nvPr/>
        </p:nvSpPr>
        <p:spPr>
          <a:xfrm>
            <a:off x="6769324" y="5755956"/>
            <a:ext cx="208823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 smtClean="0"/>
              <a:t>7. Bij </a:t>
            </a:r>
            <a:r>
              <a:rPr lang="nl-NL" sz="1400" dirty="0"/>
              <a:t>letters, cijfers, tekens of Sint</a:t>
            </a:r>
          </a:p>
        </p:txBody>
      </p:sp>
      <p:sp>
        <p:nvSpPr>
          <p:cNvPr id="29" name="Toelichting met afgeronde rechthoek 28"/>
          <p:cNvSpPr/>
          <p:nvPr/>
        </p:nvSpPr>
        <p:spPr>
          <a:xfrm>
            <a:off x="6722369" y="4494162"/>
            <a:ext cx="1845078" cy="576064"/>
          </a:xfrm>
          <a:prstGeom prst="wedgeRoundRectCallout">
            <a:avLst>
              <a:gd name="adj1" fmla="val -75648"/>
              <a:gd name="adj2" fmla="val -26487"/>
              <a:gd name="adj3" fmla="val 16667"/>
            </a:avLst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30" name="Tekstvak 29"/>
          <p:cNvSpPr txBox="1"/>
          <p:nvPr/>
        </p:nvSpPr>
        <p:spPr>
          <a:xfrm>
            <a:off x="6769324" y="4494162"/>
            <a:ext cx="175116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 smtClean="0"/>
              <a:t>5. Combinaties </a:t>
            </a:r>
            <a:r>
              <a:rPr lang="nl-NL" sz="1400" dirty="0"/>
              <a:t>titels/beroepen</a:t>
            </a:r>
          </a:p>
        </p:txBody>
      </p:sp>
      <p:sp>
        <p:nvSpPr>
          <p:cNvPr id="31" name="Toelichting met afgeronde rechthoek 30"/>
          <p:cNvSpPr/>
          <p:nvPr/>
        </p:nvSpPr>
        <p:spPr>
          <a:xfrm>
            <a:off x="4558948" y="6177715"/>
            <a:ext cx="2070484" cy="646331"/>
          </a:xfrm>
          <a:prstGeom prst="wedgeRoundRectCallout">
            <a:avLst>
              <a:gd name="adj1" fmla="val -91400"/>
              <a:gd name="adj2" fmla="val -46669"/>
              <a:gd name="adj3" fmla="val 16667"/>
            </a:avLst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prstClr val="white"/>
              </a:solidFill>
            </a:endParaRPr>
          </a:p>
        </p:txBody>
      </p:sp>
      <p:sp>
        <p:nvSpPr>
          <p:cNvPr id="32" name="Tekstvak 31"/>
          <p:cNvSpPr txBox="1"/>
          <p:nvPr/>
        </p:nvSpPr>
        <p:spPr>
          <a:xfrm>
            <a:off x="4558948" y="6199203"/>
            <a:ext cx="2070484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300" dirty="0"/>
              <a:t>8. Onoverzichtelijke woorden</a:t>
            </a:r>
          </a:p>
        </p:txBody>
      </p:sp>
    </p:spTree>
    <p:extLst>
      <p:ext uri="{BB962C8B-B14F-4D97-AF65-F5344CB8AC3E}">
        <p14:creationId xmlns:p14="http://schemas.microsoft.com/office/powerpoint/2010/main" val="18716118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 animBg="1"/>
      <p:bldP spid="18" grpId="0"/>
      <p:bldP spid="19" grpId="0" animBg="1"/>
      <p:bldP spid="20" grpId="0"/>
      <p:bldP spid="21" grpId="0" animBg="1"/>
      <p:bldP spid="22" grpId="0"/>
      <p:bldP spid="23" grpId="0" animBg="1"/>
      <p:bldP spid="24" grpId="0"/>
      <p:bldP spid="25" grpId="0" animBg="1"/>
      <p:bldP spid="26" grpId="0"/>
      <p:bldP spid="27" grpId="0" animBg="1"/>
      <p:bldP spid="28" grpId="0"/>
      <p:bldP spid="29" grpId="0" animBg="1"/>
      <p:bldP spid="30" grpId="0"/>
      <p:bldP spid="31" grpId="0" animBg="1"/>
      <p:bldP spid="32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Trema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/>
              <a:t>Wanneer gebruik je nu eigenlijk een trema en wanneer niet? Een </a:t>
            </a:r>
            <a:r>
              <a:rPr lang="nl-NL" dirty="0" smtClean="0"/>
              <a:t>trema (puntjes </a:t>
            </a:r>
            <a:r>
              <a:rPr lang="nl-NL" dirty="0"/>
              <a:t>op de </a:t>
            </a:r>
            <a:r>
              <a:rPr lang="nl-NL" dirty="0" smtClean="0"/>
              <a:t>e), </a:t>
            </a:r>
            <a:r>
              <a:rPr lang="nl-NL" dirty="0"/>
              <a:t>wordt gebruikt wanneer je twee gelijke klinkers als één klank kan lezen. </a:t>
            </a:r>
            <a:endParaRPr lang="en-GB" dirty="0"/>
          </a:p>
          <a:p>
            <a:endParaRPr lang="nl-NL" dirty="0" smtClean="0"/>
          </a:p>
          <a:p>
            <a:r>
              <a:rPr lang="nl-NL" dirty="0" smtClean="0"/>
              <a:t>Het </a:t>
            </a:r>
            <a:r>
              <a:rPr lang="nl-NL" dirty="0"/>
              <a:t>gaat om de volgende combinaties: </a:t>
            </a:r>
            <a:r>
              <a:rPr lang="nl-NL" dirty="0" err="1"/>
              <a:t>aa</a:t>
            </a:r>
            <a:r>
              <a:rPr lang="nl-NL" dirty="0"/>
              <a:t>, </a:t>
            </a:r>
            <a:r>
              <a:rPr lang="nl-NL" dirty="0" err="1"/>
              <a:t>ae</a:t>
            </a:r>
            <a:r>
              <a:rPr lang="nl-NL" dirty="0"/>
              <a:t>, ai, au, </a:t>
            </a:r>
            <a:r>
              <a:rPr lang="nl-NL" dirty="0" err="1"/>
              <a:t>ee</a:t>
            </a:r>
            <a:r>
              <a:rPr lang="nl-NL" dirty="0"/>
              <a:t>, ei, </a:t>
            </a:r>
            <a:r>
              <a:rPr lang="nl-NL" dirty="0" err="1"/>
              <a:t>eu</a:t>
            </a:r>
            <a:r>
              <a:rPr lang="nl-NL" dirty="0"/>
              <a:t>, oe, </a:t>
            </a:r>
            <a:r>
              <a:rPr lang="nl-NL" dirty="0" err="1"/>
              <a:t>oi</a:t>
            </a:r>
            <a:r>
              <a:rPr lang="nl-NL" dirty="0"/>
              <a:t>, </a:t>
            </a:r>
            <a:r>
              <a:rPr lang="nl-NL" dirty="0" err="1"/>
              <a:t>oo</a:t>
            </a:r>
            <a:r>
              <a:rPr lang="nl-NL" dirty="0"/>
              <a:t>, </a:t>
            </a:r>
            <a:r>
              <a:rPr lang="nl-NL" dirty="0" err="1"/>
              <a:t>ou</a:t>
            </a:r>
            <a:r>
              <a:rPr lang="nl-NL" dirty="0"/>
              <a:t>, ui en </a:t>
            </a:r>
            <a:r>
              <a:rPr lang="nl-NL" dirty="0" err="1"/>
              <a:t>uu</a:t>
            </a:r>
            <a:r>
              <a:rPr lang="nl-NL" dirty="0"/>
              <a:t>.</a:t>
            </a:r>
            <a:endParaRPr lang="en-GB" dirty="0"/>
          </a:p>
          <a:p>
            <a:endParaRPr lang="nl-NL" dirty="0" smtClean="0"/>
          </a:p>
          <a:p>
            <a:r>
              <a:rPr lang="nl-NL" dirty="0" smtClean="0"/>
              <a:t>Het </a:t>
            </a:r>
            <a:r>
              <a:rPr lang="nl-NL" dirty="0"/>
              <a:t>woord patiënt bijvoorbeeld spreek je verkeerd uit, wanneer er geen puntjes op de e staan. Je leest dan een </a:t>
            </a:r>
            <a:r>
              <a:rPr lang="nl-NL" i="1" dirty="0"/>
              <a:t>ie. </a:t>
            </a:r>
            <a:endParaRPr lang="en-GB" dirty="0"/>
          </a:p>
          <a:p>
            <a:endParaRPr lang="nl-NL" dirty="0" smtClean="0"/>
          </a:p>
          <a:p>
            <a:r>
              <a:rPr lang="nl-NL" dirty="0" smtClean="0"/>
              <a:t>Het </a:t>
            </a:r>
            <a:r>
              <a:rPr lang="nl-NL" dirty="0"/>
              <a:t>aanbod is reëel, het reële aanbod. Wanneer je geen trema zou schrijven, zou je </a:t>
            </a:r>
            <a:r>
              <a:rPr lang="nl-NL" i="1" dirty="0" err="1"/>
              <a:t>rele</a:t>
            </a:r>
            <a:r>
              <a:rPr lang="nl-NL" dirty="0"/>
              <a:t> kunnen lezen. De tweede derde –e vervalt, omdat je deze niet meer hoort.</a:t>
            </a:r>
            <a:endParaRPr lang="en-GB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6069709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0"/>
            <a:ext cx="6377940" cy="1293028"/>
          </a:xfrm>
        </p:spPr>
        <p:txBody>
          <a:bodyPr/>
          <a:lstStyle/>
          <a:p>
            <a:r>
              <a:rPr lang="nl-NL" dirty="0" smtClean="0"/>
              <a:t>Trema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94360" y="1124744"/>
            <a:ext cx="8298120" cy="5138896"/>
          </a:xfrm>
        </p:spPr>
        <p:txBody>
          <a:bodyPr/>
          <a:lstStyle/>
          <a:p>
            <a:pPr marL="0" indent="0">
              <a:buNone/>
            </a:pPr>
            <a:r>
              <a:rPr lang="nl-NL" sz="2600" dirty="0" smtClean="0"/>
              <a:t>Regels/uitzonderingen: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 smtClean="0"/>
              <a:t>Bij </a:t>
            </a:r>
            <a:r>
              <a:rPr lang="nl-NL" dirty="0"/>
              <a:t>sommige woorden van Franse en Latijnse afkomst wordt geen trema geschreven. Bij de uitgangen van die woorden is er eigenlijk geen verwarring mogelijk over de uitspraak.</a:t>
            </a:r>
            <a:br>
              <a:rPr lang="nl-NL" dirty="0"/>
            </a:br>
            <a:r>
              <a:rPr lang="nl-NL" dirty="0" smtClean="0"/>
              <a:t>- Elektricien </a:t>
            </a:r>
            <a:r>
              <a:rPr lang="nl-NL" dirty="0"/>
              <a:t>en opticien krijgen dus geen </a:t>
            </a:r>
            <a:r>
              <a:rPr lang="nl-NL" dirty="0" smtClean="0"/>
              <a:t>trema.</a:t>
            </a:r>
          </a:p>
          <a:p>
            <a:endParaRPr lang="nl-NL" dirty="0"/>
          </a:p>
          <a:p>
            <a:r>
              <a:rPr lang="nl-NL" dirty="0" smtClean="0"/>
              <a:t>Woorden </a:t>
            </a:r>
            <a:r>
              <a:rPr lang="nl-NL" dirty="0"/>
              <a:t>die eindigen op een </a:t>
            </a:r>
            <a:r>
              <a:rPr lang="nl-NL" b="1" dirty="0"/>
              <a:t>onbeklemtoonde –</a:t>
            </a:r>
            <a:r>
              <a:rPr lang="nl-NL" dirty="0"/>
              <a:t>ie krijgen een meervoud met –</a:t>
            </a:r>
            <a:r>
              <a:rPr lang="nl-NL" dirty="0" err="1"/>
              <a:t>iën</a:t>
            </a:r>
            <a:r>
              <a:rPr lang="nl-NL" dirty="0"/>
              <a:t>. </a:t>
            </a:r>
            <a:br>
              <a:rPr lang="nl-NL" dirty="0"/>
            </a:br>
            <a:r>
              <a:rPr lang="nl-NL" dirty="0" smtClean="0"/>
              <a:t>- Je </a:t>
            </a:r>
            <a:r>
              <a:rPr lang="nl-NL" dirty="0"/>
              <a:t>schrijft dus koloniën, want de klemtoon ligt </a:t>
            </a:r>
            <a:r>
              <a:rPr lang="nl-NL" dirty="0" smtClean="0"/>
              <a:t>op ko</a:t>
            </a:r>
            <a:r>
              <a:rPr lang="nl-NL" u="sng" dirty="0" smtClean="0"/>
              <a:t>lo</a:t>
            </a:r>
            <a:r>
              <a:rPr lang="nl-NL" dirty="0" smtClean="0"/>
              <a:t>nie</a:t>
            </a:r>
            <a:r>
              <a:rPr lang="nl-NL" dirty="0"/>
              <a:t>. Ook bij pro</a:t>
            </a:r>
            <a:r>
              <a:rPr lang="nl-NL" u="sng" dirty="0"/>
              <a:t>vin</a:t>
            </a:r>
            <a:r>
              <a:rPr lang="nl-NL" dirty="0"/>
              <a:t>cie ligt de klemtoon op de tweede lettergreep en is het meervoud provinciën. </a:t>
            </a:r>
            <a:endParaRPr lang="en-GB" dirty="0"/>
          </a:p>
          <a:p>
            <a:pPr marL="0" indent="0">
              <a:buNone/>
            </a:pPr>
            <a:endParaRPr lang="nl-NL" dirty="0" smtClean="0"/>
          </a:p>
          <a:p>
            <a:pPr marL="457200" indent="-457200">
              <a:buAutoNum type="arabicPeriod"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1937408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1720" y="260648"/>
            <a:ext cx="6377940" cy="1293028"/>
          </a:xfrm>
        </p:spPr>
        <p:txBody>
          <a:bodyPr/>
          <a:lstStyle/>
          <a:p>
            <a:r>
              <a:rPr lang="nl-NL" dirty="0" smtClean="0"/>
              <a:t>trema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11560" y="1412776"/>
            <a:ext cx="7955280" cy="5112568"/>
          </a:xfrm>
        </p:spPr>
        <p:txBody>
          <a:bodyPr>
            <a:normAutofit lnSpcReduction="10000"/>
          </a:bodyPr>
          <a:lstStyle/>
          <a:p>
            <a:pPr lvl="0"/>
            <a:r>
              <a:rPr lang="nl-NL" dirty="0" smtClean="0"/>
              <a:t> </a:t>
            </a:r>
            <a:r>
              <a:rPr lang="nl-NL" dirty="0"/>
              <a:t>Woorden die eindigen met een </a:t>
            </a:r>
            <a:r>
              <a:rPr lang="nl-NL" b="1" dirty="0"/>
              <a:t>beklemtoonde </a:t>
            </a:r>
            <a:r>
              <a:rPr lang="nl-NL" dirty="0"/>
              <a:t>–ie krijgen een meervoud met -</a:t>
            </a:r>
            <a:r>
              <a:rPr lang="nl-NL" dirty="0" err="1"/>
              <a:t>ieën</a:t>
            </a:r>
            <a:r>
              <a:rPr lang="nl-NL" dirty="0"/>
              <a:t>.</a:t>
            </a:r>
            <a:br>
              <a:rPr lang="nl-NL" dirty="0"/>
            </a:br>
            <a:r>
              <a:rPr lang="nl-NL" dirty="0"/>
              <a:t>Het meervoud van knie is knieën en geen </a:t>
            </a:r>
            <a:r>
              <a:rPr lang="nl-NL" dirty="0" err="1"/>
              <a:t>kniën</a:t>
            </a:r>
            <a:r>
              <a:rPr lang="nl-NL" dirty="0"/>
              <a:t>. </a:t>
            </a:r>
            <a:endParaRPr lang="nl-NL" dirty="0" smtClean="0"/>
          </a:p>
          <a:p>
            <a:pPr marL="0" lvl="0" indent="0">
              <a:buNone/>
            </a:pPr>
            <a:endParaRPr lang="en-GB" dirty="0"/>
          </a:p>
          <a:p>
            <a:pPr lvl="0"/>
            <a:r>
              <a:rPr lang="nl-NL" dirty="0"/>
              <a:t>Een trema wordt alleen gebruikt in niet-samengestelde woorden. Wanneer er onduidelijkheid ontstaat bij woorden die wél zijn samengesteld wordt vaak een </a:t>
            </a:r>
            <a:r>
              <a:rPr lang="nl-NL" dirty="0" smtClean="0"/>
              <a:t>koppelteken (streepje) geschreven</a:t>
            </a:r>
            <a:r>
              <a:rPr lang="nl-NL" dirty="0"/>
              <a:t>, zoals bij na-apen en toe-eigenen. </a:t>
            </a:r>
            <a:endParaRPr lang="nl-NL" dirty="0" smtClean="0"/>
          </a:p>
          <a:p>
            <a:pPr lvl="0"/>
            <a:endParaRPr lang="nl-NL" dirty="0"/>
          </a:p>
          <a:p>
            <a:pPr lvl="0"/>
            <a:r>
              <a:rPr lang="nl-NL" dirty="0"/>
              <a:t>Bij telwoorden worden soms twee woorden aan elkaar geschreven, maar je schrijft toch tweeëntwintig </a:t>
            </a:r>
            <a:r>
              <a:rPr lang="nl-NL" dirty="0" smtClean="0"/>
              <a:t>i.p.v. </a:t>
            </a:r>
            <a:r>
              <a:rPr lang="nl-NL" dirty="0"/>
              <a:t>twee-</a:t>
            </a:r>
            <a:r>
              <a:rPr lang="nl-NL" dirty="0" err="1"/>
              <a:t>entwintig</a:t>
            </a:r>
            <a:r>
              <a:rPr lang="nl-NL" dirty="0" smtClean="0"/>
              <a:t>.</a:t>
            </a:r>
          </a:p>
          <a:p>
            <a:pPr marL="0" lvl="0" indent="0">
              <a:buNone/>
            </a:pPr>
            <a:endParaRPr lang="en-GB" smtClean="0">
              <a:hlinkClick r:id="rId2"/>
            </a:endParaRPr>
          </a:p>
          <a:p>
            <a:pPr marL="0" lvl="0" indent="0">
              <a:buNone/>
            </a:pPr>
            <a:r>
              <a:rPr lang="en-GB" dirty="0" smtClean="0">
                <a:hlinkClick r:id="rId2"/>
              </a:rPr>
              <a:t>http</a:t>
            </a:r>
            <a:r>
              <a:rPr lang="en-GB" dirty="0">
                <a:hlinkClick r:id="rId2"/>
              </a:rPr>
              <a:t>://</a:t>
            </a:r>
            <a:r>
              <a:rPr lang="en-GB" dirty="0" smtClean="0">
                <a:hlinkClick r:id="rId2"/>
              </a:rPr>
              <a:t>cambiumned.nl/oeftremas.htm</a:t>
            </a:r>
            <a:endParaRPr lang="en-GB" dirty="0" smtClean="0"/>
          </a:p>
          <a:p>
            <a:pPr marL="0" lvl="0" indent="0">
              <a:buNone/>
            </a:pPr>
            <a:endParaRPr lang="en-GB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341756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lesdoelen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51520" y="2348880"/>
            <a:ext cx="7955280" cy="3600400"/>
          </a:xfrm>
        </p:spPr>
        <p:txBody>
          <a:bodyPr>
            <a:normAutofit/>
          </a:bodyPr>
          <a:lstStyle/>
          <a:p>
            <a:r>
              <a:rPr lang="nl-NL" sz="2800" dirty="0" smtClean="0"/>
              <a:t>Aan het eind van deze les weet je hoe je woorden correct aan elkaar of los moet schrijven.</a:t>
            </a:r>
          </a:p>
          <a:p>
            <a:r>
              <a:rPr lang="nl-NL" sz="2800" dirty="0" smtClean="0"/>
              <a:t>Aan het eind van deze les weet je hoe je het trema toe moet passen.</a:t>
            </a:r>
            <a:endParaRPr lang="nl-NL" sz="2800" dirty="0"/>
          </a:p>
        </p:txBody>
      </p:sp>
    </p:spTree>
    <p:extLst>
      <p:ext uri="{BB962C8B-B14F-4D97-AF65-F5344CB8AC3E}">
        <p14:creationId xmlns:p14="http://schemas.microsoft.com/office/powerpoint/2010/main" val="8349661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382587"/>
            <a:ext cx="8229600" cy="1143000"/>
          </a:xfrm>
        </p:spPr>
        <p:txBody>
          <a:bodyPr>
            <a:normAutofit/>
          </a:bodyPr>
          <a:lstStyle/>
          <a:p>
            <a:r>
              <a:rPr lang="nl-NL" sz="3000" b="1" dirty="0" smtClean="0"/>
              <a:t>Wat is een samenstelling?</a:t>
            </a:r>
            <a:endParaRPr lang="nl-NL" sz="30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sz="2400" dirty="0" smtClean="0"/>
              <a:t>Een samenstelling is een woord dat gevormd wordt door twee of drie woorden aan elkaar te plakken.</a:t>
            </a:r>
          </a:p>
          <a:p>
            <a:pPr marL="0" indent="0">
              <a:buNone/>
            </a:pPr>
            <a:endParaRPr lang="nl-NL" sz="2400" dirty="0"/>
          </a:p>
          <a:p>
            <a:r>
              <a:rPr lang="nl-NL" sz="2400" dirty="0" smtClean="0"/>
              <a:t>Hoofdregel: schrijf samengestelde woorden zoveel mogelijk aaneen.</a:t>
            </a:r>
          </a:p>
          <a:p>
            <a:pPr lvl="1"/>
            <a:r>
              <a:rPr lang="nl-NL" sz="2000" dirty="0" smtClean="0"/>
              <a:t>Dus: bonuskaartaanbieding, gekkekoeienziekte, langeafstandsvlucht, enz.</a:t>
            </a:r>
          </a:p>
          <a:p>
            <a:pPr marL="457200" lvl="1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sz="2000" dirty="0" smtClean="0"/>
              <a:t>Bedenk zelf een samenstelling. Vul daarbij elkaar aan:</a:t>
            </a:r>
          </a:p>
          <a:p>
            <a:pPr marL="0" indent="0">
              <a:buNone/>
            </a:pPr>
            <a:r>
              <a:rPr lang="nl-NL" sz="2000" dirty="0" smtClean="0"/>
              <a:t>Voetbalveld</a:t>
            </a:r>
          </a:p>
          <a:p>
            <a:pPr marL="0" indent="0">
              <a:buNone/>
            </a:pPr>
            <a:r>
              <a:rPr lang="nl-NL" sz="2000" dirty="0" smtClean="0"/>
              <a:t>Veldschoen</a:t>
            </a:r>
          </a:p>
          <a:p>
            <a:pPr marL="0" indent="0">
              <a:buNone/>
            </a:pPr>
            <a:r>
              <a:rPr lang="nl-NL" sz="2000" smtClean="0"/>
              <a:t>Schoenpoets </a:t>
            </a:r>
            <a:endParaRPr lang="nl-NL" sz="2000" dirty="0" smtClean="0"/>
          </a:p>
          <a:p>
            <a:pPr marL="0" indent="0">
              <a:buNone/>
            </a:pP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1113411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382587"/>
            <a:ext cx="8229600" cy="1143000"/>
          </a:xfrm>
        </p:spPr>
        <p:txBody>
          <a:bodyPr>
            <a:normAutofit/>
          </a:bodyPr>
          <a:lstStyle/>
          <a:p>
            <a:r>
              <a:rPr lang="nl-NL" sz="3000" b="1" dirty="0" smtClean="0"/>
              <a:t>Betekenisverschillen</a:t>
            </a:r>
            <a:endParaRPr lang="nl-NL" sz="30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sz="2400" dirty="0" smtClean="0"/>
              <a:t>Een spatie te veel of te weinig kan grote betekenisverschillen veroorzaken!</a:t>
            </a:r>
          </a:p>
          <a:p>
            <a:pPr lvl="1"/>
            <a:endParaRPr lang="nl-NL" sz="2000" dirty="0"/>
          </a:p>
          <a:p>
            <a:pPr lvl="1">
              <a:lnSpc>
                <a:spcPct val="150000"/>
              </a:lnSpc>
            </a:pPr>
            <a:r>
              <a:rPr lang="nl-NL" sz="2000" dirty="0" smtClean="0"/>
              <a:t>hogesnelheidstrein 	vs. 	hoge snelheidstrein</a:t>
            </a:r>
          </a:p>
          <a:p>
            <a:pPr lvl="1">
              <a:lnSpc>
                <a:spcPct val="150000"/>
              </a:lnSpc>
            </a:pPr>
            <a:r>
              <a:rPr lang="nl-NL" sz="2000" dirty="0" err="1" smtClean="0"/>
              <a:t>grotematenspecialist</a:t>
            </a:r>
            <a:r>
              <a:rPr lang="nl-NL" sz="2000" dirty="0" smtClean="0"/>
              <a:t>	vs.	grote matenspecialist</a:t>
            </a:r>
          </a:p>
          <a:p>
            <a:pPr lvl="1">
              <a:lnSpc>
                <a:spcPct val="150000"/>
              </a:lnSpc>
            </a:pPr>
            <a:r>
              <a:rPr lang="nl-NL" sz="2000" dirty="0" smtClean="0"/>
              <a:t>kleinkind			vs.	klein kind</a:t>
            </a:r>
          </a:p>
          <a:p>
            <a:pPr lvl="1">
              <a:lnSpc>
                <a:spcPct val="150000"/>
              </a:lnSpc>
            </a:pPr>
            <a:r>
              <a:rPr lang="nl-NL" sz="2000" dirty="0" smtClean="0"/>
              <a:t>boerenmetworst		vs.	boeren met worst</a:t>
            </a:r>
          </a:p>
          <a:p>
            <a:pPr lvl="1">
              <a:lnSpc>
                <a:spcPct val="150000"/>
              </a:lnSpc>
            </a:pPr>
            <a:r>
              <a:rPr lang="nl-NL" sz="2000" dirty="0" smtClean="0"/>
              <a:t>een theaterstuk maken	vs.  	een theater stuk maken</a:t>
            </a:r>
          </a:p>
          <a:p>
            <a:pPr lvl="1">
              <a:lnSpc>
                <a:spcPct val="150000"/>
              </a:lnSpc>
            </a:pPr>
            <a:r>
              <a:rPr lang="nl-NL" sz="2000" dirty="0" smtClean="0"/>
              <a:t>veel diarreegevallen	vs. 	veel diarree gevallen	</a:t>
            </a:r>
          </a:p>
          <a:p>
            <a:pPr lvl="1">
              <a:lnSpc>
                <a:spcPct val="150000"/>
              </a:lnSpc>
            </a:pPr>
            <a:endParaRPr lang="nl-NL" sz="2000" dirty="0"/>
          </a:p>
          <a:p>
            <a:pPr lvl="1">
              <a:lnSpc>
                <a:spcPct val="150000"/>
              </a:lnSpc>
            </a:pP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374102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393853"/>
            <a:ext cx="8229600" cy="1143000"/>
          </a:xfrm>
        </p:spPr>
        <p:txBody>
          <a:bodyPr>
            <a:normAutofit/>
          </a:bodyPr>
          <a:lstStyle/>
          <a:p>
            <a:r>
              <a:rPr lang="nl-NL" sz="3000" b="1" dirty="0" smtClean="0"/>
              <a:t>De tussenklank in samenstellingen</a:t>
            </a:r>
            <a:endParaRPr lang="nl-NL" sz="30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 smtClean="0"/>
              <a:t>De tussen-s</a:t>
            </a:r>
          </a:p>
          <a:p>
            <a:pPr lvl="1"/>
            <a:r>
              <a:rPr lang="nl-NL" sz="2000" dirty="0" smtClean="0"/>
              <a:t>Schrijf de tussen-s als je hem hoort: </a:t>
            </a:r>
            <a:r>
              <a:rPr lang="nl-NL" sz="2000" i="1" dirty="0" smtClean="0"/>
              <a:t>stationshal, verkeersbord, enz.</a:t>
            </a:r>
          </a:p>
          <a:p>
            <a:pPr lvl="1"/>
            <a:r>
              <a:rPr lang="nl-NL" sz="2000" dirty="0" smtClean="0"/>
              <a:t>Als het tweede woord met een s-klank begint, kun je de tussen-s niet horen. Vervang dan het tweede woord om te horen of de tussen-s nodig is: </a:t>
            </a:r>
            <a:r>
              <a:rPr lang="nl-NL" sz="2000" i="1" dirty="0" smtClean="0"/>
              <a:t>stationschef</a:t>
            </a:r>
            <a:r>
              <a:rPr lang="nl-NL" sz="2000" dirty="0" smtClean="0"/>
              <a:t> (want stationshal) en </a:t>
            </a:r>
            <a:r>
              <a:rPr lang="nl-NL" sz="2000" i="1" dirty="0" smtClean="0"/>
              <a:t>verkeersslachtoffer</a:t>
            </a:r>
            <a:r>
              <a:rPr lang="nl-NL" sz="2000" dirty="0" smtClean="0"/>
              <a:t> (want verkeersbord)</a:t>
            </a:r>
          </a:p>
          <a:p>
            <a:pPr lvl="1"/>
            <a:endParaRPr lang="nl-NL" sz="2000" dirty="0" smtClean="0"/>
          </a:p>
          <a:p>
            <a:r>
              <a:rPr lang="nl-NL" sz="2400" dirty="0" smtClean="0"/>
              <a:t>De tussen-(e)n</a:t>
            </a:r>
          </a:p>
          <a:p>
            <a:pPr lvl="1"/>
            <a:r>
              <a:rPr lang="nl-NL" sz="2000" dirty="0" smtClean="0"/>
              <a:t>Schrijf de tussen -(e)n als het eerste deel een zelfstandig naamwoord is en alleen een meervoud heeft op -en: </a:t>
            </a:r>
            <a:r>
              <a:rPr lang="nl-NL" sz="2000" i="1" dirty="0" smtClean="0"/>
              <a:t>paardenbloem, mensenwerk, lampenkap, enz.</a:t>
            </a:r>
            <a:endParaRPr lang="nl-NL" sz="2000" i="1" dirty="0"/>
          </a:p>
        </p:txBody>
      </p:sp>
    </p:spTree>
    <p:extLst>
      <p:ext uri="{BB962C8B-B14F-4D97-AF65-F5344CB8AC3E}">
        <p14:creationId xmlns:p14="http://schemas.microsoft.com/office/powerpoint/2010/main" val="2883830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382587"/>
            <a:ext cx="8229600" cy="1143000"/>
          </a:xfrm>
        </p:spPr>
        <p:txBody>
          <a:bodyPr>
            <a:normAutofit/>
          </a:bodyPr>
          <a:lstStyle/>
          <a:p>
            <a:r>
              <a:rPr lang="nl-NL" sz="3000" b="1" dirty="0" smtClean="0"/>
              <a:t>De tussenklanken in samenstellingen</a:t>
            </a:r>
            <a:endParaRPr lang="nl-NL" sz="30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sz="2400" dirty="0" smtClean="0"/>
              <a:t>Opdracht: In sommige gevallen krijg je geen </a:t>
            </a:r>
            <a:r>
              <a:rPr lang="nl-NL" sz="2400" dirty="0" err="1" smtClean="0"/>
              <a:t>tussen-n</a:t>
            </a:r>
            <a:r>
              <a:rPr lang="nl-NL" sz="2400" dirty="0" smtClean="0"/>
              <a:t> maar wel een tussen-e. De volgende voorbeelden zijn correct gespeld. </a:t>
            </a:r>
            <a:r>
              <a:rPr lang="nl-NL" sz="2400" dirty="0"/>
              <a:t>W</a:t>
            </a:r>
            <a:r>
              <a:rPr lang="nl-NL" sz="2400" dirty="0" smtClean="0"/>
              <a:t>aarom wordt er geen </a:t>
            </a:r>
            <a:r>
              <a:rPr lang="nl-NL" sz="2400" dirty="0" err="1" smtClean="0"/>
              <a:t>tussen-n</a:t>
            </a:r>
            <a:r>
              <a:rPr lang="nl-NL" sz="2400" dirty="0" smtClean="0"/>
              <a:t> geschreven?</a:t>
            </a:r>
          </a:p>
          <a:p>
            <a:pPr marL="914400" lvl="1" indent="-457200">
              <a:lnSpc>
                <a:spcPct val="110000"/>
              </a:lnSpc>
              <a:buFont typeface="+mj-lt"/>
              <a:buAutoNum type="arabicPeriod"/>
            </a:pPr>
            <a:r>
              <a:rPr lang="nl-NL" sz="2000" dirty="0"/>
              <a:t>horlogemaker</a:t>
            </a:r>
          </a:p>
          <a:p>
            <a:pPr marL="914400" lvl="1" indent="-457200">
              <a:lnSpc>
                <a:spcPct val="110000"/>
              </a:lnSpc>
              <a:buFont typeface="+mj-lt"/>
              <a:buAutoNum type="arabicPeriod"/>
            </a:pPr>
            <a:r>
              <a:rPr lang="nl-NL" sz="2000" dirty="0"/>
              <a:t>ladekast</a:t>
            </a:r>
          </a:p>
          <a:p>
            <a:pPr marL="914400" lvl="1" indent="-457200">
              <a:lnSpc>
                <a:spcPct val="110000"/>
              </a:lnSpc>
              <a:buFont typeface="+mj-lt"/>
              <a:buAutoNum type="arabicPeriod"/>
            </a:pPr>
            <a:r>
              <a:rPr lang="nl-NL" sz="2000" dirty="0"/>
              <a:t>roggebrood</a:t>
            </a:r>
          </a:p>
          <a:p>
            <a:pPr marL="914400" lvl="1" indent="-457200">
              <a:lnSpc>
                <a:spcPct val="110000"/>
              </a:lnSpc>
              <a:buFont typeface="+mj-lt"/>
              <a:buAutoNum type="arabicPeriod"/>
            </a:pPr>
            <a:r>
              <a:rPr lang="nl-NL" sz="2000" dirty="0"/>
              <a:t>zonnescherm</a:t>
            </a:r>
          </a:p>
          <a:p>
            <a:pPr marL="914400" lvl="1" indent="-457200">
              <a:lnSpc>
                <a:spcPct val="110000"/>
              </a:lnSpc>
              <a:buFont typeface="+mj-lt"/>
              <a:buAutoNum type="arabicPeriod"/>
            </a:pPr>
            <a:r>
              <a:rPr lang="nl-NL" sz="2000" dirty="0"/>
              <a:t>boordevol</a:t>
            </a:r>
          </a:p>
          <a:p>
            <a:pPr marL="914400" lvl="1" indent="-457200">
              <a:lnSpc>
                <a:spcPct val="110000"/>
              </a:lnSpc>
              <a:buFont typeface="+mj-lt"/>
              <a:buAutoNum type="arabicPeriod"/>
            </a:pPr>
            <a:r>
              <a:rPr lang="nl-NL" sz="2000" dirty="0" err="1" smtClean="0"/>
              <a:t>spinnewiel</a:t>
            </a:r>
            <a:endParaRPr lang="nl-NL" sz="2000" dirty="0"/>
          </a:p>
          <a:p>
            <a:pPr marL="914400" lvl="1" indent="-457200">
              <a:lnSpc>
                <a:spcPct val="110000"/>
              </a:lnSpc>
              <a:buFont typeface="+mj-lt"/>
              <a:buAutoNum type="arabicPeriod"/>
            </a:pPr>
            <a:r>
              <a:rPr lang="nl-NL" sz="2000" dirty="0"/>
              <a:t>blindemannetje en zondebok</a:t>
            </a:r>
            <a:endParaRPr lang="nl-NL" sz="1600" dirty="0"/>
          </a:p>
          <a:p>
            <a:endParaRPr lang="nl-NL" sz="2400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68078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382587"/>
            <a:ext cx="8229600" cy="1143000"/>
          </a:xfrm>
        </p:spPr>
        <p:txBody>
          <a:bodyPr>
            <a:normAutofit/>
          </a:bodyPr>
          <a:lstStyle/>
          <a:p>
            <a:r>
              <a:rPr lang="nl-NL" sz="3000" b="1" dirty="0" smtClean="0"/>
              <a:t>De tussenklanken in samenstellingen</a:t>
            </a:r>
            <a:endParaRPr lang="nl-NL" sz="30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5184576"/>
          </a:xfrm>
        </p:spPr>
        <p:txBody>
          <a:bodyPr>
            <a:normAutofit fontScale="92500" lnSpcReduction="20000"/>
          </a:bodyPr>
          <a:lstStyle/>
          <a:p>
            <a:pPr marL="0" lvl="1" indent="0">
              <a:lnSpc>
                <a:spcPct val="150000"/>
              </a:lnSpc>
              <a:buNone/>
            </a:pPr>
            <a:r>
              <a:rPr lang="nl-NL" sz="2000" b="1" dirty="0" smtClean="0"/>
              <a:t>Antwoorden</a:t>
            </a:r>
          </a:p>
          <a:p>
            <a:pPr marL="342900" lvl="1" indent="-342900">
              <a:lnSpc>
                <a:spcPct val="150000"/>
              </a:lnSpc>
              <a:buFont typeface="+mj-lt"/>
              <a:buAutoNum type="arabicPeriod"/>
            </a:pPr>
            <a:r>
              <a:rPr lang="nl-NL" sz="2000" dirty="0" smtClean="0"/>
              <a:t>Horlogemaker</a:t>
            </a:r>
          </a:p>
          <a:p>
            <a:pPr marL="742950" lvl="2" indent="-342900">
              <a:lnSpc>
                <a:spcPct val="150000"/>
              </a:lnSpc>
            </a:pPr>
            <a:r>
              <a:rPr lang="nl-NL" sz="1600" dirty="0" smtClean="0"/>
              <a:t>Het eerste deel heeft alleen een meervoud op -s: horloges.</a:t>
            </a:r>
          </a:p>
          <a:p>
            <a:pPr marL="742950" lvl="2" indent="-342900">
              <a:lnSpc>
                <a:spcPct val="150000"/>
              </a:lnSpc>
            </a:pPr>
            <a:r>
              <a:rPr lang="nl-NL" sz="1600" dirty="0" smtClean="0"/>
              <a:t>Zo ook: </a:t>
            </a:r>
            <a:r>
              <a:rPr lang="nl-NL" sz="1600" i="1" dirty="0" smtClean="0"/>
              <a:t>manegepaard, lycheedrank, notitieblok</a:t>
            </a:r>
            <a:endParaRPr lang="nl-NL" sz="1600" dirty="0" smtClean="0"/>
          </a:p>
          <a:p>
            <a:pPr marL="342900" lvl="1" indent="-342900">
              <a:lnSpc>
                <a:spcPct val="150000"/>
              </a:lnSpc>
              <a:buFont typeface="+mj-lt"/>
              <a:buAutoNum type="arabicPeriod"/>
            </a:pPr>
            <a:r>
              <a:rPr lang="nl-NL" sz="2000" dirty="0" smtClean="0"/>
              <a:t>Ladekast</a:t>
            </a:r>
          </a:p>
          <a:p>
            <a:pPr marL="742950" lvl="2" indent="-342900">
              <a:lnSpc>
                <a:spcPct val="150000"/>
              </a:lnSpc>
            </a:pPr>
            <a:r>
              <a:rPr lang="nl-NL" sz="1600" dirty="0" smtClean="0"/>
              <a:t>Het eerste deel heeft een dubbel meervoud: laden, lades.</a:t>
            </a:r>
          </a:p>
          <a:p>
            <a:pPr marL="742950" lvl="2" indent="-342900">
              <a:lnSpc>
                <a:spcPct val="150000"/>
              </a:lnSpc>
            </a:pPr>
            <a:r>
              <a:rPr lang="nl-NL" sz="1600" dirty="0" smtClean="0"/>
              <a:t>Zo ook: </a:t>
            </a:r>
            <a:r>
              <a:rPr lang="nl-NL" sz="1600" i="1" dirty="0" smtClean="0"/>
              <a:t>lindeboom, nagelborstel, periodekampioen</a:t>
            </a:r>
          </a:p>
          <a:p>
            <a:pPr marL="342900" lvl="1" indent="-342900">
              <a:lnSpc>
                <a:spcPct val="150000"/>
              </a:lnSpc>
              <a:buFont typeface="+mj-lt"/>
              <a:buAutoNum type="arabicPeriod"/>
            </a:pPr>
            <a:r>
              <a:rPr lang="nl-NL" sz="2000" dirty="0" smtClean="0"/>
              <a:t>Roggebrood</a:t>
            </a:r>
          </a:p>
          <a:p>
            <a:pPr marL="742950" lvl="2" indent="-342900">
              <a:lnSpc>
                <a:spcPct val="150000"/>
              </a:lnSpc>
            </a:pPr>
            <a:r>
              <a:rPr lang="nl-NL" sz="1600" dirty="0" smtClean="0"/>
              <a:t>Het eerste deel heeft geen meervoud.</a:t>
            </a:r>
          </a:p>
          <a:p>
            <a:pPr marL="742950" lvl="2" indent="-342900">
              <a:lnSpc>
                <a:spcPct val="150000"/>
              </a:lnSpc>
            </a:pPr>
            <a:r>
              <a:rPr lang="nl-NL" sz="1600" dirty="0" smtClean="0"/>
              <a:t>Zo ook: </a:t>
            </a:r>
            <a:r>
              <a:rPr lang="nl-NL" sz="1600" i="1" dirty="0" smtClean="0"/>
              <a:t>rijstepap, koperblazer, gerstenat</a:t>
            </a:r>
          </a:p>
          <a:p>
            <a:pPr marL="342900" lvl="1" indent="-342900">
              <a:lnSpc>
                <a:spcPct val="150000"/>
              </a:lnSpc>
              <a:buFont typeface="+mj-lt"/>
              <a:buAutoNum type="arabicPeriod"/>
            </a:pPr>
            <a:r>
              <a:rPr lang="nl-NL" sz="2000" dirty="0" smtClean="0"/>
              <a:t>Zonnescherm</a:t>
            </a:r>
          </a:p>
          <a:p>
            <a:pPr marL="742950" lvl="2" indent="-342900">
              <a:lnSpc>
                <a:spcPct val="150000"/>
              </a:lnSpc>
            </a:pPr>
            <a:r>
              <a:rPr lang="nl-NL" sz="1600" dirty="0" smtClean="0"/>
              <a:t>Het eerste deel is een uniek exemplaar.</a:t>
            </a:r>
          </a:p>
          <a:p>
            <a:pPr marL="742950" lvl="2" indent="-342900">
              <a:lnSpc>
                <a:spcPct val="150000"/>
              </a:lnSpc>
            </a:pPr>
            <a:r>
              <a:rPr lang="nl-NL" sz="1600" dirty="0" smtClean="0"/>
              <a:t>Zo ook: </a:t>
            </a:r>
            <a:r>
              <a:rPr lang="nl-NL" sz="1600" i="1" dirty="0" smtClean="0"/>
              <a:t>maneschijn, Koninginnedag </a:t>
            </a:r>
          </a:p>
          <a:p>
            <a:pPr>
              <a:lnSpc>
                <a:spcPct val="110000"/>
              </a:lnSpc>
              <a:buFont typeface="+mj-lt"/>
              <a:buAutoNum type="arabicPeriod"/>
            </a:pPr>
            <a:endParaRPr lang="nl-NL" sz="2400" dirty="0" smtClean="0"/>
          </a:p>
          <a:p>
            <a:pPr>
              <a:lnSpc>
                <a:spcPct val="150000"/>
              </a:lnSpc>
              <a:buFont typeface="+mj-lt"/>
              <a:buAutoNum type="arabicPeriod"/>
            </a:pPr>
            <a:endParaRPr lang="nl-NL" sz="2400" dirty="0"/>
          </a:p>
          <a:p>
            <a:pPr marL="0" indent="0">
              <a:lnSpc>
                <a:spcPct val="150000"/>
              </a:lnSpc>
              <a:buNone/>
            </a:pPr>
            <a:endParaRPr lang="nl-NL" sz="2400" dirty="0"/>
          </a:p>
          <a:p>
            <a:pPr marL="514350" indent="-514350">
              <a:buFont typeface="+mj-lt"/>
              <a:buAutoNum type="arabicPeriod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558386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382587"/>
            <a:ext cx="8229600" cy="1143000"/>
          </a:xfrm>
        </p:spPr>
        <p:txBody>
          <a:bodyPr>
            <a:normAutofit/>
          </a:bodyPr>
          <a:lstStyle/>
          <a:p>
            <a:r>
              <a:rPr lang="nl-NL" sz="3000" b="1" dirty="0" smtClean="0"/>
              <a:t>De tussenklanken in samenstellingen</a:t>
            </a:r>
            <a:endParaRPr lang="nl-NL" sz="30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457200" lvl="1" indent="-457200">
              <a:lnSpc>
                <a:spcPct val="150000"/>
              </a:lnSpc>
              <a:buFont typeface="+mj-lt"/>
              <a:buAutoNum type="arabicPeriod"/>
            </a:pPr>
            <a:r>
              <a:rPr lang="nl-NL" sz="2900" dirty="0" smtClean="0"/>
              <a:t>Boordevol</a:t>
            </a:r>
          </a:p>
          <a:p>
            <a:pPr marL="857250" lvl="2" indent="-457200">
              <a:lnSpc>
                <a:spcPct val="150000"/>
              </a:lnSpc>
            </a:pPr>
            <a:r>
              <a:rPr lang="nl-NL" sz="2600" dirty="0"/>
              <a:t>Het eerste deel versterkt het bijvoeglijk naamwoord</a:t>
            </a:r>
            <a:r>
              <a:rPr lang="nl-NL" sz="2600" dirty="0" smtClean="0"/>
              <a:t>.</a:t>
            </a:r>
          </a:p>
          <a:p>
            <a:pPr marL="857250" lvl="2" indent="-457200">
              <a:lnSpc>
                <a:spcPct val="150000"/>
              </a:lnSpc>
            </a:pPr>
            <a:r>
              <a:rPr lang="nl-NL" sz="2600" dirty="0" smtClean="0"/>
              <a:t>Zo ook: </a:t>
            </a:r>
            <a:r>
              <a:rPr lang="nl-NL" sz="2600" i="1" dirty="0" smtClean="0"/>
              <a:t>apetrots, beregoed, stekeblind</a:t>
            </a:r>
            <a:endParaRPr lang="nl-NL" sz="2600" dirty="0" smtClean="0"/>
          </a:p>
          <a:p>
            <a:pPr marL="457200" lvl="1" indent="-457200">
              <a:lnSpc>
                <a:spcPct val="150000"/>
              </a:lnSpc>
              <a:buFont typeface="+mj-lt"/>
              <a:buAutoNum type="arabicPeriod"/>
            </a:pPr>
            <a:r>
              <a:rPr lang="nl-NL" sz="2900" dirty="0" err="1"/>
              <a:t>spinnewiel</a:t>
            </a:r>
            <a:r>
              <a:rPr lang="nl-NL" sz="2900" dirty="0"/>
              <a:t> </a:t>
            </a:r>
            <a:endParaRPr lang="nl-NL" sz="2900" dirty="0" smtClean="0"/>
          </a:p>
          <a:p>
            <a:pPr marL="857250" lvl="2" indent="-457200">
              <a:lnSpc>
                <a:spcPct val="150000"/>
              </a:lnSpc>
            </a:pPr>
            <a:r>
              <a:rPr lang="nl-NL" sz="2600" dirty="0"/>
              <a:t>het eerste deel is geen zelfstandig naamwoord</a:t>
            </a:r>
            <a:r>
              <a:rPr lang="nl-NL" sz="2600" dirty="0" smtClean="0"/>
              <a:t>.</a:t>
            </a:r>
          </a:p>
          <a:p>
            <a:pPr marL="857250" lvl="2" indent="-457200">
              <a:lnSpc>
                <a:spcPct val="150000"/>
              </a:lnSpc>
            </a:pPr>
            <a:r>
              <a:rPr lang="nl-NL" sz="2600" dirty="0" smtClean="0"/>
              <a:t>Zo ook: </a:t>
            </a:r>
            <a:r>
              <a:rPr lang="nl-NL" sz="2600" i="1" dirty="0" smtClean="0"/>
              <a:t>rodekool, wiegelied, lachebek</a:t>
            </a:r>
            <a:endParaRPr lang="nl-NL" sz="2600" dirty="0" smtClean="0"/>
          </a:p>
          <a:p>
            <a:pPr marL="457200" lvl="1" indent="-457200">
              <a:lnSpc>
                <a:spcPct val="150000"/>
              </a:lnSpc>
              <a:buFont typeface="+mj-lt"/>
              <a:buAutoNum type="arabicPeriod"/>
            </a:pPr>
            <a:r>
              <a:rPr lang="nl-NL" sz="2900" dirty="0" smtClean="0"/>
              <a:t>Blindemannetje</a:t>
            </a:r>
          </a:p>
          <a:p>
            <a:pPr marL="857250" lvl="2" indent="-457200">
              <a:lnSpc>
                <a:spcPct val="150000"/>
              </a:lnSpc>
            </a:pPr>
            <a:r>
              <a:rPr lang="nl-NL" sz="2600" dirty="0"/>
              <a:t>Het woord is een versteende </a:t>
            </a:r>
            <a:r>
              <a:rPr lang="nl-NL" sz="2600" dirty="0" smtClean="0"/>
              <a:t>samenstelling</a:t>
            </a:r>
          </a:p>
          <a:p>
            <a:pPr marL="857250" lvl="2" indent="-457200">
              <a:lnSpc>
                <a:spcPct val="150000"/>
              </a:lnSpc>
            </a:pPr>
            <a:r>
              <a:rPr lang="nl-NL" sz="2600" dirty="0" smtClean="0"/>
              <a:t>Zo ook:</a:t>
            </a:r>
            <a:r>
              <a:rPr lang="nl-NL" sz="2600" i="1" dirty="0" smtClean="0"/>
              <a:t> zondebok, flierefluiter, bruidegom</a:t>
            </a:r>
            <a:endParaRPr lang="nl-NL" sz="2000" dirty="0" smtClean="0"/>
          </a:p>
          <a:p>
            <a:pPr>
              <a:lnSpc>
                <a:spcPct val="150000"/>
              </a:lnSpc>
              <a:buFont typeface="+mj-lt"/>
              <a:buAutoNum type="arabicPeriod"/>
            </a:pPr>
            <a:endParaRPr lang="nl-NL" dirty="0"/>
          </a:p>
          <a:p>
            <a:pPr marL="0" indent="0">
              <a:lnSpc>
                <a:spcPct val="150000"/>
              </a:lnSpc>
              <a:buNone/>
            </a:pPr>
            <a:r>
              <a:rPr lang="nl-NL" b="1" dirty="0">
                <a:sym typeface="Wingdings" pitchFamily="2" charset="2"/>
              </a:rPr>
              <a:t> In al deze gevallen krijg je </a:t>
            </a:r>
            <a:r>
              <a:rPr lang="nl-NL" b="1" dirty="0" smtClean="0">
                <a:sym typeface="Wingdings" pitchFamily="2" charset="2"/>
              </a:rPr>
              <a:t>dus geen </a:t>
            </a:r>
            <a:r>
              <a:rPr lang="nl-NL" b="1" dirty="0" err="1">
                <a:sym typeface="Wingdings" pitchFamily="2" charset="2"/>
              </a:rPr>
              <a:t>tussen-n</a:t>
            </a:r>
            <a:r>
              <a:rPr lang="nl-NL" b="1" dirty="0">
                <a:sym typeface="Wingdings" pitchFamily="2" charset="2"/>
              </a:rPr>
              <a:t>!</a:t>
            </a:r>
            <a:endParaRPr lang="nl-NL" b="1" dirty="0"/>
          </a:p>
          <a:p>
            <a:pPr>
              <a:lnSpc>
                <a:spcPct val="150000"/>
              </a:lnSpc>
              <a:buFont typeface="+mj-lt"/>
              <a:buAutoNum type="arabicPeriod"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316859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382587"/>
            <a:ext cx="8229600" cy="1143000"/>
          </a:xfrm>
        </p:spPr>
        <p:txBody>
          <a:bodyPr>
            <a:normAutofit/>
          </a:bodyPr>
          <a:lstStyle/>
          <a:p>
            <a:r>
              <a:rPr lang="nl-NL" sz="3000" b="1" dirty="0" smtClean="0"/>
              <a:t>Aan elkaar of los?</a:t>
            </a:r>
            <a:endParaRPr lang="nl-NL" sz="30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51520" y="1601416"/>
            <a:ext cx="8640960" cy="5256584"/>
          </a:xfrm>
        </p:spPr>
        <p:txBody>
          <a:bodyPr>
            <a:normAutofit/>
          </a:bodyPr>
          <a:lstStyle/>
          <a:p>
            <a:r>
              <a:rPr lang="nl-NL" sz="2400" dirty="0" smtClean="0"/>
              <a:t>Zoals al is genoemd: schrijf samenstelling zo veel mogelijk aaneen: </a:t>
            </a:r>
          </a:p>
          <a:p>
            <a:pPr lvl="1"/>
            <a:r>
              <a:rPr lang="nl-NL" sz="2000" i="1" dirty="0" smtClean="0"/>
              <a:t>eigenbijdrageregeling, derdewereldland, bonuskaartaanbieding, enz</a:t>
            </a:r>
            <a:r>
              <a:rPr lang="nl-NL" sz="2000" dirty="0" smtClean="0"/>
              <a:t>. </a:t>
            </a:r>
          </a:p>
          <a:p>
            <a:endParaRPr lang="nl-NL" sz="2400" dirty="0"/>
          </a:p>
          <a:p>
            <a:r>
              <a:rPr lang="nl-NL" sz="2400" dirty="0" smtClean="0"/>
              <a:t>Schrijf getallen tot duizend en samenstelling met honderd en duizend aaneen:  </a:t>
            </a:r>
          </a:p>
          <a:p>
            <a:pPr lvl="1"/>
            <a:r>
              <a:rPr lang="nl-NL" sz="2000" i="1" dirty="0" smtClean="0"/>
              <a:t>Drieduizend, zeshonderdtwintig, achttien, enz.</a:t>
            </a:r>
          </a:p>
          <a:p>
            <a:endParaRPr lang="nl-NL" sz="2400" dirty="0"/>
          </a:p>
          <a:p>
            <a:r>
              <a:rPr lang="nl-NL" sz="2400" dirty="0" smtClean="0"/>
              <a:t>Schrijf samenstelling  met grotere getallen los van elkaar</a:t>
            </a:r>
          </a:p>
          <a:p>
            <a:pPr lvl="1"/>
            <a:r>
              <a:rPr lang="nl-NL" sz="2000" i="1" dirty="0" smtClean="0"/>
              <a:t>achttien miljoen, negen miljard, vijftien biljoen, enz.</a:t>
            </a:r>
          </a:p>
          <a:p>
            <a:endParaRPr lang="nl-NL" sz="2400" dirty="0"/>
          </a:p>
          <a:p>
            <a:endParaRPr lang="nl-NL" sz="2400" dirty="0"/>
          </a:p>
          <a:p>
            <a:endParaRPr lang="nl-NL" sz="2400" dirty="0" smtClean="0"/>
          </a:p>
          <a:p>
            <a:pPr lvl="1"/>
            <a:endParaRPr lang="nl-NL" sz="2000" dirty="0" smtClean="0"/>
          </a:p>
          <a:p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33476293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ondensspoor">
  <a:themeElements>
    <a:clrScheme name="Condensspoor">
      <a:dk1>
        <a:sysClr val="windowText" lastClr="000000"/>
      </a:dk1>
      <a:lt1>
        <a:sysClr val="window" lastClr="FFFFFF"/>
      </a:lt1>
      <a:dk2>
        <a:srgbClr val="454545"/>
      </a:dk2>
      <a:lt2>
        <a:srgbClr val="DADADA"/>
      </a:lt2>
      <a:accent1>
        <a:srgbClr val="DF2E28"/>
      </a:accent1>
      <a:accent2>
        <a:srgbClr val="FE801A"/>
      </a:accent2>
      <a:accent3>
        <a:srgbClr val="E9BF35"/>
      </a:accent3>
      <a:accent4>
        <a:srgbClr val="81BB42"/>
      </a:accent4>
      <a:accent5>
        <a:srgbClr val="32C7A9"/>
      </a:accent5>
      <a:accent6>
        <a:srgbClr val="4A9BDC"/>
      </a:accent6>
      <a:hlink>
        <a:srgbClr val="F0532B"/>
      </a:hlink>
      <a:folHlink>
        <a:srgbClr val="F38B53"/>
      </a:folHlink>
    </a:clrScheme>
    <a:fontScheme name="Condensspoor">
      <a:maj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ondensspoor">
      <a:fillStyleLst>
        <a:solidFill>
          <a:schemeClr val="phClr"/>
        </a:solidFill>
        <a:gradFill rotWithShape="1">
          <a:gsLst>
            <a:gs pos="0">
              <a:schemeClr val="phClr">
                <a:tint val="69000"/>
                <a:alpha val="100000"/>
                <a:satMod val="109000"/>
                <a:lumMod val="110000"/>
              </a:schemeClr>
            </a:gs>
            <a:gs pos="52000">
              <a:schemeClr val="phClr">
                <a:tint val="74000"/>
                <a:satMod val="100000"/>
                <a:lumMod val="104000"/>
              </a:schemeClr>
            </a:gs>
            <a:gs pos="100000">
              <a:schemeClr val="phClr">
                <a:tint val="78000"/>
                <a:satMod val="10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00000"/>
                <a:lumMod val="104000"/>
              </a:schemeClr>
            </a:gs>
            <a:gs pos="78000">
              <a:schemeClr val="phClr">
                <a:shade val="100000"/>
                <a:satMod val="11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threePt" dir="t"/>
          </a:scene3d>
          <a:sp3d>
            <a:bevelT w="25400" h="12700"/>
          </a:sp3d>
        </a:effectStyle>
        <a:effectStyle>
          <a:effectLst>
            <a:outerShdw blurRad="57150" dist="19050" dir="5400000" algn="ctr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>
            <a:bevelT w="50800" h="2540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Vapor Trail" id="{4FDF2955-7D9C-493C-B9F9-C205151B46CD}" vid="{8F31A783-2159-4870-BC29-2BA7D038EA4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1228</TotalTime>
  <Words>833</Words>
  <Application>Microsoft Office PowerPoint</Application>
  <PresentationFormat>Diavoorstelling (4:3)</PresentationFormat>
  <Paragraphs>133</Paragraphs>
  <Slides>14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14</vt:i4>
      </vt:variant>
    </vt:vector>
  </HeadingPairs>
  <TitlesOfParts>
    <vt:vector size="15" baseType="lpstr">
      <vt:lpstr>Condensspoor</vt:lpstr>
      <vt:lpstr>   samenstellingen, aan elkaar of los, trema</vt:lpstr>
      <vt:lpstr>lesdoelen</vt:lpstr>
      <vt:lpstr>Wat is een samenstelling?</vt:lpstr>
      <vt:lpstr>Betekenisverschillen</vt:lpstr>
      <vt:lpstr>De tussenklank in samenstellingen</vt:lpstr>
      <vt:lpstr>De tussenklanken in samenstellingen</vt:lpstr>
      <vt:lpstr>De tussenklanken in samenstellingen</vt:lpstr>
      <vt:lpstr>De tussenklanken in samenstellingen</vt:lpstr>
      <vt:lpstr>Aan elkaar of los?</vt:lpstr>
      <vt:lpstr>Aan elkaar of los?</vt:lpstr>
      <vt:lpstr>KOPPELTEKEN/LIGGEND STREEPJE</vt:lpstr>
      <vt:lpstr>Trema</vt:lpstr>
      <vt:lpstr>Trema </vt:lpstr>
      <vt:lpstr>trema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Cursus spelling  Hoofdstuk 2: Overige spellingregels</dc:title>
  <dc:creator>Anouk de Kleijn</dc:creator>
  <cp:lastModifiedBy>Elske Mientjes</cp:lastModifiedBy>
  <cp:revision>43</cp:revision>
  <dcterms:created xsi:type="dcterms:W3CDTF">2013-03-12T18:00:52Z</dcterms:created>
  <dcterms:modified xsi:type="dcterms:W3CDTF">2015-03-16T07:53:09Z</dcterms:modified>
</cp:coreProperties>
</file>

<file path=docProps/thumbnail.jpeg>
</file>