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1" r:id="rId3"/>
    <p:sldId id="258" r:id="rId4"/>
    <p:sldId id="270" r:id="rId5"/>
    <p:sldId id="259" r:id="rId6"/>
    <p:sldId id="261" r:id="rId7"/>
    <p:sldId id="262" r:id="rId8"/>
    <p:sldId id="263" r:id="rId9"/>
    <p:sldId id="264" r:id="rId10"/>
    <p:sldId id="260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1210" y="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CBF89367-CE99-40DF-9D7A-990E6F323CB7}" type="datetimeFigureOut">
              <a:rPr lang="nl-NL" smtClean="0"/>
              <a:t>20-8-2015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9792D7BD-C255-4087-AFDA-C777FFBA9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6750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89367-CE99-40DF-9D7A-990E6F323CB7}" type="datetimeFigureOut">
              <a:rPr lang="nl-NL" smtClean="0"/>
              <a:t>20-8-2015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792D7BD-C255-4087-AFDA-C777FFBA9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2873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89367-CE99-40DF-9D7A-990E6F323CB7}" type="datetimeFigureOut">
              <a:rPr lang="nl-NL" smtClean="0"/>
              <a:t>20-8-2015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792D7BD-C255-4087-AFDA-C777FFBA9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6181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89367-CE99-40DF-9D7A-990E6F323CB7}" type="datetimeFigureOut">
              <a:rPr lang="nl-NL" smtClean="0"/>
              <a:t>20-8-2015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792D7BD-C255-4087-AFDA-C777FFBA9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76022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89367-CE99-40DF-9D7A-990E6F323CB7}" type="datetimeFigureOut">
              <a:rPr lang="nl-NL" smtClean="0"/>
              <a:t>20-8-2015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792D7BD-C255-4087-AFDA-C777FFBA9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9214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89367-CE99-40DF-9D7A-990E6F323CB7}" type="datetimeFigureOut">
              <a:rPr lang="nl-NL" smtClean="0"/>
              <a:t>20-8-2015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792D7BD-C255-4087-AFDA-C777FFBA9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00736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89367-CE99-40DF-9D7A-990E6F323CB7}" type="datetimeFigureOut">
              <a:rPr lang="nl-NL" smtClean="0"/>
              <a:t>20-8-2015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792D7BD-C255-4087-AFDA-C777FFBA9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93949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CBF89367-CE99-40DF-9D7A-990E6F323CB7}" type="datetimeFigureOut">
              <a:rPr lang="nl-NL" smtClean="0"/>
              <a:t>20-8-2015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792D7BD-C255-4087-AFDA-C777FFBA9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76388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89367-CE99-40DF-9D7A-990E6F323CB7}" type="datetimeFigureOut">
              <a:rPr lang="nl-NL" smtClean="0"/>
              <a:t>20-8-2015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nl-NL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792D7BD-C255-4087-AFDA-C777FFBA9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3601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89367-CE99-40DF-9D7A-990E6F323CB7}" type="datetimeFigureOut">
              <a:rPr lang="nl-NL" smtClean="0"/>
              <a:t>20-8-2015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9792D7BD-C255-4087-AFDA-C777FFBA9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4794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89367-CE99-40DF-9D7A-990E6F323CB7}" type="datetimeFigureOut">
              <a:rPr lang="nl-NL" smtClean="0"/>
              <a:t>20-8-2015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9792D7BD-C255-4087-AFDA-C777FFBA9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4433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89367-CE99-40DF-9D7A-990E6F323CB7}" type="datetimeFigureOut">
              <a:rPr lang="nl-NL" smtClean="0"/>
              <a:t>20-8-2015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9792D7BD-C255-4087-AFDA-C777FFBA9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1420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89367-CE99-40DF-9D7A-990E6F323CB7}" type="datetimeFigureOut">
              <a:rPr lang="nl-NL" smtClean="0"/>
              <a:t>20-8-2015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9792D7BD-C255-4087-AFDA-C777FFBA9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9286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89367-CE99-40DF-9D7A-990E6F323CB7}" type="datetimeFigureOut">
              <a:rPr lang="nl-NL" smtClean="0"/>
              <a:t>20-8-2015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9792D7BD-C255-4087-AFDA-C777FFBA9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5621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89367-CE99-40DF-9D7A-990E6F323CB7}" type="datetimeFigureOut">
              <a:rPr lang="nl-NL" smtClean="0"/>
              <a:t>20-8-2015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792D7BD-C255-4087-AFDA-C777FFBA9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623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89367-CE99-40DF-9D7A-990E6F323CB7}" type="datetimeFigureOut">
              <a:rPr lang="nl-NL" smtClean="0"/>
              <a:t>20-8-2015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792D7BD-C255-4087-AFDA-C777FFBA9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6236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89367-CE99-40DF-9D7A-990E6F323CB7}" type="datetimeFigureOut">
              <a:rPr lang="nl-NL" smtClean="0"/>
              <a:t>20-8-2015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792D7BD-C255-4087-AFDA-C777FFBA9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3290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CBF89367-CE99-40DF-9D7A-990E6F323CB7}" type="datetimeFigureOut">
              <a:rPr lang="nl-NL" smtClean="0"/>
              <a:t>20-8-2015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9792D7BD-C255-4087-AFDA-C777FFBA91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2470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CbidW0b2EJ8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s://www.youtube.com/watch?v=PO0tfTSMlpw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gRj-MAveUYA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00034" y="692696"/>
            <a:ext cx="8176422" cy="5616624"/>
          </a:xfrm>
        </p:spPr>
        <p:txBody>
          <a:bodyPr>
            <a:normAutofit fontScale="90000"/>
          </a:bodyPr>
          <a:lstStyle/>
          <a:p>
            <a:pPr algn="ctr"/>
            <a:r>
              <a:rPr lang="nl-NL" sz="8000" dirty="0" smtClean="0"/>
              <a:t>Stijlvormen</a:t>
            </a:r>
            <a:br>
              <a:rPr lang="nl-NL" sz="8000" dirty="0" smtClean="0"/>
            </a:br>
            <a:r>
              <a:rPr lang="nl-NL" sz="8000" dirty="0" smtClean="0"/>
              <a:t/>
            </a:r>
            <a:br>
              <a:rPr lang="nl-NL" sz="8000" dirty="0" smtClean="0"/>
            </a:br>
            <a:r>
              <a:rPr lang="nl-NL" sz="8000" dirty="0" smtClean="0"/>
              <a:t/>
            </a:r>
            <a:br>
              <a:rPr lang="nl-NL" sz="8000" dirty="0" smtClean="0"/>
            </a:br>
            <a:r>
              <a:rPr lang="nl-NL" sz="8000" dirty="0"/>
              <a:t/>
            </a:r>
            <a:br>
              <a:rPr lang="nl-NL" sz="8000" dirty="0"/>
            </a:br>
            <a:r>
              <a:rPr lang="nl-NL" sz="2000" dirty="0"/>
              <a:t/>
            </a:r>
            <a:br>
              <a:rPr lang="nl-NL" sz="2000" dirty="0"/>
            </a:br>
            <a:r>
              <a:rPr lang="nl-NL" sz="2500" dirty="0" smtClean="0"/>
              <a:t>beeldspraak, hyperbool, understatement, (anti)climax, retorische vraag, eufemisme, spot, woordspeling, tegenstelling, paradox. </a:t>
            </a:r>
            <a:endParaRPr lang="nl-NL" sz="2500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2060848"/>
            <a:ext cx="4031704" cy="27421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Retorische 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65970" y="2276872"/>
            <a:ext cx="7524042" cy="4382837"/>
          </a:xfrm>
        </p:spPr>
        <p:txBody>
          <a:bodyPr>
            <a:normAutofit/>
          </a:bodyPr>
          <a:lstStyle/>
          <a:p>
            <a:pPr marL="118872" indent="0">
              <a:buNone/>
            </a:pPr>
            <a:r>
              <a:rPr lang="nl-NL" dirty="0"/>
              <a:t>Een vraag </a:t>
            </a:r>
            <a:r>
              <a:rPr lang="nl-NL" dirty="0" smtClean="0"/>
              <a:t>die </a:t>
            </a:r>
            <a:r>
              <a:rPr lang="nl-NL" dirty="0"/>
              <a:t>de vorm van een vraag </a:t>
            </a:r>
            <a:r>
              <a:rPr lang="nl-NL" dirty="0" smtClean="0"/>
              <a:t>heeft, </a:t>
            </a:r>
            <a:r>
              <a:rPr lang="nl-NL" dirty="0"/>
              <a:t>maar geen echte vraag is: het antwoord hoeft namelijk niet gegeven te worden.</a:t>
            </a:r>
            <a:endParaRPr lang="nl-NL" dirty="0" smtClean="0">
              <a:hlinkClick r:id="rId2"/>
            </a:endParaRPr>
          </a:p>
          <a:p>
            <a:pPr marL="118872" indent="0">
              <a:buNone/>
            </a:pPr>
            <a:endParaRPr lang="nl-NL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Dominee/priester: </a:t>
            </a:r>
            <a:r>
              <a:rPr lang="nl-NL" dirty="0" smtClean="0"/>
              <a:t>“En </a:t>
            </a:r>
            <a:r>
              <a:rPr lang="nl-NL" dirty="0"/>
              <a:t>zijn wij niet allen zondaars</a:t>
            </a:r>
            <a:r>
              <a:rPr lang="nl-NL" dirty="0" smtClean="0"/>
              <a:t>?”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Leraar</a:t>
            </a:r>
            <a:r>
              <a:rPr lang="nl-NL" dirty="0"/>
              <a:t>: </a:t>
            </a:r>
            <a:r>
              <a:rPr lang="nl-NL" dirty="0" smtClean="0"/>
              <a:t>“Wie </a:t>
            </a:r>
            <a:r>
              <a:rPr lang="nl-NL" dirty="0"/>
              <a:t>wil later niet goed verdienen</a:t>
            </a:r>
            <a:r>
              <a:rPr lang="nl-NL" dirty="0" smtClean="0"/>
              <a:t>?”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Gefrustreerd </a:t>
            </a:r>
            <a:r>
              <a:rPr lang="nl-NL" dirty="0"/>
              <a:t>persoon: </a:t>
            </a:r>
            <a:r>
              <a:rPr lang="nl-NL" dirty="0" smtClean="0"/>
              <a:t>“Wie </a:t>
            </a:r>
            <a:r>
              <a:rPr lang="nl-NL" dirty="0"/>
              <a:t>ziet niet wat ik wil</a:t>
            </a:r>
            <a:r>
              <a:rPr lang="nl-NL" dirty="0" smtClean="0"/>
              <a:t>?”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Ongeduldige </a:t>
            </a:r>
            <a:r>
              <a:rPr lang="nl-NL" dirty="0"/>
              <a:t>reiziger: </a:t>
            </a:r>
            <a:r>
              <a:rPr lang="nl-NL" dirty="0" smtClean="0"/>
              <a:t>“Hebben </a:t>
            </a:r>
            <a:r>
              <a:rPr lang="nl-NL" dirty="0"/>
              <a:t>ze hier wel eens van op tijd rijden gehoord</a:t>
            </a:r>
            <a:r>
              <a:rPr lang="nl-NL" dirty="0" smtClean="0"/>
              <a:t>?”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118872" indent="0">
              <a:buNone/>
            </a:pPr>
            <a:r>
              <a:rPr lang="nl-NL" dirty="0">
                <a:hlinkClick r:id="rId2"/>
              </a:rPr>
              <a:t>https://www.youtube.com/watch?v=CbidW0b2EJ8</a:t>
            </a:r>
            <a:endParaRPr lang="nl-NL" dirty="0"/>
          </a:p>
          <a:p>
            <a:pPr marL="118872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319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Eufemisme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8872" indent="0">
              <a:buNone/>
            </a:pPr>
            <a:r>
              <a:rPr lang="nl-NL" dirty="0" smtClean="0"/>
              <a:t>Iets wat hard, onaangenaam of beschamend is, op een verzachtende manier uitdrukken.</a:t>
            </a:r>
          </a:p>
          <a:p>
            <a:pPr marL="118872" indent="0">
              <a:buNone/>
            </a:pPr>
            <a:endParaRPr lang="nl-NL" dirty="0"/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Onze oude hond is vredig ingeslapen.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Op dit moment ben ik werkzoekend.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Potverdorie! 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4221088"/>
            <a:ext cx="2993490" cy="2242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87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Spot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8872" indent="0">
              <a:buNone/>
            </a:pPr>
            <a:r>
              <a:rPr lang="nl-NL" dirty="0" smtClean="0"/>
              <a:t>Bij spot maak je iets belachelijk. Spot kan onschuldig zijn, maar ook kwetsend.</a:t>
            </a:r>
          </a:p>
          <a:p>
            <a:pPr marL="118872" indent="0">
              <a:buNone/>
            </a:pPr>
            <a:endParaRPr lang="nl-NL" dirty="0" smtClean="0"/>
          </a:p>
          <a:p>
            <a:pPr marL="404622" indent="-285750">
              <a:buFont typeface="Wingdings" panose="05000000000000000000" pitchFamily="2" charset="2"/>
              <a:buChar char="v"/>
            </a:pPr>
            <a:r>
              <a:rPr lang="nl-NL" dirty="0" smtClean="0"/>
              <a:t>Tegen een leerling die slechte cijfers haalt: “Je </a:t>
            </a:r>
            <a:r>
              <a:rPr lang="nl-NL" dirty="0"/>
              <a:t>hebt je zaken wel goed geleerd, moet ik zeggen</a:t>
            </a:r>
            <a:r>
              <a:rPr lang="nl-NL" dirty="0" smtClean="0"/>
              <a:t>!”</a:t>
            </a:r>
            <a:endParaRPr lang="nl-NL" dirty="0"/>
          </a:p>
          <a:p>
            <a:pPr marL="404622" indent="-285750">
              <a:buFont typeface="Wingdings" panose="05000000000000000000" pitchFamily="2" charset="2"/>
              <a:buChar char="v"/>
            </a:pPr>
            <a:r>
              <a:rPr lang="nl-NL" dirty="0" smtClean="0"/>
              <a:t>Tegen een leerling die te laat binnenkomt: “Goh</a:t>
            </a:r>
            <a:r>
              <a:rPr lang="nl-NL" dirty="0"/>
              <a:t>, precies op tijd</a:t>
            </a:r>
            <a:r>
              <a:rPr lang="nl-NL" dirty="0" smtClean="0"/>
              <a:t>.”</a:t>
            </a:r>
          </a:p>
          <a:p>
            <a:pPr marL="404622" indent="-285750">
              <a:buFont typeface="Wingdings" panose="05000000000000000000" pitchFamily="2" charset="2"/>
              <a:buChar char="v"/>
            </a:pPr>
            <a:r>
              <a:rPr lang="nl-NL" dirty="0" smtClean="0"/>
              <a:t>“Wat </a:t>
            </a:r>
            <a:r>
              <a:rPr lang="nl-NL" dirty="0"/>
              <a:t>een lekker </a:t>
            </a:r>
            <a:r>
              <a:rPr lang="nl-NL" dirty="0" smtClean="0"/>
              <a:t>ding”, </a:t>
            </a:r>
            <a:r>
              <a:rPr lang="nl-NL" dirty="0"/>
              <a:t>wanneer dit absoluut niet het geval is.</a:t>
            </a:r>
            <a:endParaRPr lang="nl-NL" b="1" dirty="0" smtClean="0"/>
          </a:p>
          <a:p>
            <a:pPr marL="118872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0183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Woordspeling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18872" indent="0">
              <a:buNone/>
            </a:pPr>
            <a:r>
              <a:rPr lang="nl-NL" dirty="0" smtClean="0"/>
              <a:t>Je speelt met de klank of de betekenis van een woord.</a:t>
            </a:r>
          </a:p>
          <a:p>
            <a:pPr marL="118872" indent="0">
              <a:buNone/>
            </a:pPr>
            <a:endParaRPr lang="nl-NL" dirty="0"/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De </a:t>
            </a:r>
            <a:r>
              <a:rPr lang="nl-NL" dirty="0"/>
              <a:t>duiker was diep </a:t>
            </a:r>
            <a:r>
              <a:rPr lang="nl-NL" dirty="0" smtClean="0"/>
              <a:t>gezonken.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Word </a:t>
            </a:r>
            <a:r>
              <a:rPr lang="nl-NL" dirty="0"/>
              <a:t>bokser: meer kans op </a:t>
            </a:r>
            <a:r>
              <a:rPr lang="nl-NL" dirty="0" smtClean="0"/>
              <a:t>slagen.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Zegt </a:t>
            </a:r>
            <a:r>
              <a:rPr lang="nl-NL" dirty="0"/>
              <a:t>de ene kaars tegen de andere: </a:t>
            </a:r>
            <a:r>
              <a:rPr lang="nl-NL" dirty="0" smtClean="0"/>
              <a:t>“Zullen </a:t>
            </a:r>
            <a:r>
              <a:rPr lang="nl-NL" dirty="0"/>
              <a:t>we vanavond samen uitgaan</a:t>
            </a:r>
            <a:r>
              <a:rPr lang="nl-NL" dirty="0" smtClean="0"/>
              <a:t>?”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  <a:p>
            <a:pPr marL="0" indent="0">
              <a:buNone/>
            </a:pPr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</a:t>
            </a:r>
          </a:p>
          <a:p>
            <a:pPr marL="0" indent="0">
              <a:buNone/>
            </a:pPr>
            <a:r>
              <a:rPr lang="nl-NL" dirty="0" err="1" smtClean="0">
                <a:hlinkClick r:id="rId2"/>
              </a:rPr>
              <a:t>watch?v</a:t>
            </a:r>
            <a:r>
              <a:rPr lang="nl-NL" dirty="0" smtClean="0">
                <a:hlinkClick r:id="rId2"/>
              </a:rPr>
              <a:t>=PO0tfTSMlpw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4596005"/>
            <a:ext cx="3240360" cy="2293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3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Tegenstelling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83262" y="2383780"/>
            <a:ext cx="6345260" cy="3530600"/>
          </a:xfrm>
        </p:spPr>
        <p:txBody>
          <a:bodyPr/>
          <a:lstStyle/>
          <a:p>
            <a:pPr marL="118872" indent="0">
              <a:buNone/>
            </a:pPr>
            <a:r>
              <a:rPr lang="nl-NL" dirty="0" smtClean="0"/>
              <a:t>Twee woorden worden tegen over elkaar gezet om het verschil te benadrukken.</a:t>
            </a:r>
          </a:p>
          <a:p>
            <a:pPr marL="118872" indent="0">
              <a:buNone/>
            </a:pPr>
            <a:endParaRPr lang="nl-NL" dirty="0"/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Het jongetje is geboren op de dag dat zijn opa stierf.</a:t>
            </a:r>
            <a:endParaRPr lang="nl-NL" dirty="0"/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Elkaar door dik en dun steunen.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Omdat hij door iedereen aardig gevonden wilde worden, kregen zijn medeleerlingen een enorme hekel aan hem.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4656959"/>
            <a:ext cx="2016224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84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Paradox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64382" y="2489200"/>
            <a:ext cx="6659946" cy="3530600"/>
          </a:xfrm>
        </p:spPr>
        <p:txBody>
          <a:bodyPr/>
          <a:lstStyle/>
          <a:p>
            <a:pPr marL="118872" indent="0">
              <a:buNone/>
            </a:pPr>
            <a:r>
              <a:rPr lang="nl-NL" dirty="0" smtClean="0"/>
              <a:t>Schijnbare tegenstelling. Lijkt niet te kloppen, maar klopt toch.</a:t>
            </a:r>
          </a:p>
          <a:p>
            <a:pPr marL="118872" indent="0">
              <a:buNone/>
            </a:pPr>
            <a:endParaRPr lang="nl-NL" dirty="0"/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Niets </a:t>
            </a:r>
            <a:r>
              <a:rPr lang="nl-NL" dirty="0"/>
              <a:t>is zeker, en zelfs dat </a:t>
            </a:r>
            <a:r>
              <a:rPr lang="nl-NL" dirty="0" smtClean="0"/>
              <a:t>niet.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Hoe </a:t>
            </a:r>
            <a:r>
              <a:rPr lang="nl-NL" dirty="0"/>
              <a:t>gespecialiseerder iemand is, des te minder </a:t>
            </a:r>
            <a:r>
              <a:rPr lang="nl-NL" dirty="0" smtClean="0"/>
              <a:t>hij kan.</a:t>
            </a:r>
            <a:endParaRPr lang="nl-NL" dirty="0"/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Vele </a:t>
            </a:r>
            <a:r>
              <a:rPr lang="nl-NL" dirty="0"/>
              <a:t>eersten zullen de laatsten zijn.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Een </a:t>
            </a:r>
            <a:r>
              <a:rPr lang="nl-NL" dirty="0"/>
              <a:t>grote man, met een klein hartje.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3394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Lesopbouw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nl-NL" sz="2400" dirty="0" smtClean="0"/>
              <a:t>Instructie stijlvormen</a:t>
            </a:r>
          </a:p>
          <a:p>
            <a:pPr marL="457200" indent="-457200">
              <a:buAutoNum type="arabicPeriod"/>
            </a:pPr>
            <a:r>
              <a:rPr lang="nl-NL" sz="2400" dirty="0" smtClean="0"/>
              <a:t>Groepsopdracht: stijlvormen indelen</a:t>
            </a:r>
          </a:p>
          <a:p>
            <a:pPr marL="457200" indent="-457200">
              <a:buAutoNum type="arabicPeriod"/>
            </a:pPr>
            <a:r>
              <a:rPr lang="nl-NL" sz="2400" dirty="0" smtClean="0"/>
              <a:t>Opdrachten uit het boek (stijlvormen: 1.1 t/m 1.6. Pagina 247)</a:t>
            </a:r>
          </a:p>
          <a:p>
            <a:pPr marL="457200" indent="-457200">
              <a:buAutoNum type="arabicPeriod"/>
            </a:pPr>
            <a:r>
              <a:rPr lang="nl-NL" sz="2400" dirty="0"/>
              <a:t>A</a:t>
            </a:r>
            <a:r>
              <a:rPr lang="nl-NL" sz="2400" dirty="0" smtClean="0"/>
              <a:t>fsluitende </a:t>
            </a:r>
            <a:r>
              <a:rPr lang="nl-NL" sz="2400" dirty="0" err="1" smtClean="0"/>
              <a:t>Kahoot</a:t>
            </a:r>
            <a:r>
              <a:rPr lang="nl-NL" sz="2400" dirty="0" smtClean="0"/>
              <a:t>: stijlvormen 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85546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nl-NL" sz="2400" dirty="0" smtClean="0"/>
              <a:t>Aan het eind van deze les herken je de verschillende stijlvormen.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sz="2400" dirty="0" smtClean="0"/>
              <a:t>Aan het eind van deze les weet je hoe je de stijlvormen kunt toepassen.</a:t>
            </a:r>
          </a:p>
          <a:p>
            <a:pPr marL="118872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088" y="4653136"/>
            <a:ext cx="28575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70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stijlvormen?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11560" y="3102686"/>
            <a:ext cx="4752528" cy="2558562"/>
          </a:xfrm>
        </p:spPr>
        <p:txBody>
          <a:bodyPr>
            <a:normAutofit fontScale="92500" lnSpcReduction="20000"/>
          </a:bodyPr>
          <a:lstStyle/>
          <a:p>
            <a:pPr marL="118872" indent="0">
              <a:buNone/>
            </a:pPr>
            <a:r>
              <a:rPr lang="nl-NL" sz="2800" dirty="0" smtClean="0"/>
              <a:t>Je kunt een tekst aantrekkelijker maker door op een originele manier woorden of zinnen te gebruiken. Je kunt hierbij beeldspraak en stijlfiguren gebruiken. </a:t>
            </a:r>
          </a:p>
          <a:p>
            <a:pPr marL="118872" indent="0">
              <a:buNone/>
            </a:pPr>
            <a:endParaRPr lang="nl-NL" dirty="0"/>
          </a:p>
          <a:p>
            <a:pPr marL="118872" indent="0">
              <a:buNone/>
            </a:pPr>
            <a:endParaRPr lang="nl-NL" dirty="0" smtClean="0"/>
          </a:p>
          <a:p>
            <a:pPr marL="118872" indent="0">
              <a:buNone/>
            </a:pP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6135" y="2564904"/>
            <a:ext cx="2667014" cy="3560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37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Beeldspraak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18872" indent="0">
              <a:buNone/>
            </a:pPr>
            <a:r>
              <a:rPr lang="nl-NL" dirty="0" smtClean="0"/>
              <a:t>Figuurlijk taalgebruik. Je vergelijkt iets met een bepaald beeld.</a:t>
            </a:r>
          </a:p>
          <a:p>
            <a:pPr marL="118872" indent="0">
              <a:buNone/>
            </a:pPr>
            <a:endParaRPr lang="nl-NL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Hij schudde al zijn antwoorden uit zijn mouw.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De vijand kwam als een dief in de nacht.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Ben je echt van plan om in die verroeste koektrommel naar Italië te rijden?</a:t>
            </a:r>
          </a:p>
          <a:p>
            <a:pPr marL="0" indent="0">
              <a:buNone/>
            </a:pPr>
            <a:endParaRPr lang="nl-NL" dirty="0"/>
          </a:p>
          <a:p>
            <a:pPr marL="118872" indent="0">
              <a:buNone/>
            </a:pPr>
            <a:endParaRPr lang="nl-NL" dirty="0"/>
          </a:p>
          <a:p>
            <a:pPr marL="118872" indent="0">
              <a:buNone/>
            </a:pPr>
            <a:r>
              <a:rPr lang="nl-NL" dirty="0" smtClean="0">
                <a:hlinkClick r:id="rId2"/>
              </a:rPr>
              <a:t>https</a:t>
            </a:r>
            <a:r>
              <a:rPr lang="nl-NL" dirty="0">
                <a:hlinkClick r:id="rId2"/>
              </a:rPr>
              <a:t>://</a:t>
            </a:r>
            <a:r>
              <a:rPr lang="nl-NL" dirty="0" smtClean="0">
                <a:hlinkClick r:id="rId2"/>
              </a:rPr>
              <a:t>www.youtube.com/watch?v=gRj-MAveUYA</a:t>
            </a:r>
            <a:endParaRPr lang="nl-NL" dirty="0" smtClean="0"/>
          </a:p>
          <a:p>
            <a:pPr marL="118872" indent="0">
              <a:buNone/>
            </a:pPr>
            <a:endParaRPr lang="nl-NL" dirty="0" smtClean="0"/>
          </a:p>
          <a:p>
            <a:pPr marL="118872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3186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Hyperbool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2636912"/>
            <a:ext cx="7488832" cy="3530600"/>
          </a:xfrm>
        </p:spPr>
        <p:txBody>
          <a:bodyPr/>
          <a:lstStyle/>
          <a:p>
            <a:pPr marL="118872" indent="0">
              <a:buNone/>
            </a:pPr>
            <a:r>
              <a:rPr lang="nl-NL" dirty="0" smtClean="0"/>
              <a:t>Sterke overdrijving.</a:t>
            </a:r>
          </a:p>
          <a:p>
            <a:pPr marL="118872" indent="0">
              <a:buNone/>
            </a:pPr>
            <a:endParaRPr lang="nl-NL" dirty="0"/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Tjonge, het duurt nog tot Kerst voordat die minuut verstreken is!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Ik </a:t>
            </a:r>
            <a:r>
              <a:rPr lang="nl-NL" dirty="0"/>
              <a:t>verveel me dood.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Ik </a:t>
            </a:r>
            <a:r>
              <a:rPr lang="nl-NL" dirty="0"/>
              <a:t>weet niet wat voor windkracht het is vandaag, maar ik denk wel windkracht 80! </a:t>
            </a:r>
            <a:endParaRPr lang="nl-NL" dirty="0" smtClean="0"/>
          </a:p>
          <a:p>
            <a:pPr marL="118872" indent="0">
              <a:buNone/>
            </a:pPr>
            <a:endParaRPr lang="nl-NL" dirty="0"/>
          </a:p>
          <a:p>
            <a:pPr marL="118872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384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Understatement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64382" y="2489200"/>
            <a:ext cx="7236010" cy="3530600"/>
          </a:xfrm>
        </p:spPr>
        <p:txBody>
          <a:bodyPr/>
          <a:lstStyle/>
          <a:p>
            <a:pPr marL="118872" indent="0">
              <a:buNone/>
            </a:pPr>
            <a:r>
              <a:rPr lang="nl-NL" dirty="0" smtClean="0"/>
              <a:t>Sterke afzwakking.</a:t>
            </a:r>
          </a:p>
          <a:p>
            <a:pPr marL="118872" indent="0">
              <a:buNone/>
            </a:pPr>
            <a:endParaRPr lang="nl-NL" dirty="0"/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Tim gaf toe dat zijn kamer van twee bij twee geen villa was.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Die </a:t>
            </a:r>
            <a:r>
              <a:rPr lang="nl-NL" dirty="0"/>
              <a:t>regisseur heeft met zijn speelfilms ongetwijfeld een paar centjes verdiend.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Zo'n </a:t>
            </a:r>
            <a:r>
              <a:rPr lang="nl-NL" dirty="0"/>
              <a:t>drastische prijsverhoging zal niet bevorderlijk zijn voor de export van het product.</a:t>
            </a:r>
          </a:p>
        </p:txBody>
      </p:sp>
    </p:spTree>
    <p:extLst>
      <p:ext uri="{BB962C8B-B14F-4D97-AF65-F5344CB8AC3E}">
        <p14:creationId xmlns:p14="http://schemas.microsoft.com/office/powerpoint/2010/main" val="250021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Climax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65970" y="2276872"/>
            <a:ext cx="6345260" cy="3530600"/>
          </a:xfrm>
        </p:spPr>
        <p:txBody>
          <a:bodyPr/>
          <a:lstStyle/>
          <a:p>
            <a:pPr marL="118872" indent="0">
              <a:buNone/>
            </a:pPr>
            <a:r>
              <a:rPr lang="nl-NL" dirty="0" smtClean="0"/>
              <a:t>Opsomming waarin de betekenis </a:t>
            </a:r>
            <a:r>
              <a:rPr lang="nl-NL" u="sng" dirty="0" smtClean="0"/>
              <a:t>sterker</a:t>
            </a:r>
            <a:r>
              <a:rPr lang="nl-NL" dirty="0" smtClean="0"/>
              <a:t> wordt.</a:t>
            </a:r>
          </a:p>
          <a:p>
            <a:pPr marL="118872" indent="0">
              <a:buNone/>
            </a:pPr>
            <a:endParaRPr lang="nl-NL" dirty="0"/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De leerlingen snikten, begonnen even later te huilen en zetten het vervolgens op een schreeuwen.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Voordat </a:t>
            </a:r>
            <a:r>
              <a:rPr lang="nl-NL" dirty="0"/>
              <a:t>dit plan doorgevoerd wordt, zijn we weken, maanden, jaren verder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7454" y="4131232"/>
            <a:ext cx="3384376" cy="2535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86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Anticlimax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64382" y="2489200"/>
            <a:ext cx="6803962" cy="3530600"/>
          </a:xfrm>
        </p:spPr>
        <p:txBody>
          <a:bodyPr/>
          <a:lstStyle/>
          <a:p>
            <a:pPr marL="118872" indent="0">
              <a:buNone/>
            </a:pPr>
            <a:r>
              <a:rPr lang="nl-NL" dirty="0" smtClean="0"/>
              <a:t>Opsomming waarin de betekenis steeds </a:t>
            </a:r>
            <a:r>
              <a:rPr lang="nl-NL" u="sng" dirty="0" smtClean="0"/>
              <a:t>zwakker </a:t>
            </a:r>
            <a:r>
              <a:rPr lang="nl-NL" dirty="0" smtClean="0"/>
              <a:t>wordt.</a:t>
            </a:r>
          </a:p>
          <a:p>
            <a:pPr marL="118872" indent="0">
              <a:buNone/>
            </a:pPr>
            <a:endParaRPr lang="nl-NL" dirty="0"/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Nu </a:t>
            </a:r>
            <a:r>
              <a:rPr lang="nl-NL" dirty="0"/>
              <a:t>niet voor €500,-, niet voor €100,-, niet eens voor €50,-, </a:t>
            </a:r>
            <a:r>
              <a:rPr lang="nl-NL" dirty="0" smtClean="0"/>
              <a:t>maar slechts </a:t>
            </a:r>
            <a:r>
              <a:rPr lang="nl-NL" dirty="0"/>
              <a:t>voor </a:t>
            </a:r>
            <a:r>
              <a:rPr lang="nl-NL" dirty="0" smtClean="0"/>
              <a:t>€49,95!</a:t>
            </a:r>
            <a:endParaRPr lang="nl-NL" dirty="0"/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Ik </a:t>
            </a:r>
            <a:r>
              <a:rPr lang="nl-NL" dirty="0"/>
              <a:t>schreeuwde het in je oor, oké, ik riep. Nee, ik zei het gewoon, of fluisterde ik het nou</a:t>
            </a:r>
            <a:r>
              <a:rPr lang="nl-NL" dirty="0" smtClean="0"/>
              <a:t>?</a:t>
            </a:r>
            <a:endParaRPr lang="nl-NL" dirty="0"/>
          </a:p>
          <a:p>
            <a:pPr marL="118872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454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-directiekamer">
  <a:themeElements>
    <a:clrScheme name="Ion-directiekamer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-directiekamer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-directiekamer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189</TotalTime>
  <Words>633</Words>
  <Application>Microsoft Office PowerPoint</Application>
  <PresentationFormat>Diavoorstelling (4:3)</PresentationFormat>
  <Paragraphs>88</Paragraphs>
  <Slides>15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6" baseType="lpstr">
      <vt:lpstr>Ion-directiekamer</vt:lpstr>
      <vt:lpstr>Stijlvormen     beeldspraak, hyperbool, understatement, (anti)climax, retorische vraag, eufemisme, spot, woordspeling, tegenstelling, paradox. </vt:lpstr>
      <vt:lpstr>Lesopbouw</vt:lpstr>
      <vt:lpstr>Lesdoelen</vt:lpstr>
      <vt:lpstr>Waarom stijlvormen?</vt:lpstr>
      <vt:lpstr>Beeldspraak</vt:lpstr>
      <vt:lpstr>Hyperbool</vt:lpstr>
      <vt:lpstr>Understatement</vt:lpstr>
      <vt:lpstr>Climax</vt:lpstr>
      <vt:lpstr>Anticlimax</vt:lpstr>
      <vt:lpstr>Retorische vraag</vt:lpstr>
      <vt:lpstr>Eufemisme </vt:lpstr>
      <vt:lpstr>Spot</vt:lpstr>
      <vt:lpstr>Woordspeling </vt:lpstr>
      <vt:lpstr>Tegenstelling </vt:lpstr>
      <vt:lpstr>Paradox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Opdracht: betoog schrijven</dc:title>
  <dc:creator>Elske</dc:creator>
  <cp:lastModifiedBy>Elske Mientjes</cp:lastModifiedBy>
  <cp:revision>32</cp:revision>
  <dcterms:created xsi:type="dcterms:W3CDTF">2013-01-23T11:48:57Z</dcterms:created>
  <dcterms:modified xsi:type="dcterms:W3CDTF">2015-08-20T09:34:15Z</dcterms:modified>
</cp:coreProperties>
</file>