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3631"/>
  </p:normalViewPr>
  <p:slideViewPr>
    <p:cSldViewPr snapToGrid="0" snapToObjects="1">
      <p:cViewPr varScale="1">
        <p:scale>
          <a:sx n="95" d="100"/>
          <a:sy n="95" d="100"/>
        </p:scale>
        <p:origin x="200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4CC5EB-5EB5-BF4F-9296-B7A686BF1D94}" type="datetimeFigureOut">
              <a:rPr lang="nl-NL" smtClean="0"/>
              <a:t>08-08-17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9443D-7333-4345-86E4-D31619A3C6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6424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B9443D-7333-4345-86E4-D31619A3C633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88940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A3A52-A78E-634B-AF6D-2E1880CDA15A}" type="datetimeFigureOut">
              <a:rPr lang="nl-NL" smtClean="0"/>
              <a:t>08-08-17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C7E4C6C3-1B51-B849-B01B-39FBE32BC0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2414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-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A3A52-A78E-634B-AF6D-2E1880CDA15A}" type="datetimeFigureOut">
              <a:rPr lang="nl-NL" smtClean="0"/>
              <a:t>08-08-17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C7E4C6C3-1B51-B849-B01B-39FBE32BC0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7113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A3A52-A78E-634B-AF6D-2E1880CDA15A}" type="datetimeFigureOut">
              <a:rPr lang="nl-NL" smtClean="0"/>
              <a:t>08-08-17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C7E4C6C3-1B51-B849-B01B-39FBE32BC0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23747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A3A52-A78E-634B-AF6D-2E1880CDA15A}" type="datetimeFigureOut">
              <a:rPr lang="nl-NL" smtClean="0"/>
              <a:t>08-08-17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C7E4C6C3-1B51-B849-B01B-39FBE32BC05C}" type="slidenum">
              <a:rPr lang="nl-NL" smtClean="0"/>
              <a:t>‹nr.›</a:t>
            </a:fld>
            <a:endParaRPr lang="nl-NL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011484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A3A52-A78E-634B-AF6D-2E1880CDA15A}" type="datetimeFigureOut">
              <a:rPr lang="nl-NL" smtClean="0"/>
              <a:t>08-08-17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C7E4C6C3-1B51-B849-B01B-39FBE32BC0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1038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A3A52-A78E-634B-AF6D-2E1880CDA15A}" type="datetimeFigureOut">
              <a:rPr lang="nl-NL" smtClean="0"/>
              <a:t>08-08-17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C6C3-1B51-B849-B01B-39FBE32BC0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17550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s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A3A52-A78E-634B-AF6D-2E1880CDA15A}" type="datetimeFigureOut">
              <a:rPr lang="nl-NL" smtClean="0"/>
              <a:t>08-08-17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C6C3-1B51-B849-B01B-39FBE32BC0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36438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A3A52-A78E-634B-AF6D-2E1880CDA15A}" type="datetimeFigureOut">
              <a:rPr lang="nl-NL" smtClean="0"/>
              <a:t>08-08-17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C6C3-1B51-B849-B01B-39FBE32BC0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30669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C6DA3A52-A78E-634B-AF6D-2E1880CDA15A}" type="datetimeFigureOut">
              <a:rPr lang="nl-NL" smtClean="0"/>
              <a:t>08-08-17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C7E4C6C3-1B51-B849-B01B-39FBE32BC0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0445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A3A52-A78E-634B-AF6D-2E1880CDA15A}" type="datetimeFigureOut">
              <a:rPr lang="nl-NL" smtClean="0"/>
              <a:t>08-08-17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C6C3-1B51-B849-B01B-39FBE32BC0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371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A3A52-A78E-634B-AF6D-2E1880CDA15A}" type="datetimeFigureOut">
              <a:rPr lang="nl-NL" smtClean="0"/>
              <a:t>08-08-17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C7E4C6C3-1B51-B849-B01B-39FBE32BC0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4846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A3A52-A78E-634B-AF6D-2E1880CDA15A}" type="datetimeFigureOut">
              <a:rPr lang="nl-NL" smtClean="0"/>
              <a:t>08-08-17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C6C3-1B51-B849-B01B-39FBE32BC0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2698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A3A52-A78E-634B-AF6D-2E1880CDA15A}" type="datetimeFigureOut">
              <a:rPr lang="nl-NL" smtClean="0"/>
              <a:t>08-08-17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C6C3-1B51-B849-B01B-39FBE32BC0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3363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A3A52-A78E-634B-AF6D-2E1880CDA15A}" type="datetimeFigureOut">
              <a:rPr lang="nl-NL" smtClean="0"/>
              <a:t>08-08-17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C6C3-1B51-B849-B01B-39FBE32BC0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7900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A3A52-A78E-634B-AF6D-2E1880CDA15A}" type="datetimeFigureOut">
              <a:rPr lang="nl-NL" smtClean="0"/>
              <a:t>08-08-17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C6C3-1B51-B849-B01B-39FBE32BC0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2949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A3A52-A78E-634B-AF6D-2E1880CDA15A}" type="datetimeFigureOut">
              <a:rPr lang="nl-NL" smtClean="0"/>
              <a:t>08-08-17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C6C3-1B51-B849-B01B-39FBE32BC0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6446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A3A52-A78E-634B-AF6D-2E1880CDA15A}" type="datetimeFigureOut">
              <a:rPr lang="nl-NL" smtClean="0"/>
              <a:t>08-08-17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C6C3-1B51-B849-B01B-39FBE32BC0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6686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A3A52-A78E-634B-AF6D-2E1880CDA15A}" type="datetimeFigureOut">
              <a:rPr lang="nl-NL" smtClean="0"/>
              <a:t>08-08-17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E4C6C3-1B51-B849-B01B-39FBE32BC0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02415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Relationship Id="rId3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4429" y="2057399"/>
            <a:ext cx="11642650" cy="2138083"/>
          </a:xfrm>
        </p:spPr>
        <p:txBody>
          <a:bodyPr/>
          <a:lstStyle/>
          <a:p>
            <a:pPr algn="ctr"/>
            <a:r>
              <a:rPr lang="nl-NL" b="1" dirty="0" smtClean="0"/>
              <a:t>2.2 EEN MAATSCHAPPELIJK PROBLEEM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nl-NL" dirty="0" smtClean="0"/>
              <a:t>HOOFDSTUK 2</a:t>
            </a:r>
          </a:p>
          <a:p>
            <a:pPr algn="ctr"/>
            <a:r>
              <a:rPr lang="nl-NL" dirty="0" smtClean="0"/>
              <a:t>SOCIALE ZEKERHEID EN VERZORGINGSSTAAT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19230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PARLEMENTAIRE ENQUÊTE</a:t>
            </a:r>
            <a:br>
              <a:rPr lang="nl-NL" b="1" dirty="0" smtClean="0"/>
            </a:br>
            <a:r>
              <a:rPr lang="nl-NL" b="1" dirty="0" smtClean="0"/>
              <a:t>1886-1887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Onderzoek naar de arbeidsomstandigheden in de fabrieken in Nederland door de Tweede Kamer (parlement)</a:t>
            </a:r>
          </a:p>
          <a:p>
            <a:r>
              <a:rPr lang="nl-NL" dirty="0" smtClean="0"/>
              <a:t>De arbeidsomstandigheden waren slecht:</a:t>
            </a:r>
          </a:p>
          <a:p>
            <a:r>
              <a:rPr lang="nl-NL" dirty="0" smtClean="0"/>
              <a:t>Werkdagen van 12 tot 14 uur</a:t>
            </a:r>
          </a:p>
          <a:p>
            <a:r>
              <a:rPr lang="nl-NL" dirty="0" smtClean="0"/>
              <a:t>6 dagen per week</a:t>
            </a:r>
          </a:p>
          <a:p>
            <a:r>
              <a:rPr lang="nl-NL" dirty="0"/>
              <a:t>L</a:t>
            </a:r>
            <a:r>
              <a:rPr lang="nl-NL" dirty="0" smtClean="0"/>
              <a:t>age lonen waardoor</a:t>
            </a:r>
          </a:p>
          <a:p>
            <a:r>
              <a:rPr lang="nl-NL" dirty="0" smtClean="0"/>
              <a:t>Vrouwen en kinderen moesten werken</a:t>
            </a:r>
          </a:p>
          <a:p>
            <a:r>
              <a:rPr lang="nl-NL" dirty="0" smtClean="0"/>
              <a:t>In sommige fabrieken geen enkele 				           vakantiedag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3348" y="3189215"/>
            <a:ext cx="4689092" cy="3530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498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VERGELIJKING TUSSEN HET WERK VAN ARBEIDERS EN BOEREN</a:t>
            </a:r>
            <a:endParaRPr lang="nl-NL" b="1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idx="1"/>
          </p:nvPr>
        </p:nvSpPr>
        <p:spPr>
          <a:xfrm>
            <a:off x="906350" y="2218765"/>
            <a:ext cx="4472327" cy="416859"/>
          </a:xfrm>
        </p:spPr>
        <p:txBody>
          <a:bodyPr>
            <a:normAutofit lnSpcReduction="10000"/>
          </a:bodyPr>
          <a:lstStyle/>
          <a:p>
            <a:pPr algn="ctr"/>
            <a:r>
              <a:rPr lang="nl-NL" dirty="0" smtClean="0"/>
              <a:t>ARBEIDERS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2"/>
          </p:nvPr>
        </p:nvSpPr>
        <p:spPr>
          <a:xfrm>
            <a:off x="839788" y="3028949"/>
            <a:ext cx="5157787" cy="3829050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Lange werkdagen</a:t>
            </a:r>
          </a:p>
          <a:p>
            <a:r>
              <a:rPr lang="nl-NL" dirty="0" smtClean="0"/>
              <a:t>In bedompte, stoffige fabriek</a:t>
            </a:r>
          </a:p>
          <a:p>
            <a:r>
              <a:rPr lang="nl-NL" dirty="0" smtClean="0"/>
              <a:t>Veel lawaai door machines</a:t>
            </a:r>
          </a:p>
          <a:p>
            <a:r>
              <a:rPr lang="nl-NL" dirty="0" smtClean="0"/>
              <a:t>Machine bepaalt werktempo</a:t>
            </a:r>
          </a:p>
          <a:p>
            <a:r>
              <a:rPr lang="nl-NL" dirty="0" smtClean="0"/>
              <a:t>Eentonig werk</a:t>
            </a:r>
          </a:p>
          <a:p>
            <a:r>
              <a:rPr lang="nl-NL" dirty="0" smtClean="0"/>
              <a:t>Controle door toezichthouders</a:t>
            </a:r>
          </a:p>
          <a:p>
            <a:r>
              <a:rPr lang="nl-NL" dirty="0" smtClean="0"/>
              <a:t>Grote kans op ongelukken</a:t>
            </a:r>
          </a:p>
          <a:p>
            <a:r>
              <a:rPr lang="nl-NL" dirty="0" smtClean="0"/>
              <a:t>Nadelige gevolgen voor de gezondheid	</a:t>
            </a:r>
            <a:endParaRPr lang="nl-NL" dirty="0"/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3"/>
          </p:nvPr>
        </p:nvSpPr>
        <p:spPr>
          <a:xfrm>
            <a:off x="5820154" y="2218765"/>
            <a:ext cx="4474028" cy="416859"/>
          </a:xfrm>
        </p:spPr>
        <p:txBody>
          <a:bodyPr>
            <a:normAutofit lnSpcReduction="10000"/>
          </a:bodyPr>
          <a:lstStyle/>
          <a:p>
            <a:pPr algn="ctr"/>
            <a:r>
              <a:rPr lang="nl-NL" dirty="0" smtClean="0"/>
              <a:t>BOEREN</a:t>
            </a:r>
            <a:endParaRPr lang="nl-NL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4"/>
          </p:nvPr>
        </p:nvSpPr>
        <p:spPr>
          <a:xfrm>
            <a:off x="6172200" y="3028949"/>
            <a:ext cx="5183188" cy="3829050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Lange werkdagen</a:t>
            </a:r>
          </a:p>
          <a:p>
            <a:r>
              <a:rPr lang="nl-NL" dirty="0" smtClean="0"/>
              <a:t>In de buitenlucht</a:t>
            </a:r>
          </a:p>
          <a:p>
            <a:r>
              <a:rPr lang="nl-NL" dirty="0" smtClean="0"/>
              <a:t>Weinig lawaai</a:t>
            </a:r>
          </a:p>
          <a:p>
            <a:r>
              <a:rPr lang="nl-NL" dirty="0" smtClean="0"/>
              <a:t>Boer bepaalt werktempo zelf</a:t>
            </a:r>
          </a:p>
          <a:p>
            <a:r>
              <a:rPr lang="nl-NL" dirty="0" smtClean="0"/>
              <a:t>Verschillende werkzaamheden</a:t>
            </a:r>
          </a:p>
          <a:p>
            <a:r>
              <a:rPr lang="nl-NL" dirty="0" smtClean="0"/>
              <a:t>Geen controle door anderen</a:t>
            </a:r>
          </a:p>
          <a:p>
            <a:r>
              <a:rPr lang="nl-NL" dirty="0" smtClean="0"/>
              <a:t>Kleine kans op ongelukken</a:t>
            </a:r>
          </a:p>
          <a:p>
            <a:r>
              <a:rPr lang="nl-NL" dirty="0" smtClean="0"/>
              <a:t>Veel minder nadelige gevolgen voor de gezondheid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90111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SLECHTE WOONOMSTANDIGHEDEN                IN DE STEDEN</a:t>
            </a:r>
            <a:endParaRPr lang="nl-NL" b="1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>
          <a:xfrm>
            <a:off x="838200" y="2003612"/>
            <a:ext cx="10515600" cy="4779959"/>
          </a:xfrm>
        </p:spPr>
        <p:txBody>
          <a:bodyPr/>
          <a:lstStyle/>
          <a:p>
            <a:r>
              <a:rPr lang="nl-NL" dirty="0" smtClean="0"/>
              <a:t>Industrialisatie en verstedelijking leiden tot grote woningnood</a:t>
            </a:r>
          </a:p>
          <a:p>
            <a:r>
              <a:rPr lang="nl-NL" dirty="0" smtClean="0"/>
              <a:t>Woningen zijn vochtig en tochtig</a:t>
            </a:r>
          </a:p>
          <a:p>
            <a:r>
              <a:rPr lang="nl-NL" dirty="0" smtClean="0"/>
              <a:t>Geen wc, douche of stromend water</a:t>
            </a:r>
          </a:p>
          <a:p>
            <a:r>
              <a:rPr lang="nl-NL" dirty="0" smtClean="0"/>
              <a:t>Veel woningen in kelders (gen daglicht) en schuurtjes</a:t>
            </a:r>
          </a:p>
          <a:p>
            <a:r>
              <a:rPr lang="nl-NL" dirty="0" smtClean="0"/>
              <a:t>Vaak 1-kamerwoning voor grote gezinnen (meer dan 10 mensen), waar in één ruimte het gezin leeft, slaapt 		                                              en kookt</a:t>
            </a:r>
          </a:p>
          <a:p>
            <a:r>
              <a:rPr lang="nl-NL" dirty="0" smtClean="0"/>
              <a:t>Veel arbeiders zoeken troost in de drank,		                      waardoor honger en armoede nog 					       groter worden</a:t>
            </a:r>
          </a:p>
          <a:p>
            <a:endParaRPr lang="nl-NL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2036" y="4316403"/>
            <a:ext cx="4781107" cy="3128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3624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DE SOCIALE KWESTIE</a:t>
            </a:r>
            <a:endParaRPr lang="nl-NL" b="1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>
          <a:xfrm>
            <a:off x="680321" y="1936376"/>
            <a:ext cx="9613861" cy="3999813"/>
          </a:xfrm>
        </p:spPr>
        <p:txBody>
          <a:bodyPr/>
          <a:lstStyle/>
          <a:p>
            <a:r>
              <a:rPr lang="nl-NL" dirty="0" smtClean="0"/>
              <a:t>Door de industrialisatie werd de armoede in de steden zichtbaarder en massaler dan voorheen</a:t>
            </a:r>
          </a:p>
          <a:p>
            <a:r>
              <a:rPr lang="nl-NL" dirty="0" smtClean="0"/>
              <a:t>Mensen als de feministische huisarts Aletta Jacob en de Amsterdamse arts Samuel </a:t>
            </a:r>
            <a:r>
              <a:rPr lang="nl-NL" dirty="0" err="1" smtClean="0"/>
              <a:t>Sarphati</a:t>
            </a:r>
            <a:r>
              <a:rPr lang="nl-NL" dirty="0" smtClean="0"/>
              <a:t> brachten </a:t>
            </a:r>
            <a:r>
              <a:rPr lang="nl-NL" b="1" dirty="0" smtClean="0"/>
              <a:t>de armoede en de slechte woon- en arbeidsomstandigheden van de arbeiders </a:t>
            </a:r>
            <a:r>
              <a:rPr lang="nl-NL" dirty="0" smtClean="0"/>
              <a:t>onder de aandacht</a:t>
            </a:r>
          </a:p>
          <a:p>
            <a:r>
              <a:rPr lang="nl-NL" dirty="0" smtClean="0"/>
              <a:t>Dit werd bekend als de </a:t>
            </a:r>
            <a:r>
              <a:rPr lang="nl-NL" b="1" dirty="0" smtClean="0"/>
              <a:t>SOCIALE KWESTIE</a:t>
            </a:r>
          </a:p>
          <a:p>
            <a:r>
              <a:rPr lang="nl-NL" dirty="0" smtClean="0"/>
              <a:t>Politici gingen nadenken over oplossingen</a:t>
            </a:r>
            <a:endParaRPr lang="nl-NL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0233" y="3937663"/>
            <a:ext cx="3820928" cy="2718317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61060"/>
            <a:ext cx="3615070" cy="2027452"/>
          </a:xfrm>
          <a:prstGeom prst="rect">
            <a:avLst/>
          </a:prstGeom>
        </p:spPr>
      </p:pic>
      <p:sp>
        <p:nvSpPr>
          <p:cNvPr id="11" name="Tekstvak 10"/>
          <p:cNvSpPr txBox="1"/>
          <p:nvPr/>
        </p:nvSpPr>
        <p:spPr>
          <a:xfrm>
            <a:off x="7221071" y="5255160"/>
            <a:ext cx="1013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i="1" smtClean="0"/>
              <a:t>Sarphati</a:t>
            </a:r>
            <a:endParaRPr lang="nl-NL" sz="1400" i="1" dirty="0"/>
          </a:p>
        </p:txBody>
      </p:sp>
      <p:sp>
        <p:nvSpPr>
          <p:cNvPr id="12" name="Tekstvak 11"/>
          <p:cNvSpPr txBox="1"/>
          <p:nvPr/>
        </p:nvSpPr>
        <p:spPr>
          <a:xfrm>
            <a:off x="3705054" y="6204573"/>
            <a:ext cx="7552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i="1" dirty="0" smtClean="0"/>
              <a:t>Jacobs</a:t>
            </a:r>
            <a:endParaRPr lang="nl-NL" sz="1400" i="1" dirty="0"/>
          </a:p>
        </p:txBody>
      </p:sp>
    </p:spTree>
    <p:extLst>
      <p:ext uri="{BB962C8B-B14F-4D97-AF65-F5344CB8AC3E}">
        <p14:creationId xmlns:p14="http://schemas.microsoft.com/office/powerpoint/2010/main" val="1919611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D</a:t>
            </a:r>
            <a:r>
              <a:rPr lang="nl-NL" b="1" dirty="0" smtClean="0"/>
              <a:t>E LIBERALE OPLOSSING VOOR                          DE SOCIALE KWESTIE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581139"/>
          </a:xfrm>
        </p:spPr>
        <p:txBody>
          <a:bodyPr/>
          <a:lstStyle/>
          <a:p>
            <a:pPr algn="ctr"/>
            <a:r>
              <a:rPr lang="nl-NL" dirty="0" smtClean="0"/>
              <a:t>CONSERVATIEVE LIBERALEN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 smtClean="0"/>
              <a:t>Willen geen veranderingen</a:t>
            </a:r>
          </a:p>
          <a:p>
            <a:r>
              <a:rPr lang="nl-NL" dirty="0" smtClean="0"/>
              <a:t>Overheid moet zich niet bemoeien met Sociale Kwestie </a:t>
            </a:r>
          </a:p>
          <a:p>
            <a:r>
              <a:rPr lang="nl-NL" dirty="0" smtClean="0"/>
              <a:t>Overheid moet alleen zorgen voor politie en leger                (orde en veiligheid)</a:t>
            </a:r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581139"/>
          </a:xfrm>
        </p:spPr>
        <p:txBody>
          <a:bodyPr/>
          <a:lstStyle/>
          <a:p>
            <a:pPr algn="ctr"/>
            <a:r>
              <a:rPr lang="nl-NL" dirty="0" smtClean="0"/>
              <a:t>PROGRESSIEVE LIBERALEN</a:t>
            </a:r>
            <a:endParaRPr lang="nl-NL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sz="quarter" idx="4"/>
          </p:nvPr>
        </p:nvSpPr>
        <p:spPr>
          <a:xfrm>
            <a:off x="6172199" y="3028949"/>
            <a:ext cx="5661838" cy="3160714"/>
          </a:xfrm>
        </p:spPr>
        <p:txBody>
          <a:bodyPr>
            <a:normAutofit fontScale="92500"/>
          </a:bodyPr>
          <a:lstStyle/>
          <a:p>
            <a:r>
              <a:rPr lang="nl-NL" dirty="0" smtClean="0"/>
              <a:t>Willen veranderingen</a:t>
            </a:r>
          </a:p>
          <a:p>
            <a:r>
              <a:rPr lang="nl-NL" dirty="0" smtClean="0"/>
              <a:t>Overheid moet arbeiders beschermen tegen grote ellende:</a:t>
            </a:r>
          </a:p>
          <a:p>
            <a:r>
              <a:rPr lang="nl-NL" dirty="0" smtClean="0"/>
              <a:t>Onderwijs voor arbeiderskinderen zorgt voor carrièrekansen</a:t>
            </a:r>
          </a:p>
          <a:p>
            <a:r>
              <a:rPr lang="nl-NL" dirty="0" smtClean="0"/>
              <a:t>Sociale wetten om arbeiders te steunen bij ziekte, ongevallen en invaliditeit</a:t>
            </a:r>
          </a:p>
          <a:p>
            <a:r>
              <a:rPr lang="nl-NL" dirty="0" smtClean="0"/>
              <a:t>Betere woningen (woningwet 1901)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2696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DE NACHTWAKERSSTAAT</a:t>
            </a:r>
            <a:endParaRPr lang="nl-NL" b="1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Conservatief-liberalen zagen de overheid als een nachtwaker, die alleen zorgt voor orde en veiligheid rond een bedrijf</a:t>
            </a:r>
          </a:p>
          <a:p>
            <a:r>
              <a:rPr lang="nl-NL" dirty="0" smtClean="0"/>
              <a:t>Deze liberalen zagen als taken voor de overheid de zorg voor:</a:t>
            </a:r>
          </a:p>
          <a:p>
            <a:pPr lvl="1"/>
            <a:r>
              <a:rPr lang="nl-NL" dirty="0" smtClean="0"/>
              <a:t>Het leger</a:t>
            </a:r>
          </a:p>
          <a:p>
            <a:pPr lvl="1"/>
            <a:r>
              <a:rPr lang="nl-NL" dirty="0" smtClean="0"/>
              <a:t>De politie</a:t>
            </a:r>
          </a:p>
          <a:p>
            <a:pPr lvl="1"/>
            <a:r>
              <a:rPr lang="nl-NL" dirty="0" smtClean="0"/>
              <a:t>Infrastructuur ((spoor)wegen, havens, bruggen </a:t>
            </a:r>
            <a:r>
              <a:rPr lang="nl-NL" dirty="0" err="1" smtClean="0"/>
              <a:t>enz</a:t>
            </a:r>
            <a:r>
              <a:rPr lang="nl-NL" dirty="0" smtClean="0"/>
              <a:t>)</a:t>
            </a:r>
            <a:endParaRPr lang="nl-NL" dirty="0" smtClean="0"/>
          </a:p>
          <a:p>
            <a:r>
              <a:rPr lang="nl-NL" dirty="0" smtClean="0"/>
              <a:t>Progressief-liberalen wilden de grootste ellende bij                        arbeiders voorkomen; ook om te zorgen dat zij niet                      voor het socialisme zouden kiezen</a:t>
            </a:r>
          </a:p>
          <a:p>
            <a:pPr lvl="1"/>
            <a:endParaRPr lang="nl-NL" dirty="0"/>
          </a:p>
          <a:p>
            <a:pPr lvl="1"/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400" y="4136531"/>
            <a:ext cx="3657600" cy="263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234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DE SOCIALISTISCHE OPLOSSING VOOR DE SOCIALE KWESTIE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976718"/>
            <a:ext cx="10515600" cy="4881281"/>
          </a:xfrm>
        </p:spPr>
        <p:txBody>
          <a:bodyPr>
            <a:normAutofit/>
          </a:bodyPr>
          <a:lstStyle/>
          <a:p>
            <a:r>
              <a:rPr lang="nl-NL" dirty="0" smtClean="0"/>
              <a:t>Socialistische partij is de S.D.A.P. = </a:t>
            </a:r>
          </a:p>
          <a:p>
            <a:r>
              <a:rPr lang="nl-NL" dirty="0" smtClean="0"/>
              <a:t>Sociaal Democratische Arbeiders Partij </a:t>
            </a:r>
          </a:p>
          <a:p>
            <a:r>
              <a:rPr lang="nl-NL" dirty="0" smtClean="0"/>
              <a:t>SDAP vindt dat de overheid de Sociale Kwestie moet oplossen</a:t>
            </a:r>
          </a:p>
          <a:p>
            <a:r>
              <a:rPr lang="nl-NL" dirty="0" smtClean="0"/>
              <a:t>SDAP streeft naar algemeen kiesrecht, zodat zij in de Tweede Kamer en in de regering kunnen komen en dan via wetten de Sociale Kwestie kunnen oplossen:</a:t>
            </a:r>
          </a:p>
          <a:p>
            <a:r>
              <a:rPr lang="nl-NL" dirty="0" smtClean="0"/>
              <a:t>Kortere werkdagen</a:t>
            </a:r>
          </a:p>
          <a:p>
            <a:r>
              <a:rPr lang="nl-NL" dirty="0" smtClean="0"/>
              <a:t>Pensioen voor ouderen</a:t>
            </a:r>
          </a:p>
          <a:p>
            <a:r>
              <a:rPr lang="nl-NL" dirty="0" smtClean="0"/>
              <a:t>Verzekeringen voor arbeiders/boeren 				          tegen ziekten, ongevallen en invaliditeit; 				              de rijken moesten dan meer belastingen 			             betalen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7670" y="4105810"/>
            <a:ext cx="3813023" cy="2752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5419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DE CONFESSIONELE OPLOSSING VOOR DE SOCIALE KWESTIE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949824"/>
            <a:ext cx="10484224" cy="4908175"/>
          </a:xfrm>
        </p:spPr>
        <p:txBody>
          <a:bodyPr>
            <a:normAutofit/>
          </a:bodyPr>
          <a:lstStyle/>
          <a:p>
            <a:r>
              <a:rPr lang="nl-NL" dirty="0" smtClean="0"/>
              <a:t>Confessionele partijen zijn in de 19</a:t>
            </a:r>
            <a:r>
              <a:rPr lang="nl-NL" baseline="30000" dirty="0" smtClean="0"/>
              <a:t>e</a:t>
            </a:r>
            <a:r>
              <a:rPr lang="nl-NL" dirty="0" smtClean="0"/>
              <a:t> eeuw christelijke partijen</a:t>
            </a:r>
          </a:p>
          <a:p>
            <a:r>
              <a:rPr lang="nl-NL" dirty="0" smtClean="0"/>
              <a:t>In 1891 schrijft de paus, dat het leven van de arbeiders verbeterd moet worden</a:t>
            </a:r>
          </a:p>
          <a:p>
            <a:r>
              <a:rPr lang="nl-NL" dirty="0" smtClean="0"/>
              <a:t>De christelijke partijen waren tegen teveel staatbemoeienis, 	              net als de liberalen</a:t>
            </a:r>
          </a:p>
          <a:p>
            <a:r>
              <a:rPr lang="nl-NL" dirty="0" smtClean="0"/>
              <a:t>Zij vonden dat de socialisten de directeuren 			            en de arbeiders tegen elkaar opzetten</a:t>
            </a:r>
          </a:p>
          <a:p>
            <a:r>
              <a:rPr lang="nl-NL" dirty="0" smtClean="0"/>
              <a:t>De christelijke partijen vonden dat de Sociale Kwestie door samenwerking tussen directeuren en arbeiders  in 		           christelijke vakbonden opgelost moest worden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3929" y="3039034"/>
            <a:ext cx="2077966" cy="3818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053009"/>
      </p:ext>
    </p:extLst>
  </p:cSld>
  <p:clrMapOvr>
    <a:masterClrMapping/>
  </p:clrMapOvr>
</p:sld>
</file>

<file path=ppt/theme/theme1.xml><?xml version="1.0" encoding="utf-8"?>
<a:theme xmlns:a="http://schemas.openxmlformats.org/drawingml/2006/main" name="Berlijn">
  <a:themeElements>
    <a:clrScheme name="Berlij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j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j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92</TotalTime>
  <Words>474</Words>
  <Application>Microsoft Macintosh PowerPoint</Application>
  <PresentationFormat>Breedbeeld</PresentationFormat>
  <Paragraphs>77</Paragraphs>
  <Slides>9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Calibri</vt:lpstr>
      <vt:lpstr>Trebuchet MS</vt:lpstr>
      <vt:lpstr>Arial</vt:lpstr>
      <vt:lpstr>Berlijn</vt:lpstr>
      <vt:lpstr>2.2 EEN MAATSCHAPPELIJK PROBLEEM</vt:lpstr>
      <vt:lpstr>PARLEMENTAIRE ENQUÊTE 1886-1887</vt:lpstr>
      <vt:lpstr>VERGELIJKING TUSSEN HET WERK VAN ARBEIDERS EN BOEREN</vt:lpstr>
      <vt:lpstr>SLECHTE WOONOMSTANDIGHEDEN                IN DE STEDEN</vt:lpstr>
      <vt:lpstr>DE SOCIALE KWESTIE</vt:lpstr>
      <vt:lpstr>DE LIBERALE OPLOSSING VOOR                          DE SOCIALE KWESTIE</vt:lpstr>
      <vt:lpstr>DE NACHTWAKERSSTAAT</vt:lpstr>
      <vt:lpstr>DE SOCIALISTISCHE OPLOSSING VOOR DE SOCIALE KWESTIE</vt:lpstr>
      <vt:lpstr>DE CONFESSIONELE OPLOSSING VOOR DE SOCIALE KWESTIE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2.2 EEN MAATSCHAPPELIJK PROBLEEM</dc:title>
  <dc:creator>Microsoft Office-gebruiker</dc:creator>
  <cp:lastModifiedBy>Microsoft Office-gebruiker</cp:lastModifiedBy>
  <cp:revision>10</cp:revision>
  <dcterms:created xsi:type="dcterms:W3CDTF">2017-08-08T07:44:24Z</dcterms:created>
  <dcterms:modified xsi:type="dcterms:W3CDTF">2017-08-08T09:16:50Z</dcterms:modified>
</cp:coreProperties>
</file>