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631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41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226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0075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8505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8996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8258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4742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5060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306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43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350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3656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194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978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613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187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460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3F3E4-9445-F24A-B819-08DF47BE2C0A}" type="datetimeFigureOut">
              <a:rPr lang="nl-NL" smtClean="0"/>
              <a:t>10-08-17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70B35-AF4F-1D40-8E05-1C868D1B50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9882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74428" y="1122363"/>
            <a:ext cx="12266428" cy="2387600"/>
          </a:xfrm>
        </p:spPr>
        <p:txBody>
          <a:bodyPr/>
          <a:lstStyle/>
          <a:p>
            <a:r>
              <a:rPr lang="nl-NL" b="1" smtClean="0"/>
              <a:t>2.5 EIGEN VERANTWOORDELIJKHEID</a:t>
            </a:r>
            <a:endParaRPr lang="nl-NL" b="1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b="1" dirty="0" smtClean="0"/>
              <a:t>HOOFDSTUK 2</a:t>
            </a:r>
          </a:p>
          <a:p>
            <a:pPr algn="ctr"/>
            <a:r>
              <a:rPr lang="nl-NL" b="1" dirty="0" smtClean="0"/>
              <a:t>SOCIALE ZEKERHEID EN VERZORGINGSSTAAT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62026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smtClean="0"/>
              <a:t>VAN BLOEI NAAR CRISIS</a:t>
            </a:r>
            <a:endParaRPr lang="nl-NL" b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45758"/>
            <a:ext cx="11353800" cy="4912241"/>
          </a:xfrm>
        </p:spPr>
        <p:txBody>
          <a:bodyPr>
            <a:normAutofit/>
          </a:bodyPr>
          <a:lstStyle/>
          <a:p>
            <a:r>
              <a:rPr lang="nl-NL" dirty="0" smtClean="0"/>
              <a:t>1973	Begin van eerste economische crisis na de Tweede 			Wereldoorlog</a:t>
            </a:r>
          </a:p>
          <a:p>
            <a:r>
              <a:rPr lang="nl-NL" dirty="0" smtClean="0"/>
              <a:t>1983	600.000 mensen met een </a:t>
            </a:r>
            <a:r>
              <a:rPr lang="nl-NL" dirty="0" err="1" smtClean="0"/>
              <a:t>ww-uitkering</a:t>
            </a:r>
            <a:r>
              <a:rPr lang="nl-NL" dirty="0" smtClean="0"/>
              <a:t> en een grote groep met een </a:t>
            </a:r>
            <a:r>
              <a:rPr lang="nl-NL" dirty="0" err="1" smtClean="0"/>
              <a:t>wao</a:t>
            </a:r>
            <a:r>
              <a:rPr lang="nl-NL" dirty="0" smtClean="0"/>
              <a:t>-uitkering  										      Zowel werknemers als werkgevers maakten 				          misbruik van de </a:t>
            </a:r>
            <a:r>
              <a:rPr lang="nl-NL" dirty="0" err="1" smtClean="0"/>
              <a:t>wao</a:t>
            </a:r>
            <a:endParaRPr lang="nl-NL" dirty="0" smtClean="0"/>
          </a:p>
          <a:p>
            <a:r>
              <a:rPr lang="nl-NL" dirty="0" smtClean="0"/>
              <a:t>Verzorgingsstaat dreigt onbetaalbaar 				            te worden</a:t>
            </a:r>
          </a:p>
          <a:p>
            <a:r>
              <a:rPr lang="nl-NL" dirty="0" smtClean="0"/>
              <a:t>Groep werkenden wordt kleiner</a:t>
            </a:r>
          </a:p>
          <a:p>
            <a:r>
              <a:rPr lang="nl-NL" dirty="0" smtClean="0"/>
              <a:t>Groep met uitkering wordt groter</a:t>
            </a:r>
          </a:p>
          <a:p>
            <a:r>
              <a:rPr lang="nl-NL" dirty="0" smtClean="0"/>
              <a:t>Solidariteit tussen werkenden en 					       niet-werkenden neemt af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091" y="3305751"/>
            <a:ext cx="4820909" cy="355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21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OPLOSSINGEN VOOR DE CRISIS</a:t>
            </a:r>
            <a:br>
              <a:rPr lang="nl-NL" b="1" dirty="0" smtClean="0"/>
            </a:br>
            <a:r>
              <a:rPr lang="nl-NL" sz="3600" b="1" dirty="0" smtClean="0"/>
              <a:t>JAREN 80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" y="1967023"/>
            <a:ext cx="10294182" cy="3969166"/>
          </a:xfrm>
        </p:spPr>
        <p:txBody>
          <a:bodyPr/>
          <a:lstStyle/>
          <a:p>
            <a:r>
              <a:rPr lang="nl-NL" dirty="0" smtClean="0"/>
              <a:t>Oplossingen voor het te grote gebruik van uitkeringen:</a:t>
            </a:r>
          </a:p>
          <a:p>
            <a:r>
              <a:rPr lang="nl-NL" dirty="0" smtClean="0"/>
              <a:t>Bezuinigingen op (ambtenaren)salarissen en uitkeringen</a:t>
            </a:r>
          </a:p>
          <a:p>
            <a:r>
              <a:rPr lang="nl-NL" dirty="0" smtClean="0"/>
              <a:t>Herkeuring van mensen in de </a:t>
            </a:r>
            <a:r>
              <a:rPr lang="nl-NL" dirty="0" err="1" smtClean="0"/>
              <a:t>wao</a:t>
            </a:r>
            <a:r>
              <a:rPr lang="nl-NL" dirty="0" smtClean="0"/>
              <a:t> om het aantal van 	                         1 miljoen (1990) te verminderen</a:t>
            </a:r>
          </a:p>
          <a:p>
            <a:r>
              <a:rPr lang="nl-NL" dirty="0" smtClean="0"/>
              <a:t>Strengere eisen om een </a:t>
            </a:r>
            <a:r>
              <a:rPr lang="nl-NL" dirty="0" err="1" smtClean="0"/>
              <a:t>wao</a:t>
            </a:r>
            <a:r>
              <a:rPr lang="nl-NL" dirty="0" smtClean="0"/>
              <a:t>-uitkering te krijgen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289" y="4368947"/>
            <a:ext cx="5645888" cy="268583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110" y="1967023"/>
            <a:ext cx="2941888" cy="365906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9639299" y="4965405"/>
            <a:ext cx="2552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i="1" smtClean="0"/>
              <a:t>Minister-president </a:t>
            </a:r>
            <a:r>
              <a:rPr lang="nl-NL" sz="1400" i="1" dirty="0" smtClean="0"/>
              <a:t>Ruud Lubbers</a:t>
            </a:r>
            <a:endParaRPr lang="nl-NL" sz="1400" i="1" dirty="0"/>
          </a:p>
        </p:txBody>
      </p:sp>
    </p:spTree>
    <p:extLst>
      <p:ext uri="{BB962C8B-B14F-4D97-AF65-F5344CB8AC3E}">
        <p14:creationId xmlns:p14="http://schemas.microsoft.com/office/powerpoint/2010/main" val="1352786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VERDERE VERSOBERING VERZORGINGSSTAAT</a:t>
            </a:r>
            <a:br>
              <a:rPr lang="nl-NL" b="1" dirty="0" smtClean="0"/>
            </a:br>
            <a:r>
              <a:rPr lang="nl-NL" b="1" dirty="0" smtClean="0"/>
              <a:t>1990-2010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Vanaf 1994 groeien economie en welvaart sterk</a:t>
            </a:r>
          </a:p>
          <a:p>
            <a:r>
              <a:rPr lang="nl-NL" dirty="0" smtClean="0"/>
              <a:t>In 2002 begint een nieuwe economische crisis</a:t>
            </a:r>
          </a:p>
          <a:p>
            <a:r>
              <a:rPr lang="nl-NL" dirty="0" smtClean="0"/>
              <a:t>Er komen nieuwe bezuinigingen op de verzorgingsstaat</a:t>
            </a:r>
          </a:p>
          <a:p>
            <a:r>
              <a:rPr lang="nl-NL" dirty="0" smtClean="0"/>
              <a:t>Minister-president Jan-Peter Balkenende 				          pleit voor minder hulp van de overheid en 				       meer van familie en buren</a:t>
            </a:r>
          </a:p>
          <a:p>
            <a:r>
              <a:rPr lang="nl-NL" dirty="0" smtClean="0"/>
              <a:t>Volgens hem moeten burgers meer eigen 		          verantwoording nemen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085" y="2050654"/>
            <a:ext cx="2613836" cy="3619157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9101470" y="6007395"/>
            <a:ext cx="2626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i="1" dirty="0" smtClean="0"/>
              <a:t>Minister-president Balkenende</a:t>
            </a:r>
            <a:endParaRPr lang="nl-NL" sz="1400" i="1" dirty="0"/>
          </a:p>
        </p:txBody>
      </p:sp>
    </p:spTree>
    <p:extLst>
      <p:ext uri="{BB962C8B-B14F-4D97-AF65-F5344CB8AC3E}">
        <p14:creationId xmlns:p14="http://schemas.microsoft.com/office/powerpoint/2010/main" val="1663161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563525"/>
            <a:ext cx="12192000" cy="1262099"/>
          </a:xfrm>
        </p:spPr>
        <p:txBody>
          <a:bodyPr/>
          <a:lstStyle/>
          <a:p>
            <a:pPr algn="ctr"/>
            <a:r>
              <a:rPr lang="nl-NL" b="1" dirty="0" smtClean="0"/>
              <a:t>MAATREGELEN VAN DE REGERING BALKENENDE</a:t>
            </a:r>
            <a:br>
              <a:rPr lang="nl-NL" b="1" dirty="0" smtClean="0"/>
            </a:br>
            <a:r>
              <a:rPr lang="nl-NL" b="1" dirty="0" smtClean="0"/>
              <a:t>2002 - 2010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56391"/>
            <a:ext cx="11353800" cy="4220572"/>
          </a:xfrm>
        </p:spPr>
        <p:txBody>
          <a:bodyPr/>
          <a:lstStyle/>
          <a:p>
            <a:r>
              <a:rPr lang="nl-NL" dirty="0" smtClean="0"/>
              <a:t>2003  Bijstandswet wordt vervangen door de ‘Wet werk en 				  bijstand’: nadruk ligt op werk vinden</a:t>
            </a:r>
          </a:p>
          <a:p>
            <a:r>
              <a:rPr lang="nl-NL" dirty="0" smtClean="0"/>
              <a:t>2006   De </a:t>
            </a:r>
            <a:r>
              <a:rPr lang="nl-NL" dirty="0" err="1" smtClean="0"/>
              <a:t>wao</a:t>
            </a:r>
            <a:r>
              <a:rPr lang="nl-NL" dirty="0" smtClean="0"/>
              <a:t> wordt vervangen door de ’Wet werk en inkomen’: nadruk ligt 	   op wat iemand nog wel kan doen (bv nog 30% kunnen werken) </a:t>
            </a:r>
            <a:r>
              <a:rPr lang="nl-NL" dirty="0" err="1" smtClean="0"/>
              <a:t>ipv</a:t>
            </a:r>
            <a:r>
              <a:rPr lang="nl-NL" dirty="0" smtClean="0"/>
              <a:t> 	  	   wat iemand niet meer kan (dus 100 % afkeuren voor werken)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8671"/>
            <a:ext cx="5146158" cy="320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105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MAATREGELEN VAN DE REGERING RUTTE</a:t>
            </a:r>
            <a:br>
              <a:rPr lang="nl-NL" b="1" dirty="0" smtClean="0"/>
            </a:br>
            <a:r>
              <a:rPr lang="nl-NL" b="1" dirty="0" smtClean="0"/>
              <a:t>2010-2017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77656"/>
            <a:ext cx="10515600" cy="4220572"/>
          </a:xfrm>
        </p:spPr>
        <p:txBody>
          <a:bodyPr/>
          <a:lstStyle/>
          <a:p>
            <a:r>
              <a:rPr lang="nl-NL" dirty="0" smtClean="0"/>
              <a:t>Rutte: ’Mensen moeten zoveel mogelijk hun eigen problemen oplossen’</a:t>
            </a:r>
          </a:p>
          <a:p>
            <a:r>
              <a:rPr lang="nl-NL" dirty="0" smtClean="0"/>
              <a:t>Het regelen van huishoudelijke hulp gaat over van rijksoverheid naar de gemeente</a:t>
            </a:r>
          </a:p>
          <a:p>
            <a:r>
              <a:rPr lang="nl-NL" dirty="0" smtClean="0"/>
              <a:t>Het regelen van zorg voor ouderen en gehandicapten 		           gaat over van rijksoverheid naar gemeente</a:t>
            </a:r>
          </a:p>
          <a:p>
            <a:r>
              <a:rPr lang="nl-NL" dirty="0" smtClean="0"/>
              <a:t>Idee is dat gemeente dichter bij de mensen staat 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6140" y="2873309"/>
            <a:ext cx="2656461" cy="398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54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VERGRIJZING</a:t>
            </a:r>
            <a:br>
              <a:rPr lang="nl-NL" b="1" dirty="0" smtClean="0"/>
            </a:br>
            <a:r>
              <a:rPr lang="nl-NL" sz="3600" b="1" dirty="0" smtClean="0"/>
              <a:t>VANAF 2000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5693" y="1967023"/>
            <a:ext cx="12096307" cy="4890976"/>
          </a:xfrm>
        </p:spPr>
        <p:txBody>
          <a:bodyPr/>
          <a:lstStyle/>
          <a:p>
            <a:r>
              <a:rPr lang="nl-NL" dirty="0" smtClean="0"/>
              <a:t>Na de Tweede Wereldoorlog vindt er in Nederland een geboortegolf plaats</a:t>
            </a:r>
          </a:p>
          <a:p>
            <a:r>
              <a:rPr lang="nl-NL" dirty="0" smtClean="0"/>
              <a:t>Mensen hebben weer vertrouwen in de toekomst</a:t>
            </a:r>
          </a:p>
          <a:p>
            <a:r>
              <a:rPr lang="nl-NL" dirty="0" smtClean="0"/>
              <a:t>Na 1960 daalt het geboortecijfer sterk</a:t>
            </a:r>
          </a:p>
          <a:p>
            <a:r>
              <a:rPr lang="nl-NL" dirty="0" smtClean="0"/>
              <a:t>Vanaf 2010 gaan babyboomers met pensioen</a:t>
            </a:r>
          </a:p>
          <a:p>
            <a:r>
              <a:rPr lang="nl-NL" dirty="0" smtClean="0"/>
              <a:t>Steeds minder werkende jongeren en 					                  niet-werkenden ouderen</a:t>
            </a:r>
          </a:p>
          <a:p>
            <a:r>
              <a:rPr lang="nl-NL" dirty="0" smtClean="0"/>
              <a:t>2012  pensioenleeftijd wordt verhoogd 						      van 65 naar 67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442" y="2615668"/>
            <a:ext cx="4790558" cy="418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257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VERGRIJZING</a:t>
            </a:r>
            <a:br>
              <a:rPr lang="nl-NL" b="1" dirty="0" smtClean="0"/>
            </a:br>
            <a:r>
              <a:rPr lang="nl-NL" sz="3600" b="1" dirty="0" smtClean="0"/>
              <a:t>DEEL 2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88287"/>
            <a:ext cx="12192000" cy="418867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/>
              <a:t>Oorzaken vergrijzing: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nl-NL" dirty="0"/>
              <a:t>pensionering babyboomers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nl-NL" dirty="0"/>
              <a:t>Mensen worden steeds ouder (1900 gem. 50 jaar, 2012 vrouwen 83 en mannen 79 jaar)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 smtClean="0"/>
              <a:t>Stijging van de gemiddelde leeftijd door de medische vooruitgang: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 smtClean="0"/>
              <a:t>Betere medicijnen beschikbaar (antibiotica)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 smtClean="0"/>
              <a:t>Betere medische apparatuur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 smtClean="0"/>
              <a:t>Kunststof organen en- lichaamsdelen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 smtClean="0"/>
              <a:t>Orgaantransplantaties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098" y="3835112"/>
            <a:ext cx="4844902" cy="302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99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Keuzes in de zorg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88288"/>
            <a:ext cx="12192000" cy="4869711"/>
          </a:xfrm>
        </p:spPr>
        <p:txBody>
          <a:bodyPr>
            <a:normAutofit/>
          </a:bodyPr>
          <a:lstStyle/>
          <a:p>
            <a:r>
              <a:rPr lang="nl-NL" dirty="0" smtClean="0"/>
              <a:t>Keuzes over de rol van de overheid in relatie met de eigen verantwoordelijkheid:</a:t>
            </a:r>
          </a:p>
          <a:p>
            <a:pPr lvl="1"/>
            <a:r>
              <a:rPr lang="nl-NL" dirty="0" smtClean="0"/>
              <a:t>Mag de overheid een rookverbod opleggen?</a:t>
            </a:r>
          </a:p>
          <a:p>
            <a:pPr lvl="1"/>
            <a:r>
              <a:rPr lang="nl-NL" dirty="0" smtClean="0"/>
              <a:t>Moeten rokers en /of drinkers meer betalen voor hun ziektekostenverzekering?</a:t>
            </a:r>
          </a:p>
          <a:p>
            <a:r>
              <a:rPr lang="nl-NL" dirty="0" smtClean="0"/>
              <a:t>Keuzes bij moreel-ethische kwesties (mening over goed en kwaad/juist en onjuist):</a:t>
            </a:r>
          </a:p>
          <a:p>
            <a:pPr lvl="1"/>
            <a:r>
              <a:rPr lang="nl-NL" dirty="0" smtClean="0"/>
              <a:t>Geloof speelt hierbij een grote rol</a:t>
            </a:r>
          </a:p>
          <a:p>
            <a:pPr lvl="1"/>
            <a:r>
              <a:rPr lang="nl-NL" dirty="0"/>
              <a:t>M</a:t>
            </a:r>
            <a:r>
              <a:rPr lang="nl-NL" dirty="0" smtClean="0"/>
              <a:t>ogen abortus en euthanasie uitgevoerd worden of moet dit worden verboden?</a:t>
            </a:r>
          </a:p>
          <a:p>
            <a:pPr lvl="1"/>
            <a:r>
              <a:rPr lang="nl-NL" dirty="0" smtClean="0"/>
              <a:t>Beiden zijn nu toegestaan in </a:t>
            </a:r>
            <a:r>
              <a:rPr lang="nl-NL" dirty="0"/>
              <a:t>N</a:t>
            </a:r>
            <a:r>
              <a:rPr lang="nl-NL" dirty="0" smtClean="0"/>
              <a:t>ederland, maar leiden nog altijd tot discussie</a:t>
            </a:r>
          </a:p>
          <a:p>
            <a:r>
              <a:rPr lang="nl-NL" dirty="0" smtClean="0"/>
              <a:t>Keuzes over de kosten:</a:t>
            </a:r>
          </a:p>
          <a:p>
            <a:pPr lvl="1"/>
            <a:r>
              <a:rPr lang="nl-NL" dirty="0" smtClean="0"/>
              <a:t>De relatie tussen dure medicijnen en drie maanden langer leven of goedkopere medicijnen en drie maande korter leven</a:t>
            </a:r>
          </a:p>
          <a:p>
            <a:pPr lvl="1"/>
            <a:r>
              <a:rPr lang="nl-NL" dirty="0" smtClean="0"/>
              <a:t>Bepaalde dure operaties niet uitvoeren bij 90-plussers </a:t>
            </a:r>
            <a:r>
              <a:rPr lang="nl-NL" b="1" dirty="0" smtClean="0"/>
              <a:t>of </a:t>
            </a:r>
            <a:r>
              <a:rPr lang="nl-NL" dirty="0" smtClean="0"/>
              <a:t>70-plussers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8661944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110</TotalTime>
  <Words>324</Words>
  <Application>Microsoft Macintosh PowerPoint</Application>
  <PresentationFormat>Breedbeeld</PresentationFormat>
  <Paragraphs>59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Trebuchet MS</vt:lpstr>
      <vt:lpstr>Arial</vt:lpstr>
      <vt:lpstr>Berlijn</vt:lpstr>
      <vt:lpstr>2.5 EIGEN VERANTWOORDELIJKHEID</vt:lpstr>
      <vt:lpstr>VAN BLOEI NAAR CRISIS</vt:lpstr>
      <vt:lpstr>OPLOSSINGEN VOOR DE CRISIS JAREN 80</vt:lpstr>
      <vt:lpstr>VERDERE VERSOBERING VERZORGINGSSTAAT 1990-2010</vt:lpstr>
      <vt:lpstr>MAATREGELEN VAN DE REGERING BALKENENDE 2002 - 2010</vt:lpstr>
      <vt:lpstr>MAATREGELEN VAN DE REGERING RUTTE 2010-2017</vt:lpstr>
      <vt:lpstr>VERGRIJZING VANAF 2000</vt:lpstr>
      <vt:lpstr>VERGRIJZING DEEL 2</vt:lpstr>
      <vt:lpstr>Keuzes in de zorg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2.5 EIGEN VERANTWOORDELIJKHEID</dc:title>
  <dc:creator>Microsoft Office-gebruiker</dc:creator>
  <cp:lastModifiedBy>Microsoft Office-gebruiker</cp:lastModifiedBy>
  <cp:revision>11</cp:revision>
  <dcterms:created xsi:type="dcterms:W3CDTF">2017-08-09T17:56:22Z</dcterms:created>
  <dcterms:modified xsi:type="dcterms:W3CDTF">2017-08-10T08:36:43Z</dcterms:modified>
</cp:coreProperties>
</file>