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56" r:id="rId2"/>
    <p:sldId id="280" r:id="rId3"/>
    <p:sldId id="285" r:id="rId4"/>
    <p:sldId id="287" r:id="rId5"/>
    <p:sldId id="286" r:id="rId6"/>
    <p:sldId id="288" r:id="rId7"/>
    <p:sldId id="289" r:id="rId8"/>
    <p:sldId id="290" r:id="rId9"/>
    <p:sldId id="291" r:id="rId10"/>
    <p:sldId id="292" r:id="rId11"/>
    <p:sldId id="294" r:id="rId12"/>
    <p:sldId id="295" r:id="rId13"/>
    <p:sldId id="296" r:id="rId14"/>
    <p:sldId id="297" r:id="rId15"/>
    <p:sldId id="298" r:id="rId16"/>
    <p:sldId id="299" r:id="rId17"/>
    <p:sldId id="300" r:id="rId18"/>
    <p:sldId id="301" r:id="rId19"/>
    <p:sldId id="303" r:id="rId20"/>
    <p:sldId id="304" r:id="rId21"/>
    <p:sldId id="305" r:id="rId22"/>
    <p:sldId id="308" r:id="rId23"/>
    <p:sldId id="309" r:id="rId24"/>
    <p:sldId id="310" r:id="rId25"/>
    <p:sldId id="311" r:id="rId26"/>
    <p:sldId id="313" r:id="rId27"/>
    <p:sldId id="293" r:id="rId28"/>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Stijl, thema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698" autoAdjust="0"/>
  </p:normalViewPr>
  <p:slideViewPr>
    <p:cSldViewPr>
      <p:cViewPr varScale="1">
        <p:scale>
          <a:sx n="66" d="100"/>
          <a:sy n="66" d="100"/>
        </p:scale>
        <p:origin x="150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BA743895-7619-409B-8F23-1841F7E7020E}" type="datetimeFigureOut">
              <a:rPr lang="nl-NL" smtClean="0"/>
              <a:t>11-9-2018</a:t>
            </a:fld>
            <a:endParaRPr lang="nl-NL"/>
          </a:p>
        </p:txBody>
      </p:sp>
      <p:sp>
        <p:nvSpPr>
          <p:cNvPr id="4" name="Tijdelijke aanduiding voor voettekst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566FAC64-AE6D-47FE-9F82-63704C2D84C3}" type="slidenum">
              <a:rPr lang="nl-NL" smtClean="0"/>
              <a:t>‹nr.›</a:t>
            </a:fld>
            <a:endParaRPr lang="nl-NL"/>
          </a:p>
        </p:txBody>
      </p:sp>
    </p:spTree>
    <p:extLst>
      <p:ext uri="{BB962C8B-B14F-4D97-AF65-F5344CB8AC3E}">
        <p14:creationId xmlns:p14="http://schemas.microsoft.com/office/powerpoint/2010/main" val="55379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889250" cy="49641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8250" y="1"/>
            <a:ext cx="2889250" cy="496412"/>
          </a:xfrm>
          <a:prstGeom prst="rect">
            <a:avLst/>
          </a:prstGeom>
        </p:spPr>
        <p:txBody>
          <a:bodyPr vert="horz" lIns="91440" tIns="45720" rIns="91440" bIns="45720" rtlCol="0"/>
          <a:lstStyle>
            <a:lvl1pPr algn="r">
              <a:defRPr sz="1200"/>
            </a:lvl1pPr>
          </a:lstStyle>
          <a:p>
            <a:fld id="{3718EE87-0EFD-436B-8468-2D5B3D122E58}" type="datetimeFigureOut">
              <a:rPr lang="nl-NL" smtClean="0"/>
              <a:t>11-9-2018</a:t>
            </a:fld>
            <a:endParaRPr lang="nl-NL"/>
          </a:p>
        </p:txBody>
      </p:sp>
      <p:sp>
        <p:nvSpPr>
          <p:cNvPr id="4" name="Tijdelijke aanduiding voor dia-afbeelding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750" y="4715113"/>
            <a:ext cx="5335588" cy="4467706"/>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8630"/>
            <a:ext cx="2889250" cy="496411"/>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8250" y="9428630"/>
            <a:ext cx="2889250" cy="496411"/>
          </a:xfrm>
          <a:prstGeom prst="rect">
            <a:avLst/>
          </a:prstGeom>
        </p:spPr>
        <p:txBody>
          <a:bodyPr vert="horz" lIns="91440" tIns="45720" rIns="91440" bIns="45720" rtlCol="0" anchor="b"/>
          <a:lstStyle>
            <a:lvl1pPr algn="r">
              <a:defRPr sz="1200"/>
            </a:lvl1pPr>
          </a:lstStyle>
          <a:p>
            <a:fld id="{5A1C20EE-FFC7-4FA3-8B73-515F2360B9B8}" type="slidenum">
              <a:rPr lang="nl-NL" smtClean="0"/>
              <a:t>‹nr.›</a:t>
            </a:fld>
            <a:endParaRPr lang="nl-NL"/>
          </a:p>
        </p:txBody>
      </p:sp>
    </p:spTree>
    <p:extLst>
      <p:ext uri="{BB962C8B-B14F-4D97-AF65-F5344CB8AC3E}">
        <p14:creationId xmlns:p14="http://schemas.microsoft.com/office/powerpoint/2010/main" val="494725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A1C20EE-FFC7-4FA3-8B73-515F2360B9B8}" type="slidenum">
              <a:rPr lang="nl-NL" smtClean="0"/>
              <a:t>1</a:t>
            </a:fld>
            <a:endParaRPr lang="nl-NL"/>
          </a:p>
        </p:txBody>
      </p:sp>
    </p:spTree>
    <p:extLst>
      <p:ext uri="{BB962C8B-B14F-4D97-AF65-F5344CB8AC3E}">
        <p14:creationId xmlns:p14="http://schemas.microsoft.com/office/powerpoint/2010/main" val="1523455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smtClean="0"/>
              <a:t>Klik om de stijl te bewerken</a:t>
            </a:r>
            <a:endParaRPr lang="nl-NL" dirty="0"/>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om de ondertitelstijl van het model te bewerken</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88B96D6-23DC-42F7-9FF5-BC4024A1B23A}" type="datetime1">
              <a:rPr lang="nl-NL" smtClean="0"/>
              <a:t>11-9-2018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FD45266-F890-4970-A83C-6C5D146B1C33}" type="datetime1">
              <a:rPr lang="nl-NL" smtClean="0"/>
              <a:t>11-9-2018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l">
              <a:defRPr sz="2800" b="1">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CD08EB-AD44-4151-9FD5-81212A6F9907}" type="datetime1">
              <a:rPr lang="nl-NL" smtClean="0"/>
              <a:t>11-9-2018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smtClean="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408E49E-63D4-4733-BA6A-346356CB46FE}" type="datetime1">
              <a:rPr lang="nl-NL" smtClean="0"/>
              <a:t>11-9-2018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FB11C57-4A85-4438-B9F3-8AB5696A2A7E}" type="datetime1">
              <a:rPr lang="nl-NL" smtClean="0"/>
              <a:t>11-9-2018</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32CD3091-38EB-4999-A78D-45CD8CD3BC30}" type="datetime1">
              <a:rPr lang="nl-NL" smtClean="0"/>
              <a:t>11-9-2018</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9A70636-0A64-45ED-A0FD-74AABE82D857}" type="datetime1">
              <a:rPr lang="nl-NL" smtClean="0"/>
              <a:t>11-9-2018</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E1152262-A4DB-4E6A-B188-D6117ED32057}" type="datetime1">
              <a:rPr lang="nl-NL" smtClean="0"/>
              <a:t>11-9-2018</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98F4CBB3-F458-4F3F-A9C5-FEE92DDE0966}" type="datetime1">
              <a:rPr lang="nl-NL" smtClean="0"/>
              <a:t>11-9-2018</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A6EC532-6837-4A6E-8415-84D5D1D9830D}" type="datetime1">
              <a:rPr lang="nl-NL" smtClean="0"/>
              <a:t>11-9-2018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smtClean="0"/>
              <a:t>06-09-2016</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DD31F9-A8C3-401F-83B7-60F2CD688380}" type="datetime1">
              <a:rPr lang="nl-NL" smtClean="0"/>
              <a:t>11-9-2018</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smtClean="0"/>
              <a:t>06-09-2016</a:t>
            </a:r>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7"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iming>
    <p:tnLst>
      <p:par>
        <p:cTn id="1" dur="indefinite" restart="never" nodeType="tmRoot"/>
      </p:par>
    </p:tnLst>
  </p:timing>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rivm.nl/Onderwerpen/L/Listeriose" TargetMode="External"/><Relationship Id="rId7" Type="http://schemas.openxmlformats.org/officeDocument/2006/relationships/hyperlink" Target="https://mens-en-gezondheid.infonu.nl/zwangerschap/52332-hcg-tijdens-een-zwangerschap.html" TargetMode="External"/><Relationship Id="rId2" Type="http://schemas.openxmlformats.org/officeDocument/2006/relationships/hyperlink" Target="http://www.rivm.nl/Onderwerpen/T/Toxoplasmose" TargetMode="External"/><Relationship Id="rId1" Type="http://schemas.openxmlformats.org/officeDocument/2006/relationships/slideLayout" Target="../slideLayouts/slideLayout2.xml"/><Relationship Id="rId6" Type="http://schemas.openxmlformats.org/officeDocument/2006/relationships/hyperlink" Target="http://www.babybytes.nl/encyclopedie/T/Tests-Tijdens-De-Zwangerschap/Neurale-buis-defect" TargetMode="External"/><Relationship Id="rId5" Type="http://schemas.openxmlformats.org/officeDocument/2006/relationships/hyperlink" Target="http://www.voedingscentrum.nl/encyclopedie/dioxines.aspx" TargetMode="External"/><Relationship Id="rId4" Type="http://schemas.openxmlformats.org/officeDocument/2006/relationships/hyperlink" Target="http://www.voedingscentrum.nl/encyclopedie/salmonella.asp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587"/>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ctrTitle"/>
          </p:nvPr>
        </p:nvSpPr>
        <p:spPr>
          <a:xfrm>
            <a:off x="827584" y="1052736"/>
            <a:ext cx="7772400" cy="1470025"/>
          </a:xfrm>
        </p:spPr>
        <p:txBody>
          <a:bodyPr/>
          <a:lstStyle/>
          <a:p>
            <a:r>
              <a:rPr lang="nl-NL" dirty="0" smtClean="0"/>
              <a:t>Voeding bij verschillende doelgroepen en culturen</a:t>
            </a:r>
            <a:endParaRPr lang="nl-NL" dirty="0"/>
          </a:p>
        </p:txBody>
      </p:sp>
      <p:sp>
        <p:nvSpPr>
          <p:cNvPr id="3" name="Ondertitel 2"/>
          <p:cNvSpPr>
            <a:spLocks noGrp="1"/>
          </p:cNvSpPr>
          <p:nvPr>
            <p:ph type="subTitle" idx="1"/>
          </p:nvPr>
        </p:nvSpPr>
        <p:spPr>
          <a:xfrm>
            <a:off x="1370806" y="3140968"/>
            <a:ext cx="6400800" cy="1752600"/>
          </a:xfrm>
        </p:spPr>
        <p:txBody>
          <a:bodyPr>
            <a:normAutofit/>
          </a:bodyPr>
          <a:lstStyle/>
          <a:p>
            <a:r>
              <a:rPr lang="nl-NL" sz="2800" dirty="0" smtClean="0">
                <a:solidFill>
                  <a:schemeClr val="tx1"/>
                </a:solidFill>
              </a:rPr>
              <a:t>De zwangere vrouw</a:t>
            </a:r>
            <a:endParaRPr lang="nl-NL" sz="2800" dirty="0">
              <a:solidFill>
                <a:schemeClr val="tx1"/>
              </a:solidFill>
            </a:endParaRPr>
          </a:p>
        </p:txBody>
      </p:sp>
    </p:spTree>
    <p:extLst>
      <p:ext uri="{BB962C8B-B14F-4D97-AF65-F5344CB8AC3E}">
        <p14:creationId xmlns:p14="http://schemas.microsoft.com/office/powerpoint/2010/main" val="424030018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Voedingsbehoefte zwangere vrouw</a:t>
            </a:r>
          </a:p>
        </p:txBody>
      </p:sp>
      <p:sp>
        <p:nvSpPr>
          <p:cNvPr id="3" name="Tijdelijke aanduiding voor inhoud 2"/>
          <p:cNvSpPr>
            <a:spLocks noGrp="1"/>
          </p:cNvSpPr>
          <p:nvPr>
            <p:ph idx="1"/>
          </p:nvPr>
        </p:nvSpPr>
        <p:spPr/>
        <p:txBody>
          <a:bodyPr>
            <a:normAutofit/>
          </a:bodyPr>
          <a:lstStyle/>
          <a:p>
            <a:pPr marL="0" indent="0">
              <a:buNone/>
            </a:pPr>
            <a:r>
              <a:rPr lang="nl-NL" sz="2400" dirty="0" smtClean="0"/>
              <a:t>Toxoplasmose </a:t>
            </a:r>
            <a:r>
              <a:rPr lang="nl-NL" sz="2400" baseline="30000" dirty="0" smtClean="0"/>
              <a:t>(2)</a:t>
            </a:r>
          </a:p>
          <a:p>
            <a:r>
              <a:rPr lang="nl-NL" sz="2400" dirty="0" smtClean="0"/>
              <a:t>Toxoplasmose </a:t>
            </a:r>
            <a:r>
              <a:rPr lang="nl-NL" sz="2400" dirty="0"/>
              <a:t>kan, vooral vroeg in de zwangerschap, leiden tot een miskraam of het overlijden van het kind. De kans daarop is klein. </a:t>
            </a:r>
            <a:endParaRPr lang="nl-NL" sz="2400" dirty="0" smtClean="0"/>
          </a:p>
          <a:p>
            <a:r>
              <a:rPr lang="nl-NL" sz="2400" dirty="0" smtClean="0"/>
              <a:t>Als </a:t>
            </a:r>
            <a:r>
              <a:rPr lang="nl-NL" sz="2400" dirty="0"/>
              <a:t>de besmetting later in de zwangerschap optreedt, neemt het risico op miskraam of doodgeboorte af, maar kan het leiden tot aangeboren afwijkingen. Het meest voorkomend zijn oogafwijkingen.</a:t>
            </a:r>
          </a:p>
        </p:txBody>
      </p:sp>
    </p:spTree>
    <p:extLst>
      <p:ext uri="{BB962C8B-B14F-4D97-AF65-F5344CB8AC3E}">
        <p14:creationId xmlns:p14="http://schemas.microsoft.com/office/powerpoint/2010/main" val="3120741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Voedingsbehoefte zwangere vrouw</a:t>
            </a:r>
          </a:p>
        </p:txBody>
      </p:sp>
      <p:sp>
        <p:nvSpPr>
          <p:cNvPr id="3" name="Tijdelijke aanduiding voor inhoud 2"/>
          <p:cNvSpPr>
            <a:spLocks noGrp="1"/>
          </p:cNvSpPr>
          <p:nvPr>
            <p:ph idx="1"/>
          </p:nvPr>
        </p:nvSpPr>
        <p:spPr/>
        <p:txBody>
          <a:bodyPr>
            <a:normAutofit/>
          </a:bodyPr>
          <a:lstStyle/>
          <a:p>
            <a:pPr marL="0" indent="0">
              <a:buNone/>
            </a:pPr>
            <a:r>
              <a:rPr lang="nl-NL" sz="2400" dirty="0" err="1" smtClean="0"/>
              <a:t>Listeriose</a:t>
            </a:r>
            <a:r>
              <a:rPr lang="nl-NL" sz="2400" dirty="0" smtClean="0"/>
              <a:t> </a:t>
            </a:r>
            <a:r>
              <a:rPr lang="nl-NL" sz="2400" baseline="30000" dirty="0" smtClean="0"/>
              <a:t>(3)</a:t>
            </a:r>
            <a:endParaRPr lang="nl-NL" sz="2400" dirty="0" smtClean="0"/>
          </a:p>
          <a:p>
            <a:r>
              <a:rPr lang="nl-NL" sz="2400" dirty="0" smtClean="0"/>
              <a:t>Besmetting </a:t>
            </a:r>
            <a:r>
              <a:rPr lang="nl-NL" sz="2400" dirty="0"/>
              <a:t>van de voedingsmiddelen treedt op door het gebruik van rauwe ingrediënten die reeds besmet </a:t>
            </a:r>
            <a:r>
              <a:rPr lang="nl-NL" sz="2400" dirty="0" smtClean="0"/>
              <a:t>waren</a:t>
            </a:r>
          </a:p>
          <a:p>
            <a:r>
              <a:rPr lang="nl-NL" sz="2400" dirty="0"/>
              <a:t>Infectie bij </a:t>
            </a:r>
            <a:r>
              <a:rPr lang="nl-NL" sz="2400" dirty="0" err="1" smtClean="0"/>
              <a:t>zwangeren</a:t>
            </a:r>
            <a:r>
              <a:rPr lang="nl-NL" sz="2400" dirty="0" smtClean="0"/>
              <a:t>, </a:t>
            </a:r>
            <a:r>
              <a:rPr lang="nl-NL" sz="2400" dirty="0"/>
              <a:t>met name in de tweede helft van de zwangerschap, kan leiden tot intra-uteriene vruchtdood en vroeggeboorte. </a:t>
            </a:r>
          </a:p>
        </p:txBody>
      </p:sp>
    </p:spTree>
    <p:extLst>
      <p:ext uri="{BB962C8B-B14F-4D97-AF65-F5344CB8AC3E}">
        <p14:creationId xmlns:p14="http://schemas.microsoft.com/office/powerpoint/2010/main" val="17743110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Voedingsbehoefte zwangere vrouw</a:t>
            </a:r>
          </a:p>
        </p:txBody>
      </p:sp>
      <p:sp>
        <p:nvSpPr>
          <p:cNvPr id="3" name="Tijdelijke aanduiding voor inhoud 2"/>
          <p:cNvSpPr>
            <a:spLocks noGrp="1"/>
          </p:cNvSpPr>
          <p:nvPr>
            <p:ph idx="1"/>
          </p:nvPr>
        </p:nvSpPr>
        <p:spPr/>
        <p:txBody>
          <a:bodyPr>
            <a:noAutofit/>
          </a:bodyPr>
          <a:lstStyle/>
          <a:p>
            <a:pPr marL="0" indent="0">
              <a:buNone/>
            </a:pPr>
            <a:r>
              <a:rPr lang="nl-NL" sz="2400" dirty="0" smtClean="0"/>
              <a:t>Salmonella: </a:t>
            </a:r>
            <a:r>
              <a:rPr lang="nl-NL" sz="2400" baseline="30000" dirty="0" smtClean="0"/>
              <a:t>(4)</a:t>
            </a:r>
            <a:endParaRPr lang="nl-NL" sz="2400" dirty="0" smtClean="0"/>
          </a:p>
          <a:p>
            <a:r>
              <a:rPr lang="nl-NL" sz="2400" dirty="0" smtClean="0"/>
              <a:t>Salmonella </a:t>
            </a:r>
            <a:r>
              <a:rPr lang="nl-NL" sz="2400" dirty="0"/>
              <a:t>is een bacterie die veel voorkomt in dieren, vooral in pluimvee en varkens. De bacterie leeft vooral in de darm van zulke dieren, maar kan via de ontlasting bijna overal voorkomen.  </a:t>
            </a:r>
            <a:endParaRPr lang="nl-NL" sz="2400" dirty="0" smtClean="0"/>
          </a:p>
          <a:p>
            <a:r>
              <a:rPr lang="nl-NL" sz="2400" dirty="0"/>
              <a:t>Een besmetting kan klachten geven zoals diarree, buikpijn en koorts</a:t>
            </a:r>
            <a:r>
              <a:rPr lang="nl-NL" sz="2400" dirty="0" smtClean="0"/>
              <a:t>.</a:t>
            </a:r>
          </a:p>
          <a:p>
            <a:r>
              <a:rPr lang="nl-NL" sz="2400" dirty="0"/>
              <a:t>Kinderen tot 5 jaar, zwangere vrouwen, zieken en bejaarden worden sneller ziek na een besmetting. De kans bestaat dat zij een vochttekort oplopen, dat zonder medische begeleiding levensbedreigend kan worden. </a:t>
            </a:r>
          </a:p>
        </p:txBody>
      </p:sp>
    </p:spTree>
    <p:extLst>
      <p:ext uri="{BB962C8B-B14F-4D97-AF65-F5344CB8AC3E}">
        <p14:creationId xmlns:p14="http://schemas.microsoft.com/office/powerpoint/2010/main" val="34364408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Voedingsbehoefte zwangere vrouw</a:t>
            </a:r>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sz="2600" dirty="0" smtClean="0"/>
              <a:t>Dioxines </a:t>
            </a:r>
            <a:r>
              <a:rPr lang="nl-NL" sz="2600" baseline="30000" dirty="0" smtClean="0"/>
              <a:t>(5)</a:t>
            </a:r>
            <a:endParaRPr lang="nl-NL" sz="2600" dirty="0" smtClean="0"/>
          </a:p>
          <a:p>
            <a:r>
              <a:rPr lang="nl-NL" sz="2600" dirty="0"/>
              <a:t>Dioxines ontstaan in uitlaatgassen en bij verbrandingsprocessen, onder andere bij bosbranden, vulkaanuitbarstingen en vuilverbranding. </a:t>
            </a:r>
            <a:endParaRPr lang="nl-NL" sz="2600" dirty="0" smtClean="0"/>
          </a:p>
          <a:p>
            <a:r>
              <a:rPr lang="nl-NL" sz="2600" dirty="0"/>
              <a:t>Dioxines </a:t>
            </a:r>
            <a:r>
              <a:rPr lang="nl-NL" sz="2600" dirty="0" smtClean="0"/>
              <a:t>hebben </a:t>
            </a:r>
            <a:r>
              <a:rPr lang="nl-NL" sz="2600" dirty="0"/>
              <a:t>kankerverwekkende eigenschappen. Dit komt doordat deze stoffen kunnen doordringen tot de kern van de lichaamscellen. In de cellen kunnen ze de celdeling  beïnvloeden. Hierdoor kunnen op de lange duur tumoren ontstaan. Daarnaast kunnen dioxines en DL-</a:t>
            </a:r>
            <a:r>
              <a:rPr lang="nl-NL" sz="2600" dirty="0" err="1"/>
              <a:t>PCB’s</a:t>
            </a:r>
            <a:r>
              <a:rPr lang="nl-NL" sz="2600" dirty="0"/>
              <a:t> schadelijk zijn voor het zenuwstelsel en immuunsysteem</a:t>
            </a:r>
            <a:r>
              <a:rPr lang="nl-NL" sz="2600" dirty="0" smtClean="0"/>
              <a:t>.</a:t>
            </a:r>
          </a:p>
          <a:p>
            <a:endParaRPr lang="nl-NL" dirty="0"/>
          </a:p>
        </p:txBody>
      </p:sp>
    </p:spTree>
    <p:extLst>
      <p:ext uri="{BB962C8B-B14F-4D97-AF65-F5344CB8AC3E}">
        <p14:creationId xmlns:p14="http://schemas.microsoft.com/office/powerpoint/2010/main" val="1843356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 van de les</a:t>
            </a:r>
            <a:endParaRPr lang="nl-NL" dirty="0"/>
          </a:p>
        </p:txBody>
      </p:sp>
      <p:sp>
        <p:nvSpPr>
          <p:cNvPr id="3" name="Tijdelijke aanduiding voor inhoud 2"/>
          <p:cNvSpPr>
            <a:spLocks noGrp="1"/>
          </p:cNvSpPr>
          <p:nvPr>
            <p:ph idx="1"/>
          </p:nvPr>
        </p:nvSpPr>
        <p:spPr>
          <a:xfrm>
            <a:off x="1331640" y="1628800"/>
            <a:ext cx="6635080" cy="3456384"/>
          </a:xfrm>
        </p:spPr>
        <p:txBody>
          <a:bodyPr>
            <a:noAutofit/>
          </a:bodyPr>
          <a:lstStyle/>
          <a:p>
            <a:r>
              <a:rPr lang="nl-NL" sz="2400" dirty="0" smtClean="0"/>
              <a:t>Voedingsbehoefte zwangere vrouw</a:t>
            </a:r>
          </a:p>
          <a:p>
            <a:r>
              <a:rPr lang="nl-NL" sz="2400" b="1" dirty="0" smtClean="0"/>
              <a:t>Supplementen</a:t>
            </a:r>
          </a:p>
          <a:p>
            <a:r>
              <a:rPr lang="nl-NL" sz="2400" dirty="0" smtClean="0"/>
              <a:t>Aankomen</a:t>
            </a:r>
          </a:p>
          <a:p>
            <a:r>
              <a:rPr lang="nl-NL" sz="2400" dirty="0" smtClean="0"/>
              <a:t>Lichamelijke klachten</a:t>
            </a:r>
          </a:p>
          <a:p>
            <a:endParaRPr lang="nl-NL" sz="3200" dirty="0" smtClean="0"/>
          </a:p>
          <a:p>
            <a:endParaRPr lang="nl-NL" sz="3200" dirty="0" smtClean="0"/>
          </a:p>
        </p:txBody>
      </p:sp>
    </p:spTree>
    <p:extLst>
      <p:ext uri="{BB962C8B-B14F-4D97-AF65-F5344CB8AC3E}">
        <p14:creationId xmlns:p14="http://schemas.microsoft.com/office/powerpoint/2010/main" val="16173399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Supplementen</a:t>
            </a:r>
            <a:endParaRPr lang="nl-NL" dirty="0"/>
          </a:p>
        </p:txBody>
      </p:sp>
      <p:sp>
        <p:nvSpPr>
          <p:cNvPr id="3" name="Tijdelijke aanduiding voor inhoud 2"/>
          <p:cNvSpPr>
            <a:spLocks noGrp="1"/>
          </p:cNvSpPr>
          <p:nvPr>
            <p:ph idx="1"/>
          </p:nvPr>
        </p:nvSpPr>
        <p:spPr/>
        <p:txBody>
          <a:bodyPr/>
          <a:lstStyle/>
          <a:p>
            <a:r>
              <a:rPr lang="nl-NL" sz="2400" dirty="0" smtClean="0"/>
              <a:t>Foliumzuur</a:t>
            </a:r>
          </a:p>
          <a:p>
            <a:r>
              <a:rPr lang="nl-NL" sz="2400" dirty="0" smtClean="0"/>
              <a:t>Vitamine D</a:t>
            </a:r>
          </a:p>
          <a:p>
            <a:r>
              <a:rPr lang="nl-NL" sz="2400" dirty="0" err="1" smtClean="0"/>
              <a:t>Ijzer</a:t>
            </a:r>
            <a:endParaRPr lang="nl-NL" sz="2400" dirty="0" smtClean="0"/>
          </a:p>
          <a:p>
            <a:r>
              <a:rPr lang="nl-NL" sz="2400" dirty="0" smtClean="0"/>
              <a:t>Calcium</a:t>
            </a:r>
          </a:p>
          <a:p>
            <a:endParaRPr lang="nl-NL" dirty="0"/>
          </a:p>
        </p:txBody>
      </p:sp>
      <p:pic>
        <p:nvPicPr>
          <p:cNvPr id="4" name="Afbeelding 3"/>
          <p:cNvPicPr>
            <a:picLocks noChangeAspect="1"/>
          </p:cNvPicPr>
          <p:nvPr/>
        </p:nvPicPr>
        <p:blipFill>
          <a:blip r:embed="rId2"/>
          <a:stretch>
            <a:fillRect/>
          </a:stretch>
        </p:blipFill>
        <p:spPr>
          <a:xfrm>
            <a:off x="632961" y="3933056"/>
            <a:ext cx="7992175" cy="1368152"/>
          </a:xfrm>
          <a:prstGeom prst="rect">
            <a:avLst/>
          </a:prstGeom>
        </p:spPr>
      </p:pic>
    </p:spTree>
    <p:extLst>
      <p:ext uri="{BB962C8B-B14F-4D97-AF65-F5344CB8AC3E}">
        <p14:creationId xmlns:p14="http://schemas.microsoft.com/office/powerpoint/2010/main" val="2471932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Supplementen – Foliumzuur</a:t>
            </a:r>
            <a:endParaRPr lang="nl-NL" dirty="0"/>
          </a:p>
        </p:txBody>
      </p:sp>
      <p:sp>
        <p:nvSpPr>
          <p:cNvPr id="3" name="Tijdelijke aanduiding voor inhoud 2"/>
          <p:cNvSpPr>
            <a:spLocks noGrp="1"/>
          </p:cNvSpPr>
          <p:nvPr>
            <p:ph idx="1"/>
          </p:nvPr>
        </p:nvSpPr>
        <p:spPr/>
        <p:txBody>
          <a:bodyPr/>
          <a:lstStyle/>
          <a:p>
            <a:r>
              <a:rPr lang="nl-NL" dirty="0" smtClean="0"/>
              <a:t>Vanaf de zwangerschapswens (min 4 weken voor de bevruchting) tot 8 weken na de bevruchting 0,4mg/dag</a:t>
            </a:r>
          </a:p>
          <a:p>
            <a:r>
              <a:rPr lang="nl-NL" dirty="0" smtClean="0"/>
              <a:t>Rol bij vorming neutrale buis </a:t>
            </a:r>
            <a:r>
              <a:rPr lang="nl-NL" baseline="30000" dirty="0" smtClean="0"/>
              <a:t>(6)</a:t>
            </a:r>
            <a:endParaRPr lang="nl-NL" dirty="0" smtClean="0"/>
          </a:p>
          <a:p>
            <a:pPr lvl="1"/>
            <a:r>
              <a:rPr lang="nl-NL" dirty="0" smtClean="0"/>
              <a:t>Neutrale buis defect </a:t>
            </a:r>
            <a:r>
              <a:rPr lang="nl-NL" dirty="0" err="1" smtClean="0"/>
              <a:t>bijv</a:t>
            </a:r>
            <a:r>
              <a:rPr lang="nl-NL" dirty="0" smtClean="0"/>
              <a:t> openruggetje, hazenlip</a:t>
            </a:r>
          </a:p>
          <a:p>
            <a:pPr lvl="1"/>
            <a:endParaRPr lang="nl-NL" dirty="0"/>
          </a:p>
        </p:txBody>
      </p:sp>
    </p:spTree>
    <p:extLst>
      <p:ext uri="{BB962C8B-B14F-4D97-AF65-F5344CB8AC3E}">
        <p14:creationId xmlns:p14="http://schemas.microsoft.com/office/powerpoint/2010/main" val="30144666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Supplementen – </a:t>
            </a:r>
            <a:r>
              <a:rPr lang="nl-NL" dirty="0" smtClean="0"/>
              <a:t>Vitamine D</a:t>
            </a:r>
            <a:endParaRPr lang="nl-NL" dirty="0"/>
          </a:p>
        </p:txBody>
      </p:sp>
      <p:sp>
        <p:nvSpPr>
          <p:cNvPr id="3" name="Tijdelijke aanduiding voor inhoud 2"/>
          <p:cNvSpPr>
            <a:spLocks noGrp="1"/>
          </p:cNvSpPr>
          <p:nvPr>
            <p:ph idx="1"/>
          </p:nvPr>
        </p:nvSpPr>
        <p:spPr/>
        <p:txBody>
          <a:bodyPr>
            <a:normAutofit/>
          </a:bodyPr>
          <a:lstStyle/>
          <a:p>
            <a:r>
              <a:rPr lang="nl-NL" sz="2400" dirty="0" smtClean="0"/>
              <a:t>Gehele zwangerschap</a:t>
            </a:r>
          </a:p>
          <a:p>
            <a:r>
              <a:rPr lang="nl-NL" sz="2400" dirty="0" smtClean="0"/>
              <a:t>10 microgram/dag</a:t>
            </a:r>
          </a:p>
          <a:p>
            <a:r>
              <a:rPr lang="nl-NL" sz="2400" dirty="0" smtClean="0"/>
              <a:t>Goede botopbouw van het kind</a:t>
            </a:r>
            <a:endParaRPr lang="nl-NL" sz="2400" dirty="0"/>
          </a:p>
        </p:txBody>
      </p:sp>
    </p:spTree>
    <p:extLst>
      <p:ext uri="{BB962C8B-B14F-4D97-AF65-F5344CB8AC3E}">
        <p14:creationId xmlns:p14="http://schemas.microsoft.com/office/powerpoint/2010/main" val="29816789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Supplementen - IJzer</a:t>
            </a:r>
            <a:endParaRPr lang="nl-NL" dirty="0"/>
          </a:p>
        </p:txBody>
      </p:sp>
      <p:sp>
        <p:nvSpPr>
          <p:cNvPr id="3" name="Tijdelijke aanduiding voor inhoud 2"/>
          <p:cNvSpPr>
            <a:spLocks noGrp="1"/>
          </p:cNvSpPr>
          <p:nvPr>
            <p:ph idx="1"/>
          </p:nvPr>
        </p:nvSpPr>
        <p:spPr/>
        <p:txBody>
          <a:bodyPr/>
          <a:lstStyle/>
          <a:p>
            <a:r>
              <a:rPr lang="nl-NL" sz="2400" dirty="0" smtClean="0"/>
              <a:t>Tegen bloedarmoede van de moeder</a:t>
            </a:r>
          </a:p>
          <a:p>
            <a:pPr lvl="1"/>
            <a:r>
              <a:rPr lang="nl-NL" dirty="0" smtClean="0"/>
              <a:t>Bloedtoename van de moeder</a:t>
            </a:r>
          </a:p>
          <a:p>
            <a:pPr marL="857250" lvl="1" indent="-342900"/>
            <a:r>
              <a:rPr lang="nl-NL" dirty="0" smtClean="0"/>
              <a:t>Bloedvorming foetus</a:t>
            </a:r>
          </a:p>
          <a:p>
            <a:pPr marL="857250" lvl="1" indent="-342900"/>
            <a:r>
              <a:rPr lang="nl-NL" dirty="0" smtClean="0"/>
              <a:t>Aanleg ijzer voorraad foetus (lever)</a:t>
            </a:r>
          </a:p>
          <a:p>
            <a:pPr marL="571500" lvl="1" indent="0">
              <a:buNone/>
            </a:pPr>
            <a:endParaRPr lang="nl-NL" dirty="0"/>
          </a:p>
        </p:txBody>
      </p:sp>
      <p:graphicFrame>
        <p:nvGraphicFramePr>
          <p:cNvPr id="4" name="Tabel 3"/>
          <p:cNvGraphicFramePr>
            <a:graphicFrameLocks noGrp="1"/>
          </p:cNvGraphicFramePr>
          <p:nvPr>
            <p:extLst>
              <p:ext uri="{D42A27DB-BD31-4B8C-83A1-F6EECF244321}">
                <p14:modId xmlns:p14="http://schemas.microsoft.com/office/powerpoint/2010/main" val="3978762186"/>
              </p:ext>
            </p:extLst>
          </p:nvPr>
        </p:nvGraphicFramePr>
        <p:xfrm>
          <a:off x="683568" y="3141787"/>
          <a:ext cx="8280920" cy="3200400"/>
        </p:xfrm>
        <a:graphic>
          <a:graphicData uri="http://schemas.openxmlformats.org/drawingml/2006/table">
            <a:tbl>
              <a:tblPr>
                <a:tableStyleId>{3C2FFA5D-87B4-456A-9821-1D502468CF0F}</a:tableStyleId>
              </a:tblPr>
              <a:tblGrid>
                <a:gridCol w="4140460">
                  <a:extLst>
                    <a:ext uri="{9D8B030D-6E8A-4147-A177-3AD203B41FA5}">
                      <a16:colId xmlns:a16="http://schemas.microsoft.com/office/drawing/2014/main" val="3744771230"/>
                    </a:ext>
                  </a:extLst>
                </a:gridCol>
                <a:gridCol w="4140460">
                  <a:extLst>
                    <a:ext uri="{9D8B030D-6E8A-4147-A177-3AD203B41FA5}">
                      <a16:colId xmlns:a16="http://schemas.microsoft.com/office/drawing/2014/main" val="2535055850"/>
                    </a:ext>
                  </a:extLst>
                </a:gridCol>
              </a:tblGrid>
              <a:tr h="329756">
                <a:tc>
                  <a:txBody>
                    <a:bodyPr/>
                    <a:lstStyle/>
                    <a:p>
                      <a:r>
                        <a:rPr lang="nl-NL" sz="1800" dirty="0">
                          <a:effectLst/>
                          <a:latin typeface="Arial" panose="020B0604020202020204" pitchFamily="34" charset="0"/>
                          <a:cs typeface="Arial" panose="020B0604020202020204" pitchFamily="34" charset="0"/>
                        </a:rPr>
                        <a:t>ijzerrijke producten</a:t>
                      </a:r>
                    </a:p>
                  </a:txBody>
                  <a:tcPr anchor="ctr"/>
                </a:tc>
                <a:tc>
                  <a:txBody>
                    <a:bodyPr/>
                    <a:lstStyle/>
                    <a:p>
                      <a:r>
                        <a:rPr lang="nl-NL" sz="1800">
                          <a:effectLst/>
                          <a:latin typeface="Arial" panose="020B0604020202020204" pitchFamily="34" charset="0"/>
                          <a:cs typeface="Arial" panose="020B0604020202020204" pitchFamily="34" charset="0"/>
                        </a:rPr>
                        <a:t>voorbeelden</a:t>
                      </a:r>
                    </a:p>
                  </a:txBody>
                  <a:tcPr anchor="ctr"/>
                </a:tc>
                <a:extLst>
                  <a:ext uri="{0D108BD9-81ED-4DB2-BD59-A6C34878D82A}">
                    <a16:rowId xmlns:a16="http://schemas.microsoft.com/office/drawing/2014/main" val="2399252629"/>
                  </a:ext>
                </a:extLst>
              </a:tr>
              <a:tr h="824390">
                <a:tc>
                  <a:txBody>
                    <a:bodyPr/>
                    <a:lstStyle/>
                    <a:p>
                      <a:r>
                        <a:rPr lang="nl-NL" sz="1800" dirty="0">
                          <a:effectLst/>
                          <a:latin typeface="Arial" panose="020B0604020202020204" pitchFamily="34" charset="0"/>
                          <a:cs typeface="Arial" panose="020B0604020202020204" pitchFamily="34" charset="0"/>
                        </a:rPr>
                        <a:t>graanproducten</a:t>
                      </a:r>
                    </a:p>
                  </a:txBody>
                  <a:tcPr anchor="ctr"/>
                </a:tc>
                <a:tc>
                  <a:txBody>
                    <a:bodyPr/>
                    <a:lstStyle/>
                    <a:p>
                      <a:r>
                        <a:rPr lang="nl-NL" sz="1800" dirty="0">
                          <a:effectLst/>
                          <a:latin typeface="Arial" panose="020B0604020202020204" pitchFamily="34" charset="0"/>
                          <a:cs typeface="Arial" panose="020B0604020202020204" pitchFamily="34" charset="0"/>
                        </a:rPr>
                        <a:t>– bruinbrood, volkoren brood, roggebrood, muesli, volkoren macaroni– zilvervliesrijst, volkoren beschuit</a:t>
                      </a:r>
                    </a:p>
                  </a:txBody>
                  <a:tcPr anchor="ctr"/>
                </a:tc>
                <a:extLst>
                  <a:ext uri="{0D108BD9-81ED-4DB2-BD59-A6C34878D82A}">
                    <a16:rowId xmlns:a16="http://schemas.microsoft.com/office/drawing/2014/main" val="1129999745"/>
                  </a:ext>
                </a:extLst>
              </a:tr>
              <a:tr h="577073">
                <a:tc>
                  <a:txBody>
                    <a:bodyPr/>
                    <a:lstStyle/>
                    <a:p>
                      <a:r>
                        <a:rPr lang="nb-NO" sz="1800">
                          <a:effectLst/>
                          <a:latin typeface="Arial" panose="020B0604020202020204" pitchFamily="34" charset="0"/>
                          <a:cs typeface="Arial" panose="020B0604020202020204" pitchFamily="34" charset="0"/>
                        </a:rPr>
                        <a:t>vlees, vis, kip en eieren</a:t>
                      </a:r>
                    </a:p>
                  </a:txBody>
                  <a:tcPr anchor="ctr"/>
                </a:tc>
                <a:tc>
                  <a:txBody>
                    <a:bodyPr/>
                    <a:lstStyle/>
                    <a:p>
                      <a:r>
                        <a:rPr lang="nl-NL" sz="1800" dirty="0">
                          <a:effectLst/>
                          <a:latin typeface="Arial" panose="020B0604020202020204" pitchFamily="34" charset="0"/>
                          <a:cs typeface="Arial" panose="020B0604020202020204" pitchFamily="34" charset="0"/>
                        </a:rPr>
                        <a:t>alle soorten vlees, vis, kip, eieren, vleeswaren</a:t>
                      </a:r>
                    </a:p>
                  </a:txBody>
                  <a:tcPr anchor="ctr"/>
                </a:tc>
                <a:extLst>
                  <a:ext uri="{0D108BD9-81ED-4DB2-BD59-A6C34878D82A}">
                    <a16:rowId xmlns:a16="http://schemas.microsoft.com/office/drawing/2014/main" val="3719581490"/>
                  </a:ext>
                </a:extLst>
              </a:tr>
              <a:tr h="577073">
                <a:tc>
                  <a:txBody>
                    <a:bodyPr/>
                    <a:lstStyle/>
                    <a:p>
                      <a:r>
                        <a:rPr lang="nl-NL" sz="1800">
                          <a:effectLst/>
                          <a:latin typeface="Arial" panose="020B0604020202020204" pitchFamily="34" charset="0"/>
                          <a:cs typeface="Arial" panose="020B0604020202020204" pitchFamily="34" charset="0"/>
                        </a:rPr>
                        <a:t>aardappelen en groente</a:t>
                      </a:r>
                    </a:p>
                  </a:txBody>
                  <a:tcPr anchor="ctr"/>
                </a:tc>
                <a:tc>
                  <a:txBody>
                    <a:bodyPr/>
                    <a:lstStyle/>
                    <a:p>
                      <a:r>
                        <a:rPr lang="nl-NL" sz="1800" dirty="0">
                          <a:effectLst/>
                          <a:latin typeface="Arial" panose="020B0604020202020204" pitchFamily="34" charset="0"/>
                          <a:cs typeface="Arial" panose="020B0604020202020204" pitchFamily="34" charset="0"/>
                        </a:rPr>
                        <a:t>aardappelen, alle soorten peulvruchten, alle soorten groente</a:t>
                      </a:r>
                    </a:p>
                  </a:txBody>
                  <a:tcPr anchor="ctr"/>
                </a:tc>
                <a:extLst>
                  <a:ext uri="{0D108BD9-81ED-4DB2-BD59-A6C34878D82A}">
                    <a16:rowId xmlns:a16="http://schemas.microsoft.com/office/drawing/2014/main" val="3934573076"/>
                  </a:ext>
                </a:extLst>
              </a:tr>
              <a:tr h="329756">
                <a:tc>
                  <a:txBody>
                    <a:bodyPr/>
                    <a:lstStyle/>
                    <a:p>
                      <a:r>
                        <a:rPr lang="nl-NL" sz="1800">
                          <a:effectLst/>
                          <a:latin typeface="Arial" panose="020B0604020202020204" pitchFamily="34" charset="0"/>
                          <a:cs typeface="Arial" panose="020B0604020202020204" pitchFamily="34" charset="0"/>
                        </a:rPr>
                        <a:t>overige producten</a:t>
                      </a:r>
                    </a:p>
                  </a:txBody>
                  <a:tcPr anchor="ctr"/>
                </a:tc>
                <a:tc>
                  <a:txBody>
                    <a:bodyPr/>
                    <a:lstStyle/>
                    <a:p>
                      <a:r>
                        <a:rPr lang="nl-NL" sz="1800" dirty="0">
                          <a:effectLst/>
                          <a:latin typeface="Arial" panose="020B0604020202020204" pitchFamily="34" charset="0"/>
                          <a:cs typeface="Arial" panose="020B0604020202020204" pitchFamily="34" charset="0"/>
                        </a:rPr>
                        <a:t>volkoren biscuit, noten, appelstroop</a:t>
                      </a:r>
                    </a:p>
                  </a:txBody>
                  <a:tcPr anchor="ctr"/>
                </a:tc>
                <a:extLst>
                  <a:ext uri="{0D108BD9-81ED-4DB2-BD59-A6C34878D82A}">
                    <a16:rowId xmlns:a16="http://schemas.microsoft.com/office/drawing/2014/main" val="3265524553"/>
                  </a:ext>
                </a:extLst>
              </a:tr>
            </a:tbl>
          </a:graphicData>
        </a:graphic>
      </p:graphicFrame>
    </p:spTree>
    <p:extLst>
      <p:ext uri="{BB962C8B-B14F-4D97-AF65-F5344CB8AC3E}">
        <p14:creationId xmlns:p14="http://schemas.microsoft.com/office/powerpoint/2010/main" val="12956017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Supplementen - Calcium</a:t>
            </a:r>
            <a:endParaRPr lang="nl-NL" dirty="0"/>
          </a:p>
        </p:txBody>
      </p:sp>
      <p:sp>
        <p:nvSpPr>
          <p:cNvPr id="3" name="Tijdelijke aanduiding voor inhoud 2"/>
          <p:cNvSpPr>
            <a:spLocks noGrp="1"/>
          </p:cNvSpPr>
          <p:nvPr>
            <p:ph idx="1"/>
          </p:nvPr>
        </p:nvSpPr>
        <p:spPr/>
        <p:txBody>
          <a:bodyPr/>
          <a:lstStyle/>
          <a:p>
            <a:r>
              <a:rPr lang="nl-NL" sz="2400" dirty="0" smtClean="0"/>
              <a:t>Aanleg van het skelet van de baby</a:t>
            </a:r>
          </a:p>
          <a:p>
            <a:r>
              <a:rPr lang="nl-NL" sz="2400" dirty="0" smtClean="0"/>
              <a:t>Advies:</a:t>
            </a:r>
          </a:p>
          <a:p>
            <a:pPr lvl="1"/>
            <a:r>
              <a:rPr lang="nl-NL" dirty="0" smtClean="0"/>
              <a:t>2 / 3 glazen melkproducten</a:t>
            </a:r>
          </a:p>
          <a:p>
            <a:pPr lvl="1"/>
            <a:r>
              <a:rPr lang="nl-NL" dirty="0" smtClean="0"/>
              <a:t>2 plakken kaas </a:t>
            </a:r>
          </a:p>
          <a:p>
            <a:endParaRPr lang="nl-NL" dirty="0"/>
          </a:p>
        </p:txBody>
      </p:sp>
    </p:spTree>
    <p:extLst>
      <p:ext uri="{BB962C8B-B14F-4D97-AF65-F5344CB8AC3E}">
        <p14:creationId xmlns:p14="http://schemas.microsoft.com/office/powerpoint/2010/main" val="515422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 van de les</a:t>
            </a:r>
            <a:endParaRPr lang="nl-NL" dirty="0"/>
          </a:p>
        </p:txBody>
      </p:sp>
      <p:sp>
        <p:nvSpPr>
          <p:cNvPr id="3" name="Tijdelijke aanduiding voor inhoud 2"/>
          <p:cNvSpPr>
            <a:spLocks noGrp="1"/>
          </p:cNvSpPr>
          <p:nvPr>
            <p:ph idx="1"/>
          </p:nvPr>
        </p:nvSpPr>
        <p:spPr>
          <a:xfrm>
            <a:off x="1331640" y="1628800"/>
            <a:ext cx="6635080" cy="3456384"/>
          </a:xfrm>
        </p:spPr>
        <p:txBody>
          <a:bodyPr>
            <a:noAutofit/>
          </a:bodyPr>
          <a:lstStyle/>
          <a:p>
            <a:r>
              <a:rPr lang="nl-NL" sz="2400" dirty="0" smtClean="0"/>
              <a:t>Voedingsbehoefte zwangere vrouw</a:t>
            </a:r>
          </a:p>
          <a:p>
            <a:r>
              <a:rPr lang="nl-NL" sz="2400" dirty="0" smtClean="0"/>
              <a:t>Supplementen</a:t>
            </a:r>
          </a:p>
          <a:p>
            <a:r>
              <a:rPr lang="nl-NL" sz="2400" dirty="0" smtClean="0"/>
              <a:t>Aankomen</a:t>
            </a:r>
          </a:p>
          <a:p>
            <a:r>
              <a:rPr lang="nl-NL" sz="2400" dirty="0" smtClean="0"/>
              <a:t>Lichamelijke klachten</a:t>
            </a:r>
          </a:p>
          <a:p>
            <a:endParaRPr lang="nl-NL" sz="3200" dirty="0" smtClean="0"/>
          </a:p>
          <a:p>
            <a:endParaRPr lang="nl-NL" sz="3200" dirty="0" smtClean="0"/>
          </a:p>
        </p:txBody>
      </p:sp>
    </p:spTree>
    <p:extLst>
      <p:ext uri="{BB962C8B-B14F-4D97-AF65-F5344CB8AC3E}">
        <p14:creationId xmlns:p14="http://schemas.microsoft.com/office/powerpoint/2010/main" val="38676793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 van de les</a:t>
            </a:r>
            <a:endParaRPr lang="nl-NL" dirty="0"/>
          </a:p>
        </p:txBody>
      </p:sp>
      <p:sp>
        <p:nvSpPr>
          <p:cNvPr id="3" name="Tijdelijke aanduiding voor inhoud 2"/>
          <p:cNvSpPr>
            <a:spLocks noGrp="1"/>
          </p:cNvSpPr>
          <p:nvPr>
            <p:ph idx="1"/>
          </p:nvPr>
        </p:nvSpPr>
        <p:spPr>
          <a:xfrm>
            <a:off x="1331640" y="1628800"/>
            <a:ext cx="6635080" cy="3456384"/>
          </a:xfrm>
        </p:spPr>
        <p:txBody>
          <a:bodyPr>
            <a:noAutofit/>
          </a:bodyPr>
          <a:lstStyle/>
          <a:p>
            <a:r>
              <a:rPr lang="nl-NL" sz="3200" dirty="0" smtClean="0"/>
              <a:t>Voedingsbehoefte zwangere vrouw</a:t>
            </a:r>
          </a:p>
          <a:p>
            <a:r>
              <a:rPr lang="nl-NL" sz="3200" dirty="0" smtClean="0"/>
              <a:t>Supplementen</a:t>
            </a:r>
          </a:p>
          <a:p>
            <a:r>
              <a:rPr lang="nl-NL" sz="3200" b="1" dirty="0" smtClean="0"/>
              <a:t>Aankomen</a:t>
            </a:r>
          </a:p>
          <a:p>
            <a:r>
              <a:rPr lang="nl-NL" sz="3200" dirty="0" smtClean="0"/>
              <a:t>Lichamelijke klachten</a:t>
            </a:r>
          </a:p>
          <a:p>
            <a:endParaRPr lang="nl-NL" sz="3200" dirty="0" smtClean="0"/>
          </a:p>
          <a:p>
            <a:endParaRPr lang="nl-NL" sz="3200" dirty="0" smtClean="0"/>
          </a:p>
        </p:txBody>
      </p:sp>
    </p:spTree>
    <p:extLst>
      <p:ext uri="{BB962C8B-B14F-4D97-AF65-F5344CB8AC3E}">
        <p14:creationId xmlns:p14="http://schemas.microsoft.com/office/powerpoint/2010/main" val="220255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Aankomen</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1547664" y="1340768"/>
            <a:ext cx="5616624" cy="5062451"/>
          </a:xfrm>
          <a:prstGeom prst="rect">
            <a:avLst/>
          </a:prstGeom>
        </p:spPr>
      </p:pic>
    </p:spTree>
    <p:extLst>
      <p:ext uri="{BB962C8B-B14F-4D97-AF65-F5344CB8AC3E}">
        <p14:creationId xmlns:p14="http://schemas.microsoft.com/office/powerpoint/2010/main" val="3963566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 van de les</a:t>
            </a:r>
            <a:endParaRPr lang="nl-NL" dirty="0"/>
          </a:p>
        </p:txBody>
      </p:sp>
      <p:sp>
        <p:nvSpPr>
          <p:cNvPr id="3" name="Tijdelijke aanduiding voor inhoud 2"/>
          <p:cNvSpPr>
            <a:spLocks noGrp="1"/>
          </p:cNvSpPr>
          <p:nvPr>
            <p:ph idx="1"/>
          </p:nvPr>
        </p:nvSpPr>
        <p:spPr>
          <a:xfrm>
            <a:off x="1331640" y="1628800"/>
            <a:ext cx="6635080" cy="3456384"/>
          </a:xfrm>
        </p:spPr>
        <p:txBody>
          <a:bodyPr>
            <a:noAutofit/>
          </a:bodyPr>
          <a:lstStyle/>
          <a:p>
            <a:r>
              <a:rPr lang="nl-NL" sz="3200" dirty="0" smtClean="0"/>
              <a:t>Voedingsbehoefte zwangere vrouw</a:t>
            </a:r>
          </a:p>
          <a:p>
            <a:r>
              <a:rPr lang="nl-NL" sz="3200" dirty="0" smtClean="0"/>
              <a:t>Supplementen</a:t>
            </a:r>
          </a:p>
          <a:p>
            <a:r>
              <a:rPr lang="nl-NL" sz="3200" dirty="0" smtClean="0"/>
              <a:t>Aankomen</a:t>
            </a:r>
          </a:p>
          <a:p>
            <a:r>
              <a:rPr lang="nl-NL" sz="3200" b="1" dirty="0" smtClean="0"/>
              <a:t>Lichamelijke klachten</a:t>
            </a:r>
          </a:p>
          <a:p>
            <a:endParaRPr lang="nl-NL" sz="3200" dirty="0" smtClean="0"/>
          </a:p>
          <a:p>
            <a:endParaRPr lang="nl-NL" sz="3200" dirty="0" smtClean="0"/>
          </a:p>
        </p:txBody>
      </p:sp>
    </p:spTree>
    <p:extLst>
      <p:ext uri="{BB962C8B-B14F-4D97-AF65-F5344CB8AC3E}">
        <p14:creationId xmlns:p14="http://schemas.microsoft.com/office/powerpoint/2010/main" val="21635656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Lichamelijke klachten</a:t>
            </a:r>
            <a:endParaRPr lang="nl-NL" dirty="0"/>
          </a:p>
        </p:txBody>
      </p:sp>
      <p:sp>
        <p:nvSpPr>
          <p:cNvPr id="3" name="Tijdelijke aanduiding voor inhoud 2"/>
          <p:cNvSpPr>
            <a:spLocks noGrp="1"/>
          </p:cNvSpPr>
          <p:nvPr>
            <p:ph idx="1"/>
          </p:nvPr>
        </p:nvSpPr>
        <p:spPr/>
        <p:txBody>
          <a:bodyPr/>
          <a:lstStyle/>
          <a:p>
            <a:r>
              <a:rPr lang="nl-NL" sz="2400" dirty="0" smtClean="0"/>
              <a:t>Misselijkheid</a:t>
            </a:r>
          </a:p>
          <a:p>
            <a:pPr lvl="1"/>
            <a:r>
              <a:rPr lang="nl-NL" dirty="0" smtClean="0"/>
              <a:t>Waarschijnlijk veroorzaakt door hormoon HCG </a:t>
            </a:r>
          </a:p>
          <a:p>
            <a:pPr lvl="2"/>
            <a:r>
              <a:rPr lang="nl-NL" dirty="0"/>
              <a:t>Dit hormoon wordt door de eicel aangemaakt en afgescheiden om het lichaam een seintje te geven dat er sprake is van een </a:t>
            </a:r>
            <a:r>
              <a:rPr lang="nl-NL" dirty="0" smtClean="0"/>
              <a:t>zwangerschap </a:t>
            </a:r>
            <a:r>
              <a:rPr lang="nl-NL" baseline="30000" dirty="0" smtClean="0"/>
              <a:t>(7)</a:t>
            </a:r>
            <a:endParaRPr lang="nl-NL" dirty="0"/>
          </a:p>
        </p:txBody>
      </p:sp>
    </p:spTree>
    <p:extLst>
      <p:ext uri="{BB962C8B-B14F-4D97-AF65-F5344CB8AC3E}">
        <p14:creationId xmlns:p14="http://schemas.microsoft.com/office/powerpoint/2010/main" val="4139977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Lichamelijke klachten</a:t>
            </a:r>
            <a:endParaRPr lang="nl-NL" dirty="0"/>
          </a:p>
        </p:txBody>
      </p:sp>
      <p:sp>
        <p:nvSpPr>
          <p:cNvPr id="3" name="Tijdelijke aanduiding voor inhoud 2"/>
          <p:cNvSpPr>
            <a:spLocks noGrp="1"/>
          </p:cNvSpPr>
          <p:nvPr>
            <p:ph idx="1"/>
          </p:nvPr>
        </p:nvSpPr>
        <p:spPr/>
        <p:txBody>
          <a:bodyPr>
            <a:normAutofit/>
          </a:bodyPr>
          <a:lstStyle/>
          <a:p>
            <a:r>
              <a:rPr lang="nl-NL" sz="2400" dirty="0" smtClean="0"/>
              <a:t>Maagzuur (reflux)</a:t>
            </a:r>
          </a:p>
          <a:p>
            <a:pPr lvl="1"/>
            <a:r>
              <a:rPr lang="nl-NL" sz="2000" dirty="0" smtClean="0"/>
              <a:t>Maag komt in de verdrukking</a:t>
            </a:r>
          </a:p>
          <a:p>
            <a:pPr lvl="1"/>
            <a:r>
              <a:rPr lang="nl-NL" sz="2000" dirty="0" smtClean="0"/>
              <a:t>Tip : kleine maaltijden</a:t>
            </a:r>
          </a:p>
          <a:p>
            <a:r>
              <a:rPr lang="nl-NL" sz="2400" dirty="0" smtClean="0"/>
              <a:t>Obstipatie</a:t>
            </a:r>
          </a:p>
          <a:p>
            <a:pPr lvl="1"/>
            <a:r>
              <a:rPr lang="nl-NL" sz="2000" dirty="0" smtClean="0"/>
              <a:t>Hormoon progesteron werkt verslapend op spieren maag-, darmwand</a:t>
            </a:r>
          </a:p>
          <a:p>
            <a:pPr lvl="1"/>
            <a:r>
              <a:rPr lang="nl-NL" sz="2000" dirty="0" smtClean="0"/>
              <a:t>Baarmoeder drukt op de darm</a:t>
            </a:r>
          </a:p>
          <a:p>
            <a:r>
              <a:rPr lang="nl-NL" sz="2400" dirty="0" smtClean="0"/>
              <a:t>Hoge bloeddruk</a:t>
            </a:r>
          </a:p>
          <a:p>
            <a:pPr lvl="1"/>
            <a:r>
              <a:rPr lang="nl-NL" sz="2000" dirty="0" smtClean="0"/>
              <a:t>Verminderde doorbloeding placenta – minder voedingsstoffen - groeivertraging</a:t>
            </a:r>
            <a:endParaRPr lang="nl-NL" sz="2000" dirty="0"/>
          </a:p>
        </p:txBody>
      </p:sp>
    </p:spTree>
    <p:extLst>
      <p:ext uri="{BB962C8B-B14F-4D97-AF65-F5344CB8AC3E}">
        <p14:creationId xmlns:p14="http://schemas.microsoft.com/office/powerpoint/2010/main" val="18644841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Lichamelijke klachten</a:t>
            </a:r>
            <a:endParaRPr lang="nl-NL" dirty="0"/>
          </a:p>
        </p:txBody>
      </p:sp>
      <p:sp>
        <p:nvSpPr>
          <p:cNvPr id="3" name="Tijdelijke aanduiding voor inhoud 2"/>
          <p:cNvSpPr>
            <a:spLocks noGrp="1"/>
          </p:cNvSpPr>
          <p:nvPr>
            <p:ph idx="1"/>
          </p:nvPr>
        </p:nvSpPr>
        <p:spPr/>
        <p:txBody>
          <a:bodyPr>
            <a:normAutofit/>
          </a:bodyPr>
          <a:lstStyle/>
          <a:p>
            <a:r>
              <a:rPr lang="nl-NL" sz="2400" dirty="0" smtClean="0"/>
              <a:t>Zwangerschapsdiabetes</a:t>
            </a:r>
          </a:p>
          <a:p>
            <a:pPr lvl="1"/>
            <a:r>
              <a:rPr lang="nl-NL" sz="2000" dirty="0" smtClean="0"/>
              <a:t>Remming aanmaak insuline door de alvleesklier</a:t>
            </a:r>
          </a:p>
          <a:p>
            <a:pPr lvl="1"/>
            <a:r>
              <a:rPr lang="nl-NL" sz="2000" dirty="0" smtClean="0"/>
              <a:t>Glucose blijft beschikbaar voor de baby</a:t>
            </a:r>
          </a:p>
          <a:p>
            <a:pPr lvl="1"/>
            <a:r>
              <a:rPr lang="nl-NL" sz="2000" dirty="0" smtClean="0"/>
              <a:t>Te veel remming – te veel glucose in het lichaam – zwangerschapsdiabetes</a:t>
            </a:r>
          </a:p>
          <a:p>
            <a:pPr lvl="1"/>
            <a:r>
              <a:rPr lang="nl-NL" sz="2000" dirty="0" smtClean="0"/>
              <a:t>Behandeling: dieet of insuline</a:t>
            </a:r>
            <a:endParaRPr lang="nl-NL" sz="2000" dirty="0"/>
          </a:p>
        </p:txBody>
      </p:sp>
    </p:spTree>
    <p:extLst>
      <p:ext uri="{BB962C8B-B14F-4D97-AF65-F5344CB8AC3E}">
        <p14:creationId xmlns:p14="http://schemas.microsoft.com/office/powerpoint/2010/main" val="16210268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voor volgende week</a:t>
            </a:r>
            <a:endParaRPr lang="nl-NL" dirty="0"/>
          </a:p>
        </p:txBody>
      </p:sp>
      <p:sp>
        <p:nvSpPr>
          <p:cNvPr id="3" name="Tijdelijke aanduiding voor inhoud 2"/>
          <p:cNvSpPr>
            <a:spLocks noGrp="1"/>
          </p:cNvSpPr>
          <p:nvPr>
            <p:ph idx="1"/>
          </p:nvPr>
        </p:nvSpPr>
        <p:spPr/>
        <p:txBody>
          <a:bodyPr>
            <a:normAutofit/>
          </a:bodyPr>
          <a:lstStyle/>
          <a:p>
            <a:r>
              <a:rPr lang="nl-NL" sz="2400" dirty="0" smtClean="0"/>
              <a:t>Opdrachten maken 14.1 t/m 14.4.</a:t>
            </a:r>
            <a:endParaRPr lang="nl-NL" sz="2400" dirty="0"/>
          </a:p>
        </p:txBody>
      </p:sp>
    </p:spTree>
    <p:extLst>
      <p:ext uri="{BB962C8B-B14F-4D97-AF65-F5344CB8AC3E}">
        <p14:creationId xmlns:p14="http://schemas.microsoft.com/office/powerpoint/2010/main" val="30598630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Gebruikte bronnen</a:t>
            </a:r>
            <a:endParaRPr lang="nl-NL" dirty="0"/>
          </a:p>
        </p:txBody>
      </p:sp>
      <p:sp>
        <p:nvSpPr>
          <p:cNvPr id="3" name="Tijdelijke aanduiding voor inhoud 2"/>
          <p:cNvSpPr>
            <a:spLocks noGrp="1"/>
          </p:cNvSpPr>
          <p:nvPr>
            <p:ph idx="1"/>
          </p:nvPr>
        </p:nvSpPr>
        <p:spPr/>
        <p:txBody>
          <a:bodyPr/>
          <a:lstStyle/>
          <a:p>
            <a:pPr marL="0" indent="0">
              <a:buNone/>
            </a:pPr>
            <a:r>
              <a:rPr lang="nl-NL" sz="1800" baseline="30000" dirty="0" smtClean="0"/>
              <a:t>(1)</a:t>
            </a:r>
            <a:r>
              <a:rPr lang="nl-NL" sz="1800" dirty="0" smtClean="0"/>
              <a:t> </a:t>
            </a:r>
            <a:r>
              <a:rPr lang="nl-NL" sz="1800" smtClean="0"/>
              <a:t>Voedingsleer hoofdstuk 14</a:t>
            </a:r>
            <a:endParaRPr lang="nl-NL" sz="1800" dirty="0" smtClean="0"/>
          </a:p>
          <a:p>
            <a:pPr marL="0" indent="0">
              <a:buNone/>
            </a:pPr>
            <a:r>
              <a:rPr lang="nl-NL" sz="1800" baseline="30000" dirty="0" smtClean="0"/>
              <a:t>(2)</a:t>
            </a:r>
            <a:r>
              <a:rPr lang="nl-NL" sz="1800" dirty="0" smtClean="0"/>
              <a:t> </a:t>
            </a:r>
            <a:r>
              <a:rPr lang="nl-NL" sz="1800" dirty="0" smtClean="0">
                <a:hlinkClick r:id="rId2"/>
              </a:rPr>
              <a:t>http</a:t>
            </a:r>
            <a:r>
              <a:rPr lang="nl-NL" sz="1800" dirty="0">
                <a:hlinkClick r:id="rId2"/>
              </a:rPr>
              <a:t>://</a:t>
            </a:r>
            <a:r>
              <a:rPr lang="nl-NL" sz="1800" dirty="0" smtClean="0">
                <a:hlinkClick r:id="rId2"/>
              </a:rPr>
              <a:t>www.rivm.nl/Onderwerpen/T/Toxoplasmose</a:t>
            </a:r>
            <a:endParaRPr lang="nl-NL" sz="1800" dirty="0" smtClean="0"/>
          </a:p>
          <a:p>
            <a:pPr marL="0" indent="0">
              <a:buNone/>
            </a:pPr>
            <a:r>
              <a:rPr lang="nl-NL" sz="1800" baseline="30000" dirty="0" smtClean="0"/>
              <a:t>(3) </a:t>
            </a:r>
            <a:r>
              <a:rPr lang="nl-NL" sz="1800" dirty="0">
                <a:hlinkClick r:id="rId3"/>
              </a:rPr>
              <a:t>http://</a:t>
            </a:r>
            <a:r>
              <a:rPr lang="nl-NL" sz="1800" dirty="0" smtClean="0">
                <a:hlinkClick r:id="rId3"/>
              </a:rPr>
              <a:t>www.rivm.nl/Onderwerpen/L/Listeriose</a:t>
            </a:r>
            <a:endParaRPr lang="nl-NL" sz="1800" dirty="0" smtClean="0"/>
          </a:p>
          <a:p>
            <a:pPr marL="0" indent="0">
              <a:buNone/>
            </a:pPr>
            <a:r>
              <a:rPr lang="nl-NL" sz="1800" baseline="30000" dirty="0"/>
              <a:t>(4</a:t>
            </a:r>
            <a:r>
              <a:rPr lang="nl-NL" sz="1800" baseline="30000" dirty="0" smtClean="0"/>
              <a:t>)</a:t>
            </a:r>
            <a:r>
              <a:rPr lang="nl-NL" sz="1800" dirty="0"/>
              <a:t> </a:t>
            </a:r>
            <a:r>
              <a:rPr lang="nl-NL" sz="1800" dirty="0">
                <a:hlinkClick r:id="rId4"/>
              </a:rPr>
              <a:t>http://</a:t>
            </a:r>
            <a:r>
              <a:rPr lang="nl-NL" sz="1800" dirty="0" smtClean="0">
                <a:hlinkClick r:id="rId4"/>
              </a:rPr>
              <a:t>www.voedingscentrum.nl/encyclopedie/salmonella.aspx</a:t>
            </a:r>
            <a:endParaRPr lang="nl-NL" sz="1800" dirty="0" smtClean="0"/>
          </a:p>
          <a:p>
            <a:pPr marL="0" indent="0">
              <a:buNone/>
            </a:pPr>
            <a:r>
              <a:rPr lang="nl-NL" sz="1800" baseline="30000" dirty="0"/>
              <a:t>(5) </a:t>
            </a:r>
            <a:r>
              <a:rPr lang="nl-NL" sz="1800" dirty="0">
                <a:hlinkClick r:id="rId5"/>
              </a:rPr>
              <a:t>http://</a:t>
            </a:r>
            <a:r>
              <a:rPr lang="nl-NL" sz="1800" dirty="0" smtClean="0">
                <a:hlinkClick r:id="rId5"/>
              </a:rPr>
              <a:t>www.voedingscentrum.nl/encyclopedie/dioxines.aspx</a:t>
            </a:r>
            <a:endParaRPr lang="nl-NL" sz="1800" dirty="0" smtClean="0"/>
          </a:p>
          <a:p>
            <a:pPr marL="0" indent="0">
              <a:buNone/>
            </a:pPr>
            <a:r>
              <a:rPr lang="nl-NL" sz="1800" baseline="30000" dirty="0" smtClean="0"/>
              <a:t>(</a:t>
            </a:r>
            <a:r>
              <a:rPr lang="nl-NL" sz="1800" baseline="30000" dirty="0"/>
              <a:t>6) </a:t>
            </a:r>
            <a:r>
              <a:rPr lang="nl-NL" sz="1800" dirty="0" smtClean="0">
                <a:hlinkClick r:id="rId6"/>
              </a:rPr>
              <a:t>http</a:t>
            </a:r>
            <a:r>
              <a:rPr lang="nl-NL" sz="1800" dirty="0">
                <a:hlinkClick r:id="rId6"/>
              </a:rPr>
              <a:t>://</a:t>
            </a:r>
            <a:r>
              <a:rPr lang="nl-NL" sz="1800" dirty="0" smtClean="0">
                <a:hlinkClick r:id="rId6"/>
              </a:rPr>
              <a:t>www.babybytes.nl/encyclopedie/T/Tests-Tijdens-De-Zwangerschap/Neurale-buis-defect</a:t>
            </a:r>
            <a:endParaRPr lang="nl-NL" sz="1800" dirty="0" smtClean="0"/>
          </a:p>
          <a:p>
            <a:pPr marL="0" indent="0">
              <a:buNone/>
            </a:pPr>
            <a:r>
              <a:rPr lang="nl-NL" sz="1800" baseline="30000" dirty="0" smtClean="0">
                <a:hlinkClick r:id="rId7"/>
              </a:rPr>
              <a:t>(7</a:t>
            </a:r>
            <a:r>
              <a:rPr lang="nl-NL" sz="1800" u="sng" baseline="30000" dirty="0" smtClean="0">
                <a:hlinkClick r:id="rId7"/>
              </a:rPr>
              <a:t>)</a:t>
            </a:r>
            <a:r>
              <a:rPr lang="nl-NL" sz="1800" dirty="0" smtClean="0">
                <a:hlinkClick r:id="rId7"/>
              </a:rPr>
              <a:t> https</a:t>
            </a:r>
            <a:r>
              <a:rPr lang="nl-NL" sz="1800" dirty="0">
                <a:hlinkClick r:id="rId7"/>
              </a:rPr>
              <a:t>://</a:t>
            </a:r>
            <a:r>
              <a:rPr lang="nl-NL" sz="1800" dirty="0" smtClean="0">
                <a:hlinkClick r:id="rId7"/>
              </a:rPr>
              <a:t>mens-en-gezondheid.infonu.nl/zwangerschap/52332-hcg-tijdens-een-zwangerschap.html</a:t>
            </a:r>
            <a:endParaRPr lang="nl-NL" sz="1800" dirty="0" smtClean="0"/>
          </a:p>
          <a:p>
            <a:pPr marL="0" indent="0">
              <a:buNone/>
            </a:pPr>
            <a:endParaRPr lang="nl-NL" sz="1800" dirty="0" smtClean="0"/>
          </a:p>
          <a:p>
            <a:pPr marL="0" indent="0">
              <a:buNone/>
            </a:pPr>
            <a:endParaRPr lang="nl-NL" sz="1800" dirty="0"/>
          </a:p>
          <a:p>
            <a:pPr marL="0" indent="0">
              <a:buNone/>
            </a:pPr>
            <a:endParaRPr lang="nl-NL" sz="1800" dirty="0"/>
          </a:p>
          <a:p>
            <a:pPr marL="0" indent="0">
              <a:buNone/>
            </a:pPr>
            <a:endParaRPr lang="nl-NL" sz="1800" dirty="0" smtClean="0"/>
          </a:p>
          <a:p>
            <a:endParaRPr lang="nl-NL" dirty="0"/>
          </a:p>
        </p:txBody>
      </p:sp>
    </p:spTree>
    <p:extLst>
      <p:ext uri="{BB962C8B-B14F-4D97-AF65-F5344CB8AC3E}">
        <p14:creationId xmlns:p14="http://schemas.microsoft.com/office/powerpoint/2010/main" val="2762229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Voedingsbehoefte zwangere vrouw</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2400" dirty="0" smtClean="0"/>
              <a:t>Moet een zwangere vrouw ander gaan eten? </a:t>
            </a:r>
          </a:p>
          <a:p>
            <a:pPr marL="0" indent="0">
              <a:buNone/>
            </a:pPr>
            <a:r>
              <a:rPr lang="nl-NL" sz="2400" dirty="0" smtClean="0"/>
              <a:t>Waar zou ze dan op moeten letten en waarom?</a:t>
            </a:r>
            <a:endParaRPr lang="nl-NL" sz="2400" dirty="0"/>
          </a:p>
        </p:txBody>
      </p:sp>
    </p:spTree>
    <p:extLst>
      <p:ext uri="{BB962C8B-B14F-4D97-AF65-F5344CB8AC3E}">
        <p14:creationId xmlns:p14="http://schemas.microsoft.com/office/powerpoint/2010/main" val="3277739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Voedingsbehoefte zwangere </a:t>
            </a:r>
            <a:r>
              <a:rPr lang="nl-NL" dirty="0" smtClean="0"/>
              <a:t>vrouw </a:t>
            </a:r>
            <a:r>
              <a:rPr lang="nl-NL" baseline="30000" dirty="0" smtClean="0"/>
              <a:t>(1)</a:t>
            </a:r>
            <a:endParaRPr lang="nl-NL" dirty="0"/>
          </a:p>
        </p:txBody>
      </p:sp>
      <p:sp>
        <p:nvSpPr>
          <p:cNvPr id="3" name="Tijdelijke aanduiding voor inhoud 2"/>
          <p:cNvSpPr>
            <a:spLocks noGrp="1"/>
          </p:cNvSpPr>
          <p:nvPr>
            <p:ph idx="1"/>
          </p:nvPr>
        </p:nvSpPr>
        <p:spPr/>
        <p:txBody>
          <a:bodyPr>
            <a:normAutofit fontScale="85000" lnSpcReduction="20000"/>
          </a:bodyPr>
          <a:lstStyle/>
          <a:p>
            <a:pPr marL="0" indent="0">
              <a:buNone/>
            </a:pPr>
            <a:r>
              <a:rPr lang="nl-NL" dirty="0"/>
              <a:t>Gemiddelde basisvoeding per dag tijdens de zwangerschap (Voedingscentrum 2016):</a:t>
            </a:r>
          </a:p>
          <a:p>
            <a:r>
              <a:rPr lang="nl-NL" dirty="0"/>
              <a:t>brood: 4–7 sneetjes;</a:t>
            </a:r>
          </a:p>
          <a:p>
            <a:r>
              <a:rPr lang="nl-NL" dirty="0"/>
              <a:t>aardappelen: 4 à 5; rijst, pasta e.d.: 4–5 opscheplepels;</a:t>
            </a:r>
          </a:p>
          <a:p>
            <a:r>
              <a:rPr lang="nl-NL" dirty="0"/>
              <a:t>groente: 250 gram;</a:t>
            </a:r>
          </a:p>
          <a:p>
            <a:r>
              <a:rPr lang="nl-NL" dirty="0"/>
              <a:t>fruit: 2 stuks.</a:t>
            </a:r>
          </a:p>
          <a:p>
            <a:r>
              <a:rPr lang="nl-NL" dirty="0"/>
              <a:t>zuivel: 2–3 porties, 40 gram (2 plakken) kaas;</a:t>
            </a:r>
          </a:p>
          <a:p>
            <a:r>
              <a:rPr lang="nl-NL" dirty="0"/>
              <a:t>vlees(waren), vis, ei, vleesvervangers, peulvruchten: 100 gram;</a:t>
            </a:r>
          </a:p>
          <a:p>
            <a:r>
              <a:rPr lang="nl-NL" dirty="0"/>
              <a:t>noten: 25 gram;</a:t>
            </a:r>
          </a:p>
          <a:p>
            <a:r>
              <a:rPr lang="nl-NL" dirty="0"/>
              <a:t>smeer- en bereidingsvetten: 40 gram;</a:t>
            </a:r>
          </a:p>
          <a:p>
            <a:r>
              <a:rPr lang="nl-NL" dirty="0"/>
              <a:t>dranken: 1,5–2 liter (inclusief melk).</a:t>
            </a:r>
          </a:p>
          <a:p>
            <a:endParaRPr lang="nl-NL" dirty="0"/>
          </a:p>
        </p:txBody>
      </p:sp>
    </p:spTree>
    <p:extLst>
      <p:ext uri="{BB962C8B-B14F-4D97-AF65-F5344CB8AC3E}">
        <p14:creationId xmlns:p14="http://schemas.microsoft.com/office/powerpoint/2010/main" val="417951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Voedingsbehoefte zwangere vrouw </a:t>
            </a:r>
            <a:r>
              <a:rPr lang="nl-NL" baseline="30000" dirty="0"/>
              <a:t>(1)</a:t>
            </a:r>
            <a:endParaRPr lang="nl-NL" dirty="0"/>
          </a:p>
        </p:txBody>
      </p:sp>
      <p:graphicFrame>
        <p:nvGraphicFramePr>
          <p:cNvPr id="6" name="Tijdelijke aanduiding voor inhoud 5"/>
          <p:cNvGraphicFramePr>
            <a:graphicFrameLocks noGrp="1"/>
          </p:cNvGraphicFramePr>
          <p:nvPr>
            <p:ph idx="1"/>
            <p:extLst>
              <p:ext uri="{D42A27DB-BD31-4B8C-83A1-F6EECF244321}">
                <p14:modId xmlns:p14="http://schemas.microsoft.com/office/powerpoint/2010/main" val="2412050658"/>
              </p:ext>
            </p:extLst>
          </p:nvPr>
        </p:nvGraphicFramePr>
        <p:xfrm>
          <a:off x="467544" y="1412776"/>
          <a:ext cx="8157592" cy="4091850"/>
        </p:xfrm>
        <a:graphic>
          <a:graphicData uri="http://schemas.openxmlformats.org/drawingml/2006/table">
            <a:tbl>
              <a:tblPr>
                <a:tableStyleId>{3C2FFA5D-87B4-456A-9821-1D502468CF0F}</a:tableStyleId>
              </a:tblPr>
              <a:tblGrid>
                <a:gridCol w="3672408">
                  <a:extLst>
                    <a:ext uri="{9D8B030D-6E8A-4147-A177-3AD203B41FA5}">
                      <a16:colId xmlns:a16="http://schemas.microsoft.com/office/drawing/2014/main" val="1679476068"/>
                    </a:ext>
                  </a:extLst>
                </a:gridCol>
                <a:gridCol w="4485184">
                  <a:extLst>
                    <a:ext uri="{9D8B030D-6E8A-4147-A177-3AD203B41FA5}">
                      <a16:colId xmlns:a16="http://schemas.microsoft.com/office/drawing/2014/main" val="3614157709"/>
                    </a:ext>
                  </a:extLst>
                </a:gridCol>
              </a:tblGrid>
              <a:tr h="2073831">
                <a:tc>
                  <a:txBody>
                    <a:bodyPr/>
                    <a:lstStyle/>
                    <a:p>
                      <a:r>
                        <a:rPr lang="nl-NL" sz="2400" dirty="0">
                          <a:effectLst/>
                        </a:rPr>
                        <a:t>alcohol</a:t>
                      </a:r>
                      <a:r>
                        <a:rPr lang="nl-NL" sz="2400" dirty="0" smtClean="0">
                          <a:effectLst/>
                        </a:rPr>
                        <a:t>: niet </a:t>
                      </a:r>
                      <a:r>
                        <a:rPr lang="nl-NL" sz="2400" dirty="0">
                          <a:effectLst/>
                        </a:rPr>
                        <a:t>drinken is het veiligste advies</a:t>
                      </a:r>
                      <a:endParaRPr lang="nl-NL" sz="2400" dirty="0">
                        <a:effectLst/>
                        <a:latin typeface="Arial" panose="020B0604020202020204" pitchFamily="34" charset="0"/>
                        <a:cs typeface="Arial" panose="020B0604020202020204" pitchFamily="34" charset="0"/>
                      </a:endParaRPr>
                    </a:p>
                  </a:txBody>
                  <a:tcPr marL="82688" marR="82688" marT="41344" marB="41344"/>
                </a:tc>
                <a:tc>
                  <a:txBody>
                    <a:bodyPr/>
                    <a:lstStyle/>
                    <a:p>
                      <a:r>
                        <a:rPr lang="nl-NL" sz="2400" dirty="0">
                          <a:effectLst/>
                        </a:rPr>
                        <a:t>kans op groeiachterstand, aangeboren afwijkingen en geestelijke ontwikkelingsstoornissen bij het kind (foetaal alcohol syndroom, FAS)</a:t>
                      </a:r>
                      <a:endParaRPr lang="nl-NL" sz="2400" dirty="0">
                        <a:effectLst/>
                        <a:latin typeface="Arial" panose="020B0604020202020204" pitchFamily="34" charset="0"/>
                        <a:cs typeface="Arial" panose="020B0604020202020204" pitchFamily="34" charset="0"/>
                      </a:endParaRPr>
                    </a:p>
                  </a:txBody>
                  <a:tcPr marL="82688" marR="82688" marT="41344" marB="41344"/>
                </a:tc>
                <a:extLst>
                  <a:ext uri="{0D108BD9-81ED-4DB2-BD59-A6C34878D82A}">
                    <a16:rowId xmlns:a16="http://schemas.microsoft.com/office/drawing/2014/main" val="1867671832"/>
                  </a:ext>
                </a:extLst>
              </a:tr>
              <a:tr h="907301">
                <a:tc>
                  <a:txBody>
                    <a:bodyPr/>
                    <a:lstStyle/>
                    <a:p>
                      <a:r>
                        <a:rPr lang="nl-NL" sz="2400" dirty="0">
                          <a:effectLst/>
                        </a:rPr>
                        <a:t>roken</a:t>
                      </a:r>
                      <a:r>
                        <a:rPr lang="nl-NL" sz="2400" dirty="0" smtClean="0">
                          <a:effectLst/>
                        </a:rPr>
                        <a:t>: niet </a:t>
                      </a:r>
                      <a:r>
                        <a:rPr lang="nl-NL" sz="2400" dirty="0">
                          <a:effectLst/>
                        </a:rPr>
                        <a:t>roken is het veiligste advies</a:t>
                      </a:r>
                      <a:endParaRPr lang="nl-NL" sz="2400" dirty="0">
                        <a:effectLst/>
                        <a:latin typeface="Arial" panose="020B0604020202020204" pitchFamily="34" charset="0"/>
                        <a:cs typeface="Arial" panose="020B0604020202020204" pitchFamily="34" charset="0"/>
                      </a:endParaRPr>
                    </a:p>
                  </a:txBody>
                  <a:tcPr marL="82688" marR="82688" marT="41344" marB="41344"/>
                </a:tc>
                <a:tc>
                  <a:txBody>
                    <a:bodyPr/>
                    <a:lstStyle/>
                    <a:p>
                      <a:r>
                        <a:rPr lang="nl-NL" sz="2400" dirty="0">
                          <a:effectLst/>
                        </a:rPr>
                        <a:t>lager geboortegewicht van de baby, met meer risico op sterfte</a:t>
                      </a:r>
                      <a:endParaRPr lang="nl-NL" sz="2400" dirty="0">
                        <a:effectLst/>
                        <a:latin typeface="Arial" panose="020B0604020202020204" pitchFamily="34" charset="0"/>
                        <a:cs typeface="Arial" panose="020B0604020202020204" pitchFamily="34" charset="0"/>
                      </a:endParaRPr>
                    </a:p>
                  </a:txBody>
                  <a:tcPr marL="82688" marR="82688" marT="41344" marB="41344"/>
                </a:tc>
                <a:extLst>
                  <a:ext uri="{0D108BD9-81ED-4DB2-BD59-A6C34878D82A}">
                    <a16:rowId xmlns:a16="http://schemas.microsoft.com/office/drawing/2014/main" val="4122716831"/>
                  </a:ext>
                </a:extLst>
              </a:tr>
              <a:tr h="907301">
                <a:tc>
                  <a:txBody>
                    <a:bodyPr/>
                    <a:lstStyle/>
                    <a:p>
                      <a:r>
                        <a:rPr lang="nl-NL" sz="2400" dirty="0">
                          <a:effectLst/>
                        </a:rPr>
                        <a:t>lijnen en veel afvallen</a:t>
                      </a:r>
                      <a:endParaRPr lang="nl-NL" sz="2400" dirty="0">
                        <a:effectLst/>
                        <a:latin typeface="Arial" panose="020B0604020202020204" pitchFamily="34" charset="0"/>
                        <a:cs typeface="Arial" panose="020B0604020202020204" pitchFamily="34" charset="0"/>
                      </a:endParaRPr>
                    </a:p>
                  </a:txBody>
                  <a:tcPr marL="82688" marR="82688" marT="41344" marB="41344"/>
                </a:tc>
                <a:tc>
                  <a:txBody>
                    <a:bodyPr/>
                    <a:lstStyle/>
                    <a:p>
                      <a:r>
                        <a:rPr lang="nl-NL" sz="2400" dirty="0">
                          <a:effectLst/>
                        </a:rPr>
                        <a:t>lijnen geeft kans op tekorten aan voedingsstoffen</a:t>
                      </a:r>
                      <a:endParaRPr lang="nl-NL" sz="2400" dirty="0">
                        <a:effectLst/>
                        <a:latin typeface="Arial" panose="020B0604020202020204" pitchFamily="34" charset="0"/>
                        <a:cs typeface="Arial" panose="020B0604020202020204" pitchFamily="34" charset="0"/>
                      </a:endParaRPr>
                    </a:p>
                  </a:txBody>
                  <a:tcPr marL="82688" marR="82688" marT="41344" marB="41344"/>
                </a:tc>
                <a:extLst>
                  <a:ext uri="{0D108BD9-81ED-4DB2-BD59-A6C34878D82A}">
                    <a16:rowId xmlns:a16="http://schemas.microsoft.com/office/drawing/2014/main" val="1246256625"/>
                  </a:ext>
                </a:extLst>
              </a:tr>
            </a:tbl>
          </a:graphicData>
        </a:graphic>
      </p:graphicFrame>
    </p:spTree>
    <p:extLst>
      <p:ext uri="{BB962C8B-B14F-4D97-AF65-F5344CB8AC3E}">
        <p14:creationId xmlns:p14="http://schemas.microsoft.com/office/powerpoint/2010/main" val="3888434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Voedingsbehoefte zwangere vrouw </a:t>
            </a:r>
            <a:r>
              <a:rPr lang="nl-NL" baseline="30000" dirty="0"/>
              <a:t>(1)</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3361008433"/>
              </p:ext>
            </p:extLst>
          </p:nvPr>
        </p:nvGraphicFramePr>
        <p:xfrm>
          <a:off x="539552" y="940052"/>
          <a:ext cx="8085584" cy="4958285"/>
        </p:xfrm>
        <a:graphic>
          <a:graphicData uri="http://schemas.openxmlformats.org/drawingml/2006/table">
            <a:tbl>
              <a:tblPr>
                <a:tableStyleId>{3C2FFA5D-87B4-456A-9821-1D502468CF0F}</a:tableStyleId>
              </a:tblPr>
              <a:tblGrid>
                <a:gridCol w="4042792">
                  <a:extLst>
                    <a:ext uri="{9D8B030D-6E8A-4147-A177-3AD203B41FA5}">
                      <a16:colId xmlns:a16="http://schemas.microsoft.com/office/drawing/2014/main" val="1400099878"/>
                    </a:ext>
                  </a:extLst>
                </a:gridCol>
                <a:gridCol w="4042792">
                  <a:extLst>
                    <a:ext uri="{9D8B030D-6E8A-4147-A177-3AD203B41FA5}">
                      <a16:colId xmlns:a16="http://schemas.microsoft.com/office/drawing/2014/main" val="2049694493"/>
                    </a:ext>
                  </a:extLst>
                </a:gridCol>
              </a:tblGrid>
              <a:tr h="2067212">
                <a:tc>
                  <a:txBody>
                    <a:bodyPr/>
                    <a:lstStyle/>
                    <a:p>
                      <a:r>
                        <a:rPr lang="nl-NL" sz="2400" dirty="0">
                          <a:effectLst/>
                        </a:rPr>
                        <a:t>lever en leverproducten:</a:t>
                      </a:r>
                      <a:br>
                        <a:rPr lang="nl-NL" sz="2400" dirty="0">
                          <a:effectLst/>
                        </a:rPr>
                      </a:br>
                      <a:r>
                        <a:rPr lang="nl-NL" sz="2400" dirty="0">
                          <a:effectLst/>
                        </a:rPr>
                        <a:t>– geen lever eten en niet meer dan één boterham per dag met producten beleggen die gemaakt zijn van lever</a:t>
                      </a:r>
                      <a:r>
                        <a:rPr lang="nl-NL" sz="2400" dirty="0" smtClean="0">
                          <a:effectLst/>
                        </a:rPr>
                        <a:t>,</a:t>
                      </a:r>
                      <a:r>
                        <a:rPr lang="nl-NL" sz="2400" dirty="0">
                          <a:effectLst/>
                        </a:rPr>
                        <a:t/>
                      </a:r>
                      <a:br>
                        <a:rPr lang="nl-NL" sz="2400" dirty="0">
                          <a:effectLst/>
                        </a:rPr>
                      </a:br>
                      <a:r>
                        <a:rPr lang="nl-NL" sz="2400" dirty="0">
                          <a:effectLst/>
                        </a:rPr>
                        <a:t>– gebruik van vitamine A-</a:t>
                      </a:r>
                      <a:r>
                        <a:rPr lang="nl-NL" sz="2400" dirty="0" err="1">
                          <a:effectLst/>
                        </a:rPr>
                        <a:t>prepaten</a:t>
                      </a:r>
                      <a:r>
                        <a:rPr lang="nl-NL" sz="2400" dirty="0">
                          <a:effectLst/>
                        </a:rPr>
                        <a:t> achterwege laten</a:t>
                      </a:r>
                      <a:endParaRPr lang="nl-NL" sz="2400" dirty="0">
                        <a:effectLst/>
                        <a:latin typeface="Arial" panose="020B0604020202020204" pitchFamily="34" charset="0"/>
                        <a:cs typeface="Arial" panose="020B0604020202020204" pitchFamily="34" charset="0"/>
                      </a:endParaRPr>
                    </a:p>
                  </a:txBody>
                  <a:tcPr marL="82688" marR="82688" marT="41344" marB="41344"/>
                </a:tc>
                <a:tc>
                  <a:txBody>
                    <a:bodyPr/>
                    <a:lstStyle/>
                    <a:p>
                      <a:r>
                        <a:rPr lang="nl-NL" sz="2400">
                          <a:effectLst/>
                        </a:rPr>
                        <a:t>lever bevat zeer veel vitamine A; die voedingsstof kan in de eerste maanden van de zwangerschap aangeboren afwijkingen bij de vrucht veroorzaken</a:t>
                      </a:r>
                      <a:endParaRPr lang="nl-NL" sz="2400">
                        <a:effectLst/>
                        <a:latin typeface="Arial" panose="020B0604020202020204" pitchFamily="34" charset="0"/>
                        <a:cs typeface="Arial" panose="020B0604020202020204" pitchFamily="34" charset="0"/>
                      </a:endParaRPr>
                    </a:p>
                  </a:txBody>
                  <a:tcPr marL="82688" marR="82688" marT="41344" marB="41344"/>
                </a:tc>
                <a:extLst>
                  <a:ext uri="{0D108BD9-81ED-4DB2-BD59-A6C34878D82A}">
                    <a16:rowId xmlns:a16="http://schemas.microsoft.com/office/drawing/2014/main" val="489520380"/>
                  </a:ext>
                </a:extLst>
              </a:tr>
              <a:tr h="2315277">
                <a:tc>
                  <a:txBody>
                    <a:bodyPr/>
                    <a:lstStyle/>
                    <a:p>
                      <a:r>
                        <a:rPr lang="nl-NL" sz="2400">
                          <a:effectLst/>
                        </a:rPr>
                        <a:t>rauw of halfgaar vlees</a:t>
                      </a:r>
                      <a:endParaRPr lang="nl-NL" sz="2400">
                        <a:effectLst/>
                        <a:latin typeface="Arial" panose="020B0604020202020204" pitchFamily="34" charset="0"/>
                        <a:cs typeface="Arial" panose="020B0604020202020204" pitchFamily="34" charset="0"/>
                      </a:endParaRPr>
                    </a:p>
                  </a:txBody>
                  <a:tcPr marL="82688" marR="82688" marT="41344" marB="41344"/>
                </a:tc>
                <a:tc>
                  <a:txBody>
                    <a:bodyPr/>
                    <a:lstStyle/>
                    <a:p>
                      <a:r>
                        <a:rPr lang="nl-NL" sz="2400" dirty="0">
                          <a:effectLst/>
                        </a:rPr>
                        <a:t>kans op toxoplasmose; </a:t>
                      </a:r>
                      <a:endParaRPr lang="nl-NL" sz="2400" dirty="0" smtClean="0">
                        <a:effectLst/>
                      </a:endParaRPr>
                    </a:p>
                    <a:p>
                      <a:r>
                        <a:rPr lang="nl-NL" sz="2400" dirty="0" smtClean="0">
                          <a:effectLst/>
                        </a:rPr>
                        <a:t>ook </a:t>
                      </a:r>
                      <a:r>
                        <a:rPr lang="nl-NL" sz="2400" dirty="0">
                          <a:effectLst/>
                        </a:rPr>
                        <a:t>kans </a:t>
                      </a:r>
                      <a:r>
                        <a:rPr lang="nl-NL" sz="2400" dirty="0" err="1" smtClean="0">
                          <a:effectLst/>
                        </a:rPr>
                        <a:t>listeriose</a:t>
                      </a:r>
                      <a:endParaRPr lang="nl-NL" sz="2400" dirty="0">
                        <a:effectLst/>
                        <a:latin typeface="Arial" panose="020B0604020202020204" pitchFamily="34" charset="0"/>
                        <a:cs typeface="Arial" panose="020B0604020202020204" pitchFamily="34" charset="0"/>
                      </a:endParaRPr>
                    </a:p>
                  </a:txBody>
                  <a:tcPr marL="82688" marR="82688" marT="41344" marB="41344"/>
                </a:tc>
                <a:extLst>
                  <a:ext uri="{0D108BD9-81ED-4DB2-BD59-A6C34878D82A}">
                    <a16:rowId xmlns:a16="http://schemas.microsoft.com/office/drawing/2014/main" val="1749373266"/>
                  </a:ext>
                </a:extLst>
              </a:tr>
            </a:tbl>
          </a:graphicData>
        </a:graphic>
      </p:graphicFrame>
    </p:spTree>
    <p:extLst>
      <p:ext uri="{BB962C8B-B14F-4D97-AF65-F5344CB8AC3E}">
        <p14:creationId xmlns:p14="http://schemas.microsoft.com/office/powerpoint/2010/main" val="399317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Voedingsbehoefte zwangere vrouw </a:t>
            </a:r>
            <a:r>
              <a:rPr lang="nl-NL" baseline="30000" dirty="0"/>
              <a:t>(1)</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4256909808"/>
              </p:ext>
            </p:extLst>
          </p:nvPr>
        </p:nvGraphicFramePr>
        <p:xfrm>
          <a:off x="753744" y="931436"/>
          <a:ext cx="7848872" cy="5926564"/>
        </p:xfrm>
        <a:graphic>
          <a:graphicData uri="http://schemas.openxmlformats.org/drawingml/2006/table">
            <a:tbl>
              <a:tblPr>
                <a:tableStyleId>{3C2FFA5D-87B4-456A-9821-1D502468CF0F}</a:tableStyleId>
              </a:tblPr>
              <a:tblGrid>
                <a:gridCol w="3924436">
                  <a:extLst>
                    <a:ext uri="{9D8B030D-6E8A-4147-A177-3AD203B41FA5}">
                      <a16:colId xmlns:a16="http://schemas.microsoft.com/office/drawing/2014/main" val="3375476835"/>
                    </a:ext>
                  </a:extLst>
                </a:gridCol>
                <a:gridCol w="3924436">
                  <a:extLst>
                    <a:ext uri="{9D8B030D-6E8A-4147-A177-3AD203B41FA5}">
                      <a16:colId xmlns:a16="http://schemas.microsoft.com/office/drawing/2014/main" val="666952382"/>
                    </a:ext>
                  </a:extLst>
                </a:gridCol>
              </a:tblGrid>
              <a:tr h="750151">
                <a:tc>
                  <a:txBody>
                    <a:bodyPr/>
                    <a:lstStyle/>
                    <a:p>
                      <a:r>
                        <a:rPr lang="nl-NL" sz="2400" dirty="0">
                          <a:effectLst/>
                          <a:latin typeface="Arial" panose="020B0604020202020204" pitchFamily="34" charset="0"/>
                          <a:cs typeface="Arial" panose="020B0604020202020204" pitchFamily="34" charset="0"/>
                        </a:rPr>
                        <a:t>het is beter de kattenbak niet te verschonen</a:t>
                      </a:r>
                    </a:p>
                  </a:txBody>
                  <a:tcPr marL="82688" marR="82688" marT="41344" marB="41344"/>
                </a:tc>
                <a:tc>
                  <a:txBody>
                    <a:bodyPr/>
                    <a:lstStyle/>
                    <a:p>
                      <a:r>
                        <a:rPr lang="nl-NL" sz="2400" dirty="0">
                          <a:effectLst/>
                          <a:latin typeface="Arial" panose="020B0604020202020204" pitchFamily="34" charset="0"/>
                          <a:cs typeface="Arial" panose="020B0604020202020204" pitchFamily="34" charset="0"/>
                        </a:rPr>
                        <a:t>kans op toxoplasmose</a:t>
                      </a:r>
                    </a:p>
                  </a:txBody>
                  <a:tcPr marL="82688" marR="82688" marT="41344" marB="41344"/>
                </a:tc>
                <a:extLst>
                  <a:ext uri="{0D108BD9-81ED-4DB2-BD59-A6C34878D82A}">
                    <a16:rowId xmlns:a16="http://schemas.microsoft.com/office/drawing/2014/main" val="4185740946"/>
                  </a:ext>
                </a:extLst>
              </a:tr>
              <a:tr h="1761103">
                <a:tc>
                  <a:txBody>
                    <a:bodyPr/>
                    <a:lstStyle/>
                    <a:p>
                      <a:r>
                        <a:rPr lang="nl-NL" sz="2400" dirty="0">
                          <a:effectLst/>
                          <a:latin typeface="Arial" panose="020B0604020202020204" pitchFamily="34" charset="0"/>
                          <a:cs typeface="Arial" panose="020B0604020202020204" pitchFamily="34" charset="0"/>
                        </a:rPr>
                        <a:t>eten van zachte kaassoorten van ongepasteuriseerde rauwe melk en het drinken van rauwe melk</a:t>
                      </a:r>
                    </a:p>
                  </a:txBody>
                  <a:tcPr marL="82688" marR="82688" marT="41344" marB="41344"/>
                </a:tc>
                <a:tc>
                  <a:txBody>
                    <a:bodyPr/>
                    <a:lstStyle/>
                    <a:p>
                      <a:r>
                        <a:rPr lang="nl-NL" sz="2400" dirty="0">
                          <a:effectLst/>
                          <a:latin typeface="Arial" panose="020B0604020202020204" pitchFamily="34" charset="0"/>
                          <a:cs typeface="Arial" panose="020B0604020202020204" pitchFamily="34" charset="0"/>
                        </a:rPr>
                        <a:t>kans op besmetting met de bacterie Listeria</a:t>
                      </a:r>
                    </a:p>
                  </a:txBody>
                  <a:tcPr marL="82688" marR="82688" marT="41344" marB="41344"/>
                </a:tc>
                <a:extLst>
                  <a:ext uri="{0D108BD9-81ED-4DB2-BD59-A6C34878D82A}">
                    <a16:rowId xmlns:a16="http://schemas.microsoft.com/office/drawing/2014/main" val="1258345287"/>
                  </a:ext>
                </a:extLst>
              </a:tr>
              <a:tr h="1087135">
                <a:tc>
                  <a:txBody>
                    <a:bodyPr/>
                    <a:lstStyle/>
                    <a:p>
                      <a:r>
                        <a:rPr lang="nl-NL" sz="2400" dirty="0">
                          <a:effectLst/>
                          <a:latin typeface="Arial" panose="020B0604020202020204" pitchFamily="34" charset="0"/>
                          <a:cs typeface="Arial" panose="020B0604020202020204" pitchFamily="34" charset="0"/>
                        </a:rPr>
                        <a:t>(gerechten met) eieren die niet goed gaar/niet hardgekookt zijn</a:t>
                      </a:r>
                    </a:p>
                  </a:txBody>
                  <a:tcPr marL="82688" marR="82688" marT="41344" marB="41344"/>
                </a:tc>
                <a:tc>
                  <a:txBody>
                    <a:bodyPr/>
                    <a:lstStyle/>
                    <a:p>
                      <a:r>
                        <a:rPr lang="nl-NL" sz="2400" dirty="0">
                          <a:effectLst/>
                          <a:latin typeface="Arial" panose="020B0604020202020204" pitchFamily="34" charset="0"/>
                          <a:cs typeface="Arial" panose="020B0604020202020204" pitchFamily="34" charset="0"/>
                        </a:rPr>
                        <a:t>kans op </a:t>
                      </a:r>
                      <a:r>
                        <a:rPr lang="nl-NL" sz="2400" dirty="0" smtClean="0">
                          <a:effectLst/>
                          <a:latin typeface="Arial" panose="020B0604020202020204" pitchFamily="34" charset="0"/>
                          <a:cs typeface="Arial" panose="020B0604020202020204" pitchFamily="34" charset="0"/>
                        </a:rPr>
                        <a:t>salmonellabesmetting</a:t>
                      </a:r>
                      <a:endParaRPr lang="nl-NL" sz="2400" dirty="0">
                        <a:effectLst/>
                        <a:latin typeface="Arial" panose="020B0604020202020204" pitchFamily="34" charset="0"/>
                        <a:cs typeface="Arial" panose="020B0604020202020204" pitchFamily="34" charset="0"/>
                      </a:endParaRPr>
                    </a:p>
                  </a:txBody>
                  <a:tcPr marL="82688" marR="82688" marT="41344" marB="41344"/>
                </a:tc>
                <a:extLst>
                  <a:ext uri="{0D108BD9-81ED-4DB2-BD59-A6C34878D82A}">
                    <a16:rowId xmlns:a16="http://schemas.microsoft.com/office/drawing/2014/main" val="1163323891"/>
                  </a:ext>
                </a:extLst>
              </a:tr>
              <a:tr h="750151">
                <a:tc>
                  <a:txBody>
                    <a:bodyPr/>
                    <a:lstStyle/>
                    <a:p>
                      <a:r>
                        <a:rPr lang="nl-NL" sz="2400" dirty="0">
                          <a:effectLst/>
                          <a:latin typeface="Arial" panose="020B0604020202020204" pitchFamily="34" charset="0"/>
                          <a:cs typeface="Arial" panose="020B0604020202020204" pitchFamily="34" charset="0"/>
                        </a:rPr>
                        <a:t>voorverpakte vis, zoals gerookte zalm en paling</a:t>
                      </a:r>
                    </a:p>
                  </a:txBody>
                  <a:tcPr marL="82688" marR="82688" marT="41344" marB="41344"/>
                </a:tc>
                <a:tc>
                  <a:txBody>
                    <a:bodyPr/>
                    <a:lstStyle/>
                    <a:p>
                      <a:r>
                        <a:rPr lang="nl-NL" sz="2400" dirty="0">
                          <a:effectLst/>
                          <a:latin typeface="Arial" panose="020B0604020202020204" pitchFamily="34" charset="0"/>
                          <a:cs typeface="Arial" panose="020B0604020202020204" pitchFamily="34" charset="0"/>
                        </a:rPr>
                        <a:t>kans op Listeriabesmetting</a:t>
                      </a:r>
                    </a:p>
                  </a:txBody>
                  <a:tcPr marL="82688" marR="82688" marT="41344" marB="41344"/>
                </a:tc>
                <a:extLst>
                  <a:ext uri="{0D108BD9-81ED-4DB2-BD59-A6C34878D82A}">
                    <a16:rowId xmlns:a16="http://schemas.microsoft.com/office/drawing/2014/main" val="2399658456"/>
                  </a:ext>
                </a:extLst>
              </a:tr>
              <a:tr h="1206692">
                <a:tc>
                  <a:txBody>
                    <a:bodyPr/>
                    <a:lstStyle/>
                    <a:p>
                      <a:r>
                        <a:rPr lang="nl-NL" sz="2400" dirty="0">
                          <a:effectLst/>
                          <a:latin typeface="Arial" panose="020B0604020202020204" pitchFamily="34" charset="0"/>
                          <a:cs typeface="Arial" panose="020B0604020202020204" pitchFamily="34" charset="0"/>
                        </a:rPr>
                        <a:t>meer dan twee porties vette vis per week</a:t>
                      </a:r>
                    </a:p>
                  </a:txBody>
                  <a:tcPr marL="82688" marR="82688" marT="41344" marB="41344"/>
                </a:tc>
                <a:tc>
                  <a:txBody>
                    <a:bodyPr/>
                    <a:lstStyle/>
                    <a:p>
                      <a:r>
                        <a:rPr lang="nl-NL" sz="2400" dirty="0" smtClean="0">
                          <a:effectLst/>
                          <a:latin typeface="Arial" panose="020B0604020202020204" pitchFamily="34" charset="0"/>
                          <a:cs typeface="Arial" panose="020B0604020202020204" pitchFamily="34" charset="0"/>
                        </a:rPr>
                        <a:t>dioxines</a:t>
                      </a:r>
                      <a:endParaRPr lang="nl-NL" sz="2400" dirty="0">
                        <a:effectLst/>
                        <a:latin typeface="Arial" panose="020B0604020202020204" pitchFamily="34" charset="0"/>
                        <a:cs typeface="Arial" panose="020B0604020202020204" pitchFamily="34" charset="0"/>
                      </a:endParaRPr>
                    </a:p>
                  </a:txBody>
                  <a:tcPr marL="82688" marR="82688" marT="41344" marB="41344"/>
                </a:tc>
                <a:extLst>
                  <a:ext uri="{0D108BD9-81ED-4DB2-BD59-A6C34878D82A}">
                    <a16:rowId xmlns:a16="http://schemas.microsoft.com/office/drawing/2014/main" val="2151244393"/>
                  </a:ext>
                </a:extLst>
              </a:tr>
            </a:tbl>
          </a:graphicData>
        </a:graphic>
      </p:graphicFrame>
    </p:spTree>
    <p:extLst>
      <p:ext uri="{BB962C8B-B14F-4D97-AF65-F5344CB8AC3E}">
        <p14:creationId xmlns:p14="http://schemas.microsoft.com/office/powerpoint/2010/main" val="42915595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Voedingsbehoefte zwangere vrouw </a:t>
            </a:r>
            <a:r>
              <a:rPr lang="nl-NL" baseline="30000" dirty="0"/>
              <a:t>(1)</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3628987518"/>
              </p:ext>
            </p:extLst>
          </p:nvPr>
        </p:nvGraphicFramePr>
        <p:xfrm>
          <a:off x="467544" y="1196752"/>
          <a:ext cx="8291264" cy="5124864"/>
        </p:xfrm>
        <a:graphic>
          <a:graphicData uri="http://schemas.openxmlformats.org/drawingml/2006/table">
            <a:tbl>
              <a:tblPr>
                <a:tableStyleId>{3C2FFA5D-87B4-456A-9821-1D502468CF0F}</a:tableStyleId>
              </a:tblPr>
              <a:tblGrid>
                <a:gridCol w="4145632">
                  <a:extLst>
                    <a:ext uri="{9D8B030D-6E8A-4147-A177-3AD203B41FA5}">
                      <a16:colId xmlns:a16="http://schemas.microsoft.com/office/drawing/2014/main" val="3526133269"/>
                    </a:ext>
                  </a:extLst>
                </a:gridCol>
                <a:gridCol w="4145632">
                  <a:extLst>
                    <a:ext uri="{9D8B030D-6E8A-4147-A177-3AD203B41FA5}">
                      <a16:colId xmlns:a16="http://schemas.microsoft.com/office/drawing/2014/main" val="1573626384"/>
                    </a:ext>
                  </a:extLst>
                </a:gridCol>
              </a:tblGrid>
              <a:tr h="826885">
                <a:tc>
                  <a:txBody>
                    <a:bodyPr/>
                    <a:lstStyle/>
                    <a:p>
                      <a:r>
                        <a:rPr lang="nl-NL" sz="2000" dirty="0">
                          <a:effectLst/>
                          <a:latin typeface="Arial" panose="020B0604020202020204" pitchFamily="34" charset="0"/>
                          <a:cs typeface="Arial" panose="020B0604020202020204" pitchFamily="34" charset="0"/>
                        </a:rPr>
                        <a:t>paling eten afkomstig uit de Nederlandse rivieren</a:t>
                      </a:r>
                    </a:p>
                  </a:txBody>
                  <a:tcPr marL="82688" marR="82688" marT="41344" marB="41344"/>
                </a:tc>
                <a:tc>
                  <a:txBody>
                    <a:bodyPr/>
                    <a:lstStyle/>
                    <a:p>
                      <a:r>
                        <a:rPr lang="nl-NL" sz="2000" dirty="0">
                          <a:effectLst/>
                          <a:latin typeface="Arial" panose="020B0604020202020204" pitchFamily="34" charset="0"/>
                          <a:cs typeface="Arial" panose="020B0604020202020204" pitchFamily="34" charset="0"/>
                        </a:rPr>
                        <a:t>in Nederlandse rivierpaling kunnen dioxines voorkomen; kweekpaling kan wel gegeten worden</a:t>
                      </a:r>
                    </a:p>
                  </a:txBody>
                  <a:tcPr marL="82688" marR="82688" marT="41344" marB="41344"/>
                </a:tc>
                <a:extLst>
                  <a:ext uri="{0D108BD9-81ED-4DB2-BD59-A6C34878D82A}">
                    <a16:rowId xmlns:a16="http://schemas.microsoft.com/office/drawing/2014/main" val="3344981943"/>
                  </a:ext>
                </a:extLst>
              </a:tr>
              <a:tr h="2315277">
                <a:tc>
                  <a:txBody>
                    <a:bodyPr/>
                    <a:lstStyle/>
                    <a:p>
                      <a:r>
                        <a:rPr lang="nl-NL" sz="2000">
                          <a:effectLst/>
                          <a:latin typeface="Arial" panose="020B0604020202020204" pitchFamily="34" charset="0"/>
                          <a:cs typeface="Arial" panose="020B0604020202020204" pitchFamily="34" charset="0"/>
                        </a:rPr>
                        <a:t>roofvissen, zoals zwaardvis, snoekbaars, haai, koningsmakreel en verse tonijn:</a:t>
                      </a:r>
                      <a:br>
                        <a:rPr lang="nl-NL" sz="2000">
                          <a:effectLst/>
                          <a:latin typeface="Arial" panose="020B0604020202020204" pitchFamily="34" charset="0"/>
                          <a:cs typeface="Arial" panose="020B0604020202020204" pitchFamily="34" charset="0"/>
                        </a:rPr>
                      </a:br>
                      <a:r>
                        <a:rPr lang="nl-NL" sz="2000">
                          <a:effectLst/>
                          <a:latin typeface="Arial" panose="020B0604020202020204" pitchFamily="34" charset="0"/>
                          <a:cs typeface="Arial" panose="020B0604020202020204" pitchFamily="34" charset="0"/>
                        </a:rPr>
                        <a:t>– het advies is liever geen roofvis te eten</a:t>
                      </a:r>
                      <a:br>
                        <a:rPr lang="nl-NL" sz="2000">
                          <a:effectLst/>
                          <a:latin typeface="Arial" panose="020B0604020202020204" pitchFamily="34" charset="0"/>
                          <a:cs typeface="Arial" panose="020B0604020202020204" pitchFamily="34" charset="0"/>
                        </a:rPr>
                      </a:br>
                      <a:r>
                        <a:rPr lang="nl-NL" sz="2000">
                          <a:effectLst/>
                          <a:latin typeface="Arial" panose="020B0604020202020204" pitchFamily="34" charset="0"/>
                          <a:cs typeface="Arial" panose="020B0604020202020204" pitchFamily="34" charset="0"/>
                        </a:rPr>
                        <a:t>– tonijn uit blik bevat veel minder kwik en dioxines dan verse tonijn; tot maximaal twee porties tonijn uit blik per week is daarom geen probleem</a:t>
                      </a:r>
                    </a:p>
                  </a:txBody>
                  <a:tcPr marL="82688" marR="82688" marT="41344" marB="41344"/>
                </a:tc>
                <a:tc>
                  <a:txBody>
                    <a:bodyPr/>
                    <a:lstStyle/>
                    <a:p>
                      <a:r>
                        <a:rPr lang="nl-NL" sz="2000" dirty="0">
                          <a:effectLst/>
                          <a:latin typeface="Arial" panose="020B0604020202020204" pitchFamily="34" charset="0"/>
                          <a:cs typeface="Arial" panose="020B0604020202020204" pitchFamily="34" charset="0"/>
                        </a:rPr>
                        <a:t>roofvissen kunnen relatief veel kwik en dioxines bevatten; voor een ongeboren kind is de dosis al gauw te hoog</a:t>
                      </a:r>
                    </a:p>
                  </a:txBody>
                  <a:tcPr marL="82688" marR="82688" marT="41344" marB="41344"/>
                </a:tc>
                <a:extLst>
                  <a:ext uri="{0D108BD9-81ED-4DB2-BD59-A6C34878D82A}">
                    <a16:rowId xmlns:a16="http://schemas.microsoft.com/office/drawing/2014/main" val="3412174938"/>
                  </a:ext>
                </a:extLst>
              </a:tr>
              <a:tr h="578819">
                <a:tc>
                  <a:txBody>
                    <a:bodyPr/>
                    <a:lstStyle/>
                    <a:p>
                      <a:r>
                        <a:rPr lang="nl-NL" sz="2000">
                          <a:effectLst/>
                          <a:latin typeface="Arial" panose="020B0604020202020204" pitchFamily="34" charset="0"/>
                          <a:cs typeface="Arial" panose="020B0604020202020204" pitchFamily="34" charset="0"/>
                        </a:rPr>
                        <a:t>lang bewaren van verse producten zoals vleeswaren en rauwkostsalades</a:t>
                      </a:r>
                    </a:p>
                  </a:txBody>
                  <a:tcPr marL="82688" marR="82688" marT="41344" marB="41344"/>
                </a:tc>
                <a:tc>
                  <a:txBody>
                    <a:bodyPr/>
                    <a:lstStyle/>
                    <a:p>
                      <a:r>
                        <a:rPr lang="nl-NL" sz="2000" dirty="0">
                          <a:effectLst/>
                          <a:latin typeface="Arial" panose="020B0604020202020204" pitchFamily="34" charset="0"/>
                          <a:cs typeface="Arial" panose="020B0604020202020204" pitchFamily="34" charset="0"/>
                        </a:rPr>
                        <a:t>Listeriabesmetting</a:t>
                      </a:r>
                    </a:p>
                  </a:txBody>
                  <a:tcPr marL="82688" marR="82688" marT="41344" marB="41344"/>
                </a:tc>
                <a:extLst>
                  <a:ext uri="{0D108BD9-81ED-4DB2-BD59-A6C34878D82A}">
                    <a16:rowId xmlns:a16="http://schemas.microsoft.com/office/drawing/2014/main" val="3329860888"/>
                  </a:ext>
                </a:extLst>
              </a:tr>
            </a:tbl>
          </a:graphicData>
        </a:graphic>
      </p:graphicFrame>
    </p:spTree>
    <p:extLst>
      <p:ext uri="{BB962C8B-B14F-4D97-AF65-F5344CB8AC3E}">
        <p14:creationId xmlns:p14="http://schemas.microsoft.com/office/powerpoint/2010/main" val="1549192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Voedingsbehoefte zwangere vrouw </a:t>
            </a:r>
            <a:r>
              <a:rPr lang="nl-NL" baseline="30000" dirty="0"/>
              <a:t>(1)</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771142940"/>
              </p:ext>
            </p:extLst>
          </p:nvPr>
        </p:nvGraphicFramePr>
        <p:xfrm>
          <a:off x="899592" y="976680"/>
          <a:ext cx="7725544" cy="5842638"/>
        </p:xfrm>
        <a:graphic>
          <a:graphicData uri="http://schemas.openxmlformats.org/drawingml/2006/table">
            <a:tbl>
              <a:tblPr>
                <a:tableStyleId>{3C2FFA5D-87B4-456A-9821-1D502468CF0F}</a:tableStyleId>
              </a:tblPr>
              <a:tblGrid>
                <a:gridCol w="3862772">
                  <a:extLst>
                    <a:ext uri="{9D8B030D-6E8A-4147-A177-3AD203B41FA5}">
                      <a16:colId xmlns:a16="http://schemas.microsoft.com/office/drawing/2014/main" val="110430539"/>
                    </a:ext>
                  </a:extLst>
                </a:gridCol>
                <a:gridCol w="3862772">
                  <a:extLst>
                    <a:ext uri="{9D8B030D-6E8A-4147-A177-3AD203B41FA5}">
                      <a16:colId xmlns:a16="http://schemas.microsoft.com/office/drawing/2014/main" val="28936392"/>
                    </a:ext>
                  </a:extLst>
                </a:gridCol>
              </a:tblGrid>
              <a:tr h="1588224">
                <a:tc>
                  <a:txBody>
                    <a:bodyPr/>
                    <a:lstStyle/>
                    <a:p>
                      <a:r>
                        <a:rPr lang="nl-NL" sz="2400" dirty="0">
                          <a:effectLst/>
                          <a:latin typeface="Arial" panose="020B0604020202020204" pitchFamily="34" charset="0"/>
                          <a:cs typeface="Arial" panose="020B0604020202020204" pitchFamily="34" charset="0"/>
                        </a:rPr>
                        <a:t>geneeskrachtige’ kruiden en kruidenpreparaten gebruiken</a:t>
                      </a:r>
                    </a:p>
                  </a:txBody>
                  <a:tcPr marL="77019" marR="77019" marT="38509" marB="38509"/>
                </a:tc>
                <a:tc>
                  <a:txBody>
                    <a:bodyPr/>
                    <a:lstStyle/>
                    <a:p>
                      <a:r>
                        <a:rPr lang="nl-NL" sz="2400" dirty="0" smtClean="0">
                          <a:effectLst/>
                          <a:latin typeface="Arial" panose="020B0604020202020204" pitchFamily="34" charset="0"/>
                          <a:cs typeface="Arial" panose="020B0604020202020204" pitchFamily="34" charset="0"/>
                        </a:rPr>
                        <a:t>van </a:t>
                      </a:r>
                      <a:r>
                        <a:rPr lang="nl-NL" sz="2400" dirty="0">
                          <a:effectLst/>
                          <a:latin typeface="Arial" panose="020B0604020202020204" pitchFamily="34" charset="0"/>
                          <a:cs typeface="Arial" panose="020B0604020202020204" pitchFamily="34" charset="0"/>
                        </a:rPr>
                        <a:t>veel kruiden is namelijk bekend dat ze schadelijk kunnen zijn voor het ongeboren kind</a:t>
                      </a:r>
                    </a:p>
                  </a:txBody>
                  <a:tcPr marL="77019" marR="77019" marT="38509" marB="38509"/>
                </a:tc>
                <a:extLst>
                  <a:ext uri="{0D108BD9-81ED-4DB2-BD59-A6C34878D82A}">
                    <a16:rowId xmlns:a16="http://schemas.microsoft.com/office/drawing/2014/main" val="2388120555"/>
                  </a:ext>
                </a:extLst>
              </a:tr>
              <a:tr h="539130">
                <a:tc>
                  <a:txBody>
                    <a:bodyPr/>
                    <a:lstStyle/>
                    <a:p>
                      <a:r>
                        <a:rPr lang="nl-NL" sz="2400">
                          <a:effectLst/>
                          <a:latin typeface="Arial" panose="020B0604020202020204" pitchFamily="34" charset="0"/>
                          <a:cs typeface="Arial" panose="020B0604020202020204" pitchFamily="34" charset="0"/>
                        </a:rPr>
                        <a:t>meer dan vier koppen koffie per dag drinken</a:t>
                      </a:r>
                    </a:p>
                  </a:txBody>
                  <a:tcPr marL="77019" marR="77019" marT="38509" marB="38509"/>
                </a:tc>
                <a:tc>
                  <a:txBody>
                    <a:bodyPr/>
                    <a:lstStyle/>
                    <a:p>
                      <a:r>
                        <a:rPr lang="nl-NL" sz="2400" dirty="0">
                          <a:effectLst/>
                          <a:latin typeface="Arial" panose="020B0604020202020204" pitchFamily="34" charset="0"/>
                          <a:cs typeface="Arial" panose="020B0604020202020204" pitchFamily="34" charset="0"/>
                        </a:rPr>
                        <a:t>grotere kans op lager geboortegewicht</a:t>
                      </a:r>
                    </a:p>
                  </a:txBody>
                  <a:tcPr marL="77019" marR="77019" marT="38509" marB="38509"/>
                </a:tc>
                <a:extLst>
                  <a:ext uri="{0D108BD9-81ED-4DB2-BD59-A6C34878D82A}">
                    <a16:rowId xmlns:a16="http://schemas.microsoft.com/office/drawing/2014/main" val="2432030539"/>
                  </a:ext>
                </a:extLst>
              </a:tr>
              <a:tr h="539130">
                <a:tc>
                  <a:txBody>
                    <a:bodyPr/>
                    <a:lstStyle/>
                    <a:p>
                      <a:r>
                        <a:rPr lang="nl-NL" sz="2400">
                          <a:effectLst/>
                          <a:latin typeface="Arial" panose="020B0604020202020204" pitchFamily="34" charset="0"/>
                          <a:cs typeface="Arial" panose="020B0604020202020204" pitchFamily="34" charset="0"/>
                        </a:rPr>
                        <a:t>veel drop eten</a:t>
                      </a:r>
                    </a:p>
                  </a:txBody>
                  <a:tcPr marL="77019" marR="77019" marT="38509" marB="38509"/>
                </a:tc>
                <a:tc>
                  <a:txBody>
                    <a:bodyPr/>
                    <a:lstStyle/>
                    <a:p>
                      <a:r>
                        <a:rPr lang="nl-NL" sz="2400" dirty="0">
                          <a:effectLst/>
                          <a:latin typeface="Arial" panose="020B0604020202020204" pitchFamily="34" charset="0"/>
                          <a:cs typeface="Arial" panose="020B0604020202020204" pitchFamily="34" charset="0"/>
                        </a:rPr>
                        <a:t>de stof </a:t>
                      </a:r>
                      <a:r>
                        <a:rPr lang="nl-NL" sz="2400" dirty="0" err="1">
                          <a:effectLst/>
                          <a:latin typeface="Arial" panose="020B0604020202020204" pitchFamily="34" charset="0"/>
                          <a:cs typeface="Arial" panose="020B0604020202020204" pitchFamily="34" charset="0"/>
                        </a:rPr>
                        <a:t>glycyrrizine</a:t>
                      </a:r>
                      <a:r>
                        <a:rPr lang="nl-NL" sz="2400" dirty="0">
                          <a:effectLst/>
                          <a:latin typeface="Arial" panose="020B0604020202020204" pitchFamily="34" charset="0"/>
                          <a:cs typeface="Arial" panose="020B0604020202020204" pitchFamily="34" charset="0"/>
                        </a:rPr>
                        <a:t> in drop kan de bloeddruk verhogen</a:t>
                      </a:r>
                    </a:p>
                  </a:txBody>
                  <a:tcPr marL="77019" marR="77019" marT="38509" marB="38509"/>
                </a:tc>
                <a:extLst>
                  <a:ext uri="{0D108BD9-81ED-4DB2-BD59-A6C34878D82A}">
                    <a16:rowId xmlns:a16="http://schemas.microsoft.com/office/drawing/2014/main" val="4058053315"/>
                  </a:ext>
                </a:extLst>
              </a:tr>
              <a:tr h="1925464">
                <a:tc>
                  <a:txBody>
                    <a:bodyPr/>
                    <a:lstStyle/>
                    <a:p>
                      <a:r>
                        <a:rPr lang="nl-NL" sz="2400" dirty="0" err="1">
                          <a:effectLst/>
                          <a:latin typeface="Arial" panose="020B0604020202020204" pitchFamily="34" charset="0"/>
                          <a:cs typeface="Arial" panose="020B0604020202020204" pitchFamily="34" charset="0"/>
                        </a:rPr>
                        <a:t>pimba</a:t>
                      </a:r>
                      <a:r>
                        <a:rPr lang="nl-NL" sz="2400" dirty="0">
                          <a:effectLst/>
                          <a:latin typeface="Arial" panose="020B0604020202020204" pitchFamily="34" charset="0"/>
                          <a:cs typeface="Arial" panose="020B0604020202020204" pitchFamily="34" charset="0"/>
                        </a:rPr>
                        <a:t> (kalebaskalk) </a:t>
                      </a:r>
                      <a:r>
                        <a:rPr lang="nl-NL" sz="2400" dirty="0" smtClean="0">
                          <a:effectLst/>
                          <a:latin typeface="Arial" panose="020B0604020202020204" pitchFamily="34" charset="0"/>
                          <a:cs typeface="Arial" panose="020B0604020202020204" pitchFamily="34" charset="0"/>
                        </a:rPr>
                        <a:t>gebruiken</a:t>
                      </a:r>
                    </a:p>
                    <a:p>
                      <a:r>
                        <a:rPr lang="nl-NL" sz="2400" dirty="0" smtClean="0">
                          <a:effectLst/>
                          <a:latin typeface="Arial" panose="020B0604020202020204" pitchFamily="34" charset="0"/>
                          <a:cs typeface="Arial" panose="020B0604020202020204" pitchFamily="34" charset="0"/>
                        </a:rPr>
                        <a:t>dit wordt door veel vrouwen uit Suriname en Afrika gebruikt om ochtendmisselijkheid tegen te gaan</a:t>
                      </a:r>
                      <a:endParaRPr lang="nl-NL" sz="2400" dirty="0">
                        <a:effectLst/>
                        <a:latin typeface="Arial" panose="020B0604020202020204" pitchFamily="34" charset="0"/>
                        <a:cs typeface="Arial" panose="020B0604020202020204" pitchFamily="34" charset="0"/>
                      </a:endParaRPr>
                    </a:p>
                  </a:txBody>
                  <a:tcPr marL="77019" marR="77019" marT="38509" marB="38509"/>
                </a:tc>
                <a:tc>
                  <a:txBody>
                    <a:bodyPr/>
                    <a:lstStyle/>
                    <a:p>
                      <a:r>
                        <a:rPr lang="nl-NL" sz="2400" dirty="0" smtClean="0">
                          <a:effectLst/>
                          <a:latin typeface="Arial" panose="020B0604020202020204" pitchFamily="34" charset="0"/>
                          <a:cs typeface="Arial" panose="020B0604020202020204" pitchFamily="34" charset="0"/>
                        </a:rPr>
                        <a:t>veel </a:t>
                      </a:r>
                      <a:r>
                        <a:rPr lang="nl-NL" sz="2400" dirty="0">
                          <a:effectLst/>
                          <a:latin typeface="Arial" panose="020B0604020202020204" pitchFamily="34" charset="0"/>
                          <a:cs typeface="Arial" panose="020B0604020202020204" pitchFamily="34" charset="0"/>
                        </a:rPr>
                        <a:t>lood in </a:t>
                      </a:r>
                      <a:r>
                        <a:rPr lang="nl-NL" sz="2400" dirty="0" err="1" smtClean="0">
                          <a:effectLst/>
                          <a:latin typeface="Arial" panose="020B0604020202020204" pitchFamily="34" charset="0"/>
                          <a:cs typeface="Arial" panose="020B0604020202020204" pitchFamily="34" charset="0"/>
                        </a:rPr>
                        <a:t>zitten,verhoogt</a:t>
                      </a:r>
                      <a:r>
                        <a:rPr lang="nl-NL" sz="2400" dirty="0" smtClean="0">
                          <a:effectLst/>
                          <a:latin typeface="Arial" panose="020B0604020202020204" pitchFamily="34" charset="0"/>
                          <a:cs typeface="Arial" panose="020B0604020202020204" pitchFamily="34" charset="0"/>
                        </a:rPr>
                        <a:t> </a:t>
                      </a:r>
                      <a:r>
                        <a:rPr lang="nl-NL" sz="2400" dirty="0">
                          <a:effectLst/>
                          <a:latin typeface="Arial" panose="020B0604020202020204" pitchFamily="34" charset="0"/>
                          <a:cs typeface="Arial" panose="020B0604020202020204" pitchFamily="34" charset="0"/>
                        </a:rPr>
                        <a:t>de kans op een vroeggeboorte, een lager geboortegewicht en geestelijke ontwikkelingsstoornissen bij het kind</a:t>
                      </a:r>
                    </a:p>
                  </a:txBody>
                  <a:tcPr marL="77019" marR="77019" marT="38509" marB="38509"/>
                </a:tc>
                <a:extLst>
                  <a:ext uri="{0D108BD9-81ED-4DB2-BD59-A6C34878D82A}">
                    <a16:rowId xmlns:a16="http://schemas.microsoft.com/office/drawing/2014/main" val="3492988188"/>
                  </a:ext>
                </a:extLst>
              </a:tr>
            </a:tbl>
          </a:graphicData>
        </a:graphic>
      </p:graphicFrame>
    </p:spTree>
    <p:extLst>
      <p:ext uri="{BB962C8B-B14F-4D97-AF65-F5344CB8AC3E}">
        <p14:creationId xmlns:p14="http://schemas.microsoft.com/office/powerpoint/2010/main" val="2302961484"/>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2091</TotalTime>
  <Words>947</Words>
  <Application>Microsoft Office PowerPoint</Application>
  <PresentationFormat>Diavoorstelling (4:3)</PresentationFormat>
  <Paragraphs>161</Paragraphs>
  <Slides>27</Slides>
  <Notes>1</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27</vt:i4>
      </vt:variant>
    </vt:vector>
  </HeadingPairs>
  <TitlesOfParts>
    <vt:vector size="30" baseType="lpstr">
      <vt:lpstr>Arial</vt:lpstr>
      <vt:lpstr>Calibri</vt:lpstr>
      <vt:lpstr>Kantoorthema</vt:lpstr>
      <vt:lpstr>Voeding bij verschillende doelgroepen en culturen</vt:lpstr>
      <vt:lpstr>Inhoud van de les</vt:lpstr>
      <vt:lpstr>Voedingsbehoefte zwangere vrouw</vt:lpstr>
      <vt:lpstr>Voedingsbehoefte zwangere vrouw (1)</vt:lpstr>
      <vt:lpstr>Voedingsbehoefte zwangere vrouw (1)</vt:lpstr>
      <vt:lpstr>Voedingsbehoefte zwangere vrouw (1)</vt:lpstr>
      <vt:lpstr>Voedingsbehoefte zwangere vrouw (1)</vt:lpstr>
      <vt:lpstr>Voedingsbehoefte zwangere vrouw (1)</vt:lpstr>
      <vt:lpstr>Voedingsbehoefte zwangere vrouw (1)</vt:lpstr>
      <vt:lpstr>Voedingsbehoefte zwangere vrouw</vt:lpstr>
      <vt:lpstr>Voedingsbehoefte zwangere vrouw</vt:lpstr>
      <vt:lpstr>Voedingsbehoefte zwangere vrouw</vt:lpstr>
      <vt:lpstr>Voedingsbehoefte zwangere vrouw</vt:lpstr>
      <vt:lpstr>Inhoud van de les</vt:lpstr>
      <vt:lpstr>Supplementen</vt:lpstr>
      <vt:lpstr>Supplementen – Foliumzuur</vt:lpstr>
      <vt:lpstr>Supplementen – Vitamine D</vt:lpstr>
      <vt:lpstr>Supplementen - IJzer</vt:lpstr>
      <vt:lpstr>Supplementen - Calcium</vt:lpstr>
      <vt:lpstr>Inhoud van de les</vt:lpstr>
      <vt:lpstr>Aankomen</vt:lpstr>
      <vt:lpstr>Inhoud van de les</vt:lpstr>
      <vt:lpstr>Lichamelijke klachten</vt:lpstr>
      <vt:lpstr>Lichamelijke klachten</vt:lpstr>
      <vt:lpstr>Lichamelijke klachten</vt:lpstr>
      <vt:lpstr>Opdracht voor volgende week</vt:lpstr>
      <vt:lpstr>Gebruikte bronnen</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Merel Verhofstadt</cp:lastModifiedBy>
  <cp:revision>154</cp:revision>
  <cp:lastPrinted>2015-09-16T11:22:19Z</cp:lastPrinted>
  <dcterms:created xsi:type="dcterms:W3CDTF">2013-11-15T15:05:42Z</dcterms:created>
  <dcterms:modified xsi:type="dcterms:W3CDTF">2018-09-11T08:53:39Z</dcterms:modified>
</cp:coreProperties>
</file>