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67FAAC-68AD-4219-A6EC-BC7D7AE586D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01D581A-2DB3-411C-A539-95572DE32D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F7700BCE-C932-4373-B775-40B4753C328D}"/>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5" name="Tijdelijke aanduiding voor voettekst 4">
            <a:extLst>
              <a:ext uri="{FF2B5EF4-FFF2-40B4-BE49-F238E27FC236}">
                <a16:creationId xmlns:a16="http://schemas.microsoft.com/office/drawing/2014/main" id="{39186E54-1C6E-424B-9925-8224B92B64A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D2AE0E2-4503-40F1-9242-26954FEC0CBD}"/>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3596556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195BB7-3CF0-45DE-8BAF-4E9AB3A2A38C}"/>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A00FB47-EFB7-458C-9D8B-03152DE2D5F7}"/>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C3C9C42-44C4-4C7D-9A72-13E62766CEB1}"/>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5" name="Tijdelijke aanduiding voor voettekst 4">
            <a:extLst>
              <a:ext uri="{FF2B5EF4-FFF2-40B4-BE49-F238E27FC236}">
                <a16:creationId xmlns:a16="http://schemas.microsoft.com/office/drawing/2014/main" id="{3D1DC0D4-E21A-43C9-A11E-D8A25EC55D2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F2057AF-B4AE-4E83-B7D8-E1D127431159}"/>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3055678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1799A6D-4844-4BBF-B0E2-E2124658BCA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E3032B6-193A-4E56-B412-7EF563284480}"/>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D1AF3D2-7B0A-4BEF-966D-8FE86899FC29}"/>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5" name="Tijdelijke aanduiding voor voettekst 4">
            <a:extLst>
              <a:ext uri="{FF2B5EF4-FFF2-40B4-BE49-F238E27FC236}">
                <a16:creationId xmlns:a16="http://schemas.microsoft.com/office/drawing/2014/main" id="{3E352A55-EEC8-4075-A76C-07814416305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203337B-1956-4AD4-927F-928AFC10A982}"/>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1325215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7EFCDB-0A7F-4877-8790-18735EB2CF1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D65A40D-4911-48CF-9731-FE407525D30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1D22A72-65EA-4F50-A2BC-654CEBBBD5F0}"/>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5" name="Tijdelijke aanduiding voor voettekst 4">
            <a:extLst>
              <a:ext uri="{FF2B5EF4-FFF2-40B4-BE49-F238E27FC236}">
                <a16:creationId xmlns:a16="http://schemas.microsoft.com/office/drawing/2014/main" id="{0C10B99D-9977-4961-9640-B3DBABE5A10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F3B79F9-0E44-40D1-AC8A-AF38E304276B}"/>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1060408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CDFB65-4910-456A-AFF2-3454555EFB2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99D3778-05F8-496D-A82C-21129FBE8E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D8564878-4F9E-493B-954E-8FF47EB41D37}"/>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5" name="Tijdelijke aanduiding voor voettekst 4">
            <a:extLst>
              <a:ext uri="{FF2B5EF4-FFF2-40B4-BE49-F238E27FC236}">
                <a16:creationId xmlns:a16="http://schemas.microsoft.com/office/drawing/2014/main" id="{3C71BE12-AD9C-4A81-9903-C4BBEBC1CD8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3432307-0F98-4C4D-A2D9-E9D8F7B76A7A}"/>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2727294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A91AD7-BE0A-4A77-A5D4-2519DFEEB79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8087577-FD75-4126-BA83-76F68C0507A8}"/>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6BEC118-A0D3-4147-9EDE-3D51C54EC4D8}"/>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DCA71176-4915-4F4E-9BD7-CA647476EECA}"/>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6" name="Tijdelijke aanduiding voor voettekst 5">
            <a:extLst>
              <a:ext uri="{FF2B5EF4-FFF2-40B4-BE49-F238E27FC236}">
                <a16:creationId xmlns:a16="http://schemas.microsoft.com/office/drawing/2014/main" id="{277E9C65-9F06-467C-A1FE-4AC4570747F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A28582E-2C98-491B-A103-1BD5A6E75E2F}"/>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3650253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8C6A8B-5640-4D74-9BE9-2222A72A3A6B}"/>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F81D0E7C-C926-4EDF-9F42-8CAA230C8E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B4138EAE-8A97-4892-AE78-D12961087B75}"/>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591AD42-AC8B-4295-9713-05EDE5A127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4542AC92-F261-4AFF-87CB-E15295BBE988}"/>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1C38B73-8ED0-4C40-A918-6FB85DAB49C7}"/>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8" name="Tijdelijke aanduiding voor voettekst 7">
            <a:extLst>
              <a:ext uri="{FF2B5EF4-FFF2-40B4-BE49-F238E27FC236}">
                <a16:creationId xmlns:a16="http://schemas.microsoft.com/office/drawing/2014/main" id="{3E14ED8B-A7D4-4F47-93A9-87777C672867}"/>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1BD127F-345F-4FAA-890A-DBB437B96B60}"/>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879057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8F8103-AAB4-411B-8A2A-2566F00BE877}"/>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BC5A8D4-C5C8-47FB-ADB6-C2D7E8CCEFAF}"/>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4" name="Tijdelijke aanduiding voor voettekst 3">
            <a:extLst>
              <a:ext uri="{FF2B5EF4-FFF2-40B4-BE49-F238E27FC236}">
                <a16:creationId xmlns:a16="http://schemas.microsoft.com/office/drawing/2014/main" id="{5706B189-AD0D-4CC4-9E98-38C6A9C2F3E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392B80F-5146-40B6-A7E9-9909CA56B330}"/>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396801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3596A5D-EB40-4EC2-8C85-4214B7E3592B}"/>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3" name="Tijdelijke aanduiding voor voettekst 2">
            <a:extLst>
              <a:ext uri="{FF2B5EF4-FFF2-40B4-BE49-F238E27FC236}">
                <a16:creationId xmlns:a16="http://schemas.microsoft.com/office/drawing/2014/main" id="{E270ADAB-B927-4635-8B47-6F2E40FDD086}"/>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F80133B-B3CF-4737-B205-640989BC08E6}"/>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3041894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CFBF7B-CB17-4E2F-A8ED-951610250BD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A27EABB-B588-41D9-AC67-F62483A31C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490A683-3331-4C98-AB64-5C5F2BAE23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EAF299EF-BF18-4482-BF9E-DDF9BDE6A2E2}"/>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6" name="Tijdelijke aanduiding voor voettekst 5">
            <a:extLst>
              <a:ext uri="{FF2B5EF4-FFF2-40B4-BE49-F238E27FC236}">
                <a16:creationId xmlns:a16="http://schemas.microsoft.com/office/drawing/2014/main" id="{A03223B9-80D6-4882-B2EC-AF3AE97BD99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DBEA007-8FEB-4F7A-9687-D0BF947BF36D}"/>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152067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E80E5F-A0D3-4FA8-B59A-395136F3E48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C2CE53CE-ED96-4E36-8A1D-6F7864EC74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0AD9DB5-7D56-4CB4-929E-9B13F60EA4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C568D286-71DA-4347-892F-1C184E1E2205}"/>
              </a:ext>
            </a:extLst>
          </p:cNvPr>
          <p:cNvSpPr>
            <a:spLocks noGrp="1"/>
          </p:cNvSpPr>
          <p:nvPr>
            <p:ph type="dt" sz="half" idx="10"/>
          </p:nvPr>
        </p:nvSpPr>
        <p:spPr/>
        <p:txBody>
          <a:bodyPr/>
          <a:lstStyle/>
          <a:p>
            <a:fld id="{21CF2518-861B-4846-B21F-ABB670BF7CE2}" type="datetimeFigureOut">
              <a:rPr lang="nl-NL" smtClean="0"/>
              <a:t>11-10-2018</a:t>
            </a:fld>
            <a:endParaRPr lang="nl-NL"/>
          </a:p>
        </p:txBody>
      </p:sp>
      <p:sp>
        <p:nvSpPr>
          <p:cNvPr id="6" name="Tijdelijke aanduiding voor voettekst 5">
            <a:extLst>
              <a:ext uri="{FF2B5EF4-FFF2-40B4-BE49-F238E27FC236}">
                <a16:creationId xmlns:a16="http://schemas.microsoft.com/office/drawing/2014/main" id="{CDD54B51-C9EC-4B93-9F48-A5F8CF1E729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01BA4D6-8BDB-4773-92FB-FF87EFE3ADF4}"/>
              </a:ext>
            </a:extLst>
          </p:cNvPr>
          <p:cNvSpPr>
            <a:spLocks noGrp="1"/>
          </p:cNvSpPr>
          <p:nvPr>
            <p:ph type="sldNum" sz="quarter" idx="12"/>
          </p:nvPr>
        </p:nvSpPr>
        <p:spPr/>
        <p:txBody>
          <a:bodyPr/>
          <a:lstStyle/>
          <a:p>
            <a:fld id="{B0DC45C1-DF9B-4507-BD2E-A0FD8BE55B0D}" type="slidenum">
              <a:rPr lang="nl-NL" smtClean="0"/>
              <a:t>‹nr.›</a:t>
            </a:fld>
            <a:endParaRPr lang="nl-NL"/>
          </a:p>
        </p:txBody>
      </p:sp>
    </p:spTree>
    <p:extLst>
      <p:ext uri="{BB962C8B-B14F-4D97-AF65-F5344CB8AC3E}">
        <p14:creationId xmlns:p14="http://schemas.microsoft.com/office/powerpoint/2010/main" val="2166447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7C70985-624E-4819-A203-AAFC1CB5B4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C869187-1BE7-4993-B71B-F0F701B8C8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5610C9F-3D13-4417-87A6-BEDB9C0B7F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CF2518-861B-4846-B21F-ABB670BF7CE2}" type="datetimeFigureOut">
              <a:rPr lang="nl-NL" smtClean="0"/>
              <a:t>11-10-2018</a:t>
            </a:fld>
            <a:endParaRPr lang="nl-NL"/>
          </a:p>
        </p:txBody>
      </p:sp>
      <p:sp>
        <p:nvSpPr>
          <p:cNvPr id="5" name="Tijdelijke aanduiding voor voettekst 4">
            <a:extLst>
              <a:ext uri="{FF2B5EF4-FFF2-40B4-BE49-F238E27FC236}">
                <a16:creationId xmlns:a16="http://schemas.microsoft.com/office/drawing/2014/main" id="{705D1977-3FB9-4B66-B57E-3F66DDF99E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33157150-FA5F-47F5-8A2B-11C96D6F07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DC45C1-DF9B-4507-BD2E-A0FD8BE55B0D}" type="slidenum">
              <a:rPr lang="nl-NL" smtClean="0"/>
              <a:t>‹nr.›</a:t>
            </a:fld>
            <a:endParaRPr lang="nl-NL"/>
          </a:p>
        </p:txBody>
      </p:sp>
    </p:spTree>
    <p:extLst>
      <p:ext uri="{BB962C8B-B14F-4D97-AF65-F5344CB8AC3E}">
        <p14:creationId xmlns:p14="http://schemas.microsoft.com/office/powerpoint/2010/main" val="3493430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xhere.com/en/photo/515984"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nds-nl.m.wikipedia.org/wiki/Hindoe%C3%AFsme"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nl.wikipedia.org/wiki/Divali" TargetMode="Externa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www.stockpicturesforeveryone.com/2010/11/indian-thali-typical-indian-meal.html?showComment=1354294366081"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hyperlink" Target="http://www.spaceandmotion.com/Philosophy-Hinduism-Hindu.htm" TargetMode="External"/><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hyperlink" Target="https://creativecommons.org/licenses/by-nc-sa/3.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ki/File:Rangoli_chennai.jpg" TargetMode="External"/><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hyperlink" Target="https://creativecommons.org/licenses/by-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B120209-7DAF-48E1-A4A0-E5F7A2F96E41}"/>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rcRect r="11111"/>
          <a:stretch/>
        </p:blipFill>
        <p:spPr>
          <a:xfrm>
            <a:off x="20" y="1"/>
            <a:ext cx="12191980" cy="6857999"/>
          </a:xfrm>
          <a:prstGeom prst="rect">
            <a:avLst/>
          </a:prstGeom>
        </p:spPr>
      </p:pic>
      <p:sp>
        <p:nvSpPr>
          <p:cNvPr id="15"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C7766953-3EE2-4B1D-9488-F711963764DF}"/>
              </a:ext>
            </a:extLst>
          </p:cNvPr>
          <p:cNvSpPr>
            <a:spLocks noGrp="1"/>
          </p:cNvSpPr>
          <p:nvPr>
            <p:ph type="ctrTitle"/>
          </p:nvPr>
        </p:nvSpPr>
        <p:spPr>
          <a:xfrm>
            <a:off x="8022021" y="3231931"/>
            <a:ext cx="3852041" cy="1834056"/>
          </a:xfrm>
        </p:spPr>
        <p:txBody>
          <a:bodyPr>
            <a:normAutofit/>
          </a:bodyPr>
          <a:lstStyle/>
          <a:p>
            <a:r>
              <a:rPr lang="nl-NL" dirty="0"/>
              <a:t>Hindoeïsme</a:t>
            </a:r>
            <a:r>
              <a:rPr lang="nl-NL" sz="4000" dirty="0"/>
              <a:t> </a:t>
            </a:r>
          </a:p>
        </p:txBody>
      </p:sp>
      <p:cxnSp>
        <p:nvCxnSpPr>
          <p:cNvPr id="17" name="Straight Connector 16">
            <a:extLst>
              <a:ext uri="{FF2B5EF4-FFF2-40B4-BE49-F238E27FC236}">
                <a16:creationId xmlns:a16="http://schemas.microsoft.com/office/drawing/2014/main" id="{BCDAEC91-5BCE-4B55-9CC0-43EF94CB73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5523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39EA9B47-EF31-4BBC-8C66-FEEAB20BB5F4}"/>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rcRect r="15556" b="1"/>
          <a:stretch/>
        </p:blipFill>
        <p:spPr>
          <a:xfrm>
            <a:off x="-2920397" y="0"/>
            <a:ext cx="14925798" cy="6857990"/>
          </a:xfrm>
          <a:prstGeom prst="rect">
            <a:avLst/>
          </a:prstGeom>
        </p:spPr>
      </p:pic>
      <p:sp>
        <p:nvSpPr>
          <p:cNvPr id="20"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68369BD7-F49F-4937-8F86-69860CD5FBC2}"/>
              </a:ext>
            </a:extLst>
          </p:cNvPr>
          <p:cNvSpPr>
            <a:spLocks noGrp="1"/>
          </p:cNvSpPr>
          <p:nvPr>
            <p:ph type="ctrTitle"/>
          </p:nvPr>
        </p:nvSpPr>
        <p:spPr>
          <a:xfrm>
            <a:off x="4330040" y="381522"/>
            <a:ext cx="3531920" cy="1520929"/>
          </a:xfrm>
        </p:spPr>
        <p:txBody>
          <a:bodyPr>
            <a:normAutofit/>
          </a:bodyPr>
          <a:lstStyle/>
          <a:p>
            <a:r>
              <a:rPr lang="nl-NL" sz="4000" dirty="0"/>
              <a:t>Achtergrond Religie</a:t>
            </a:r>
          </a:p>
        </p:txBody>
      </p:sp>
      <p:sp>
        <p:nvSpPr>
          <p:cNvPr id="3" name="Ondertitel 2">
            <a:extLst>
              <a:ext uri="{FF2B5EF4-FFF2-40B4-BE49-F238E27FC236}">
                <a16:creationId xmlns:a16="http://schemas.microsoft.com/office/drawing/2014/main" id="{725C43CA-B4C1-492B-95AF-9BB3F2054193}"/>
              </a:ext>
            </a:extLst>
          </p:cNvPr>
          <p:cNvSpPr>
            <a:spLocks noGrp="1"/>
          </p:cNvSpPr>
          <p:nvPr>
            <p:ph type="subTitle" idx="1"/>
          </p:nvPr>
        </p:nvSpPr>
        <p:spPr>
          <a:xfrm>
            <a:off x="0" y="661181"/>
            <a:ext cx="4143441" cy="3080815"/>
          </a:xfrm>
        </p:spPr>
        <p:txBody>
          <a:bodyPr>
            <a:normAutofit lnSpcReduction="10000"/>
          </a:bodyPr>
          <a:lstStyle/>
          <a:p>
            <a:r>
              <a:rPr lang="nl-NL" sz="2000" dirty="0"/>
              <a:t>Hindoeïsme wordt gezegd dat het oudste nog bestaande van de wereld is. Het bestaat al duizenden jaren en ontstond in India. De godsdienst verschild per land, per streek of zelfs per dorp. Priesters godsdienstonderwijzers en mensen die alles opgeven om een leven van gebed en meditatie te leiden, zijn heilig. Sommige heilige leiden een zwervend leven. Saffraan geel is een heilige.</a:t>
            </a:r>
          </a:p>
        </p:txBody>
      </p:sp>
      <p:cxnSp>
        <p:nvCxnSpPr>
          <p:cNvPr id="22" name="Straight Connector 21">
            <a:extLst>
              <a:ext uri="{FF2B5EF4-FFF2-40B4-BE49-F238E27FC236}">
                <a16:creationId xmlns:a16="http://schemas.microsoft.com/office/drawing/2014/main" id="{BCDAEC91-5BCE-4B55-9CC0-43EF94CB73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10" name="Tekstvak 9">
            <a:extLst>
              <a:ext uri="{FF2B5EF4-FFF2-40B4-BE49-F238E27FC236}">
                <a16:creationId xmlns:a16="http://schemas.microsoft.com/office/drawing/2014/main" id="{7AE1FB64-6ABF-4BC4-A80C-A2E3BE109692}"/>
              </a:ext>
            </a:extLst>
          </p:cNvPr>
          <p:cNvSpPr txBox="1"/>
          <p:nvPr/>
        </p:nvSpPr>
        <p:spPr>
          <a:xfrm>
            <a:off x="3460652" y="3742006"/>
            <a:ext cx="5982893" cy="1010437"/>
          </a:xfrm>
          <a:prstGeom prst="rect">
            <a:avLst/>
          </a:prstGeom>
          <a:noFill/>
        </p:spPr>
        <p:txBody>
          <a:bodyPr wrap="square" rtlCol="0">
            <a:spAutoFit/>
          </a:bodyPr>
          <a:lstStyle/>
          <a:p>
            <a:r>
              <a:rPr lang="nl-NL" sz="2000" dirty="0"/>
              <a:t>In het Hindoeïsme is er niet één God. Iedereen kan zijn eigen kiezen. Ook goden uit een andere godsdienst. Er zijn wel belangrijke en minder belangrijke goden.  </a:t>
            </a:r>
          </a:p>
        </p:txBody>
      </p:sp>
    </p:spTree>
    <p:extLst>
      <p:ext uri="{BB962C8B-B14F-4D97-AF65-F5344CB8AC3E}">
        <p14:creationId xmlns:p14="http://schemas.microsoft.com/office/powerpoint/2010/main" val="3255761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 name="Tijdelijke aanduiding voor inhoud 4">
            <a:extLst>
              <a:ext uri="{FF2B5EF4-FFF2-40B4-BE49-F238E27FC236}">
                <a16:creationId xmlns:a16="http://schemas.microsoft.com/office/drawing/2014/main" id="{C3838A63-5828-4A12-8E25-69F93265ACCB}"/>
              </a:ext>
            </a:extLst>
          </p:cNvPr>
          <p:cNvPicPr>
            <a:picLocks noChangeAspect="1"/>
          </p:cNvPicPr>
          <p:nvPr/>
        </p:nvPicPr>
        <p:blipFill rotWithShape="1">
          <a:blip r:embed="rId2">
            <a:alphaModFix/>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rcRect t="6646" r="1" b="9618"/>
          <a:stretch/>
        </p:blipFill>
        <p:spPr>
          <a:xfrm>
            <a:off x="6083786" y="-168318"/>
            <a:ext cx="6261330" cy="3932313"/>
          </a:xfrm>
          <a:prstGeom prst="rect">
            <a:avLst/>
          </a:prstGeom>
          <a:effectLst>
            <a:softEdge rad="533400"/>
          </a:effectLst>
        </p:spPr>
      </p:pic>
      <p:pic>
        <p:nvPicPr>
          <p:cNvPr id="8" name="Afbeelding 7" descr="Afbeelding met voedsel, binnen, bord, tafel&#10;&#10;Beschrijving is gegenereerd met zeer hoge betrouwbaarheid">
            <a:extLst>
              <a:ext uri="{FF2B5EF4-FFF2-40B4-BE49-F238E27FC236}">
                <a16:creationId xmlns:a16="http://schemas.microsoft.com/office/drawing/2014/main" id="{533F32C0-B73C-4EDF-9366-9F56072CC13F}"/>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rcRect t="885" r="-1" b="9382"/>
          <a:stretch/>
        </p:blipFill>
        <p:spPr>
          <a:xfrm>
            <a:off x="6089904" y="2487168"/>
            <a:ext cx="6263640" cy="4215384"/>
          </a:xfrm>
          <a:prstGeom prst="rect">
            <a:avLst/>
          </a:prstGeom>
          <a:effectLst>
            <a:softEdge rad="533400"/>
          </a:effectLst>
        </p:spPr>
      </p:pic>
      <p:pic>
        <p:nvPicPr>
          <p:cNvPr id="40" name="Picture 39">
            <a:extLst>
              <a:ext uri="{FF2B5EF4-FFF2-40B4-BE49-F238E27FC236}">
                <a16:creationId xmlns:a16="http://schemas.microsoft.com/office/drawing/2014/main" id="{22901FED-4FC9-4ED5-8123-C98BCD1616B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ekstvak 11">
            <a:extLst>
              <a:ext uri="{FF2B5EF4-FFF2-40B4-BE49-F238E27FC236}">
                <a16:creationId xmlns:a16="http://schemas.microsoft.com/office/drawing/2014/main" id="{D47D5DD4-25E5-4648-A9A3-EAB6D6734A01}"/>
              </a:ext>
            </a:extLst>
          </p:cNvPr>
          <p:cNvSpPr txBox="1"/>
          <p:nvPr/>
        </p:nvSpPr>
        <p:spPr>
          <a:xfrm>
            <a:off x="337625" y="478302"/>
            <a:ext cx="5880295" cy="4524315"/>
          </a:xfrm>
          <a:prstGeom prst="rect">
            <a:avLst/>
          </a:prstGeom>
          <a:noFill/>
        </p:spPr>
        <p:txBody>
          <a:bodyPr wrap="square" rtlCol="0">
            <a:spAutoFit/>
          </a:bodyPr>
          <a:lstStyle/>
          <a:p>
            <a:r>
              <a:rPr lang="nl-NL" b="1" dirty="0"/>
              <a:t>Eten in het Hindoeïsme</a:t>
            </a:r>
          </a:p>
          <a:p>
            <a:endParaRPr lang="nl-NL" b="1" dirty="0"/>
          </a:p>
          <a:p>
            <a:pPr marL="285750" indent="-285750">
              <a:buFont typeface="Arial" panose="020B0604020202020204" pitchFamily="34" charset="0"/>
              <a:buChar char="•"/>
            </a:pPr>
            <a:r>
              <a:rPr lang="nl-NL" dirty="0"/>
              <a:t>Belangrijk rol</a:t>
            </a:r>
          </a:p>
          <a:p>
            <a:pPr marL="285750" indent="-285750">
              <a:buFont typeface="Arial" panose="020B0604020202020204" pitchFamily="34" charset="0"/>
              <a:buChar char="•"/>
            </a:pPr>
            <a:r>
              <a:rPr lang="nl-NL" dirty="0"/>
              <a:t>Vegetarisch (Hindoes willen niet doden om aan voedsel te komen) </a:t>
            </a:r>
          </a:p>
          <a:p>
            <a:pPr marL="285750" indent="-285750">
              <a:buFont typeface="Arial" panose="020B0604020202020204" pitchFamily="34" charset="0"/>
              <a:buChar char="•"/>
            </a:pPr>
            <a:r>
              <a:rPr lang="nl-NL" dirty="0"/>
              <a:t>Geen voedsel die passies opwekt. (zoals pepers, knoflook, linzen)</a:t>
            </a:r>
          </a:p>
          <a:p>
            <a:pPr marL="285750" indent="-285750">
              <a:buFont typeface="Arial" panose="020B0604020202020204" pitchFamily="34" charset="0"/>
              <a:buChar char="•"/>
            </a:pPr>
            <a:r>
              <a:rPr lang="nl-NL" dirty="0"/>
              <a:t>Geen bloemkool. (Bloemkool betekent in het Hindi Gobi en Go betekent koe.</a:t>
            </a:r>
          </a:p>
          <a:p>
            <a:pPr marL="285750" indent="-285750">
              <a:buFont typeface="Arial" panose="020B0604020202020204" pitchFamily="34" charset="0"/>
              <a:buChar char="•"/>
            </a:pPr>
            <a:r>
              <a:rPr lang="nl-NL" dirty="0"/>
              <a:t>Weduwen mogen geen frituurt voedsel eten, dit zou ongeluk kunnen brengen.</a:t>
            </a:r>
          </a:p>
          <a:p>
            <a:pPr marL="285750" indent="-285750">
              <a:buFont typeface="Arial" panose="020B0604020202020204" pitchFamily="34" charset="0"/>
              <a:buChar char="•"/>
            </a:pPr>
            <a:r>
              <a:rPr lang="nl-NL" dirty="0"/>
              <a:t>Voedsel met een sterke geur zoals ui mogen niet rauw worden gegeten, deze groenten tasten de bewustzijn aan.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1312704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2DC2F1-50D9-419C-8C9C-E5B0FFDC33A5}"/>
              </a:ext>
            </a:extLst>
          </p:cNvPr>
          <p:cNvSpPr>
            <a:spLocks noGrp="1"/>
          </p:cNvSpPr>
          <p:nvPr>
            <p:ph type="title"/>
          </p:nvPr>
        </p:nvSpPr>
        <p:spPr>
          <a:xfrm>
            <a:off x="655320" y="365125"/>
            <a:ext cx="5120114" cy="1692794"/>
          </a:xfrm>
        </p:spPr>
        <p:txBody>
          <a:bodyPr>
            <a:normAutofit/>
          </a:bodyPr>
          <a:lstStyle/>
          <a:p>
            <a:r>
              <a:rPr lang="nl-NL" b="1" dirty="0"/>
              <a:t> </a:t>
            </a:r>
            <a:r>
              <a:rPr lang="nl-NL" b="1"/>
              <a:t>Vasten?</a:t>
            </a:r>
          </a:p>
        </p:txBody>
      </p:sp>
      <p:cxnSp>
        <p:nvCxnSpPr>
          <p:cNvPr id="11" name="Straight Arrow Connector 10">
            <a:extLst>
              <a:ext uri="{FF2B5EF4-FFF2-40B4-BE49-F238E27FC236}">
                <a16:creationId xmlns:a16="http://schemas.microsoft.com/office/drawing/2014/main" id="{E4A809D5-3600-46D4-A466-67F2349A54F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108EDB35-195F-4A9A-B2AB-0B82B30B6096}"/>
              </a:ext>
            </a:extLst>
          </p:cNvPr>
          <p:cNvSpPr>
            <a:spLocks noGrp="1"/>
          </p:cNvSpPr>
          <p:nvPr>
            <p:ph idx="1"/>
          </p:nvPr>
        </p:nvSpPr>
        <p:spPr>
          <a:xfrm>
            <a:off x="655321" y="2575034"/>
            <a:ext cx="5120113" cy="3462228"/>
          </a:xfrm>
        </p:spPr>
        <p:txBody>
          <a:bodyPr>
            <a:normAutofit/>
          </a:bodyPr>
          <a:lstStyle/>
          <a:p>
            <a:r>
              <a:rPr lang="nl-NL" sz="1800" dirty="0"/>
              <a:t>Er bestaan geen regels wat betreft het vasten binnen het Boeddhisme.</a:t>
            </a:r>
          </a:p>
          <a:p>
            <a:pPr marL="0" indent="0">
              <a:buNone/>
            </a:pPr>
            <a:endParaRPr lang="nl-NL" sz="1800" dirty="0"/>
          </a:p>
          <a:p>
            <a:pPr marL="0" indent="0">
              <a:buNone/>
            </a:pPr>
            <a:r>
              <a:rPr lang="nl-NL" sz="1800" b="1" dirty="0"/>
              <a:t>Alcohol?</a:t>
            </a:r>
          </a:p>
          <a:p>
            <a:r>
              <a:rPr lang="nl-NL" sz="1800" dirty="0"/>
              <a:t>Boeddhisme streven naar puurheid dus geen alcohol of andere verslavende middelen. Door het gebruik hiervan kun je niet meer helder denken.</a:t>
            </a:r>
          </a:p>
          <a:p>
            <a:pPr marL="0" indent="0">
              <a:buNone/>
            </a:pPr>
            <a:r>
              <a:rPr lang="nl-NL" sz="1800" b="1" dirty="0"/>
              <a:t>Eten en cultuur gebonden.</a:t>
            </a:r>
          </a:p>
          <a:p>
            <a:r>
              <a:rPr lang="nl-NL" sz="1800" dirty="0"/>
              <a:t>Verschild per land, door het klimaat waardoor gewassen moeilijk te telen is. </a:t>
            </a:r>
          </a:p>
          <a:p>
            <a:pPr marL="0" indent="0">
              <a:buNone/>
            </a:pPr>
            <a:endParaRPr lang="nl-NL" sz="1800" b="1" dirty="0"/>
          </a:p>
        </p:txBody>
      </p:sp>
      <p:pic>
        <p:nvPicPr>
          <p:cNvPr id="5" name="Afbeelding 4">
            <a:extLst>
              <a:ext uri="{FF2B5EF4-FFF2-40B4-BE49-F238E27FC236}">
                <a16:creationId xmlns:a16="http://schemas.microsoft.com/office/drawing/2014/main" id="{45FA145A-6A7C-49CA-B782-74E4E3DF6D90}"/>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rcRect l="2924" r="502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6" name="Tekstvak 5">
            <a:extLst>
              <a:ext uri="{FF2B5EF4-FFF2-40B4-BE49-F238E27FC236}">
                <a16:creationId xmlns:a16="http://schemas.microsoft.com/office/drawing/2014/main" id="{B7771CD4-A336-4283-BDAF-F1CB593F2A9D}"/>
              </a:ext>
            </a:extLst>
          </p:cNvPr>
          <p:cNvSpPr txBox="1"/>
          <p:nvPr/>
        </p:nvSpPr>
        <p:spPr>
          <a:xfrm>
            <a:off x="9500237" y="6657945"/>
            <a:ext cx="2691763" cy="200055"/>
          </a:xfrm>
          <a:prstGeom prst="rect">
            <a:avLst/>
          </a:prstGeom>
          <a:solidFill>
            <a:srgbClr val="000000"/>
          </a:solidFill>
        </p:spPr>
        <p:txBody>
          <a:bodyPr wrap="none" rtlCol="0">
            <a:spAutoFit/>
          </a:bodyPr>
          <a:lstStyle/>
          <a:p>
            <a:pPr algn="r">
              <a:spcAft>
                <a:spcPts val="600"/>
              </a:spcAft>
            </a:pPr>
            <a:r>
              <a:rPr lang="nl-NL" sz="700">
                <a:solidFill>
                  <a:srgbClr val="FFFFFF"/>
                </a:solidFill>
                <a:hlinkClick r:id="rId3" tooltip="http://www.spaceandmotion.com/Philosophy-Hinduism-Hindu.htm">
                  <a:extLst>
                    <a:ext uri="{A12FA001-AC4F-418D-AE19-62706E023703}">
                      <ahyp:hlinkClr xmlns:ahyp="http://schemas.microsoft.com/office/drawing/2018/hyperlinkcolor" xmlns="" val="tx"/>
                    </a:ext>
                  </a:extLst>
                </a:hlinkClick>
              </a:rPr>
              <a:t>Deze foto</a:t>
            </a:r>
            <a:r>
              <a:rPr lang="nl-NL" sz="700">
                <a:solidFill>
                  <a:srgbClr val="FFFFFF"/>
                </a:solidFill>
              </a:rPr>
              <a:t> van Onbekende auteur is gelicentieerd onder </a:t>
            </a:r>
            <a:r>
              <a:rPr lang="nl-NL" sz="700">
                <a:solidFill>
                  <a:srgbClr val="FFFFFF"/>
                </a:solidFill>
                <a:hlinkClick r:id="rId4" tooltip="https://creativecommons.org/licenses/by-nc-sa/3.0/">
                  <a:extLst>
                    <a:ext uri="{A12FA001-AC4F-418D-AE19-62706E023703}">
                      <ahyp:hlinkClr xmlns:ahyp="http://schemas.microsoft.com/office/drawing/2018/hyperlinkcolor" xmlns="" val="tx"/>
                    </a:ext>
                  </a:extLst>
                </a:hlinkClick>
              </a:rPr>
              <a:t>CC BY-SA-NC</a:t>
            </a:r>
            <a:endParaRPr lang="nl-NL" sz="700">
              <a:solidFill>
                <a:srgbClr val="FFFFFF"/>
              </a:solidFill>
            </a:endParaRPr>
          </a:p>
        </p:txBody>
      </p:sp>
    </p:spTree>
    <p:extLst>
      <p:ext uri="{BB962C8B-B14F-4D97-AF65-F5344CB8AC3E}">
        <p14:creationId xmlns:p14="http://schemas.microsoft.com/office/powerpoint/2010/main" val="421097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Tijdelijke aanduiding voor inhoud 4" descr="Afbeelding met grond, binnen, zitten, klein&#10;&#10;Beschrijving is gegenereerd met zeer hoge betrouwbaarheid">
            <a:extLst>
              <a:ext uri="{FF2B5EF4-FFF2-40B4-BE49-F238E27FC236}">
                <a16:creationId xmlns:a16="http://schemas.microsoft.com/office/drawing/2014/main" id="{1F18573E-7675-4C4B-B82B-E0B0C7788105}"/>
              </a:ext>
            </a:extLst>
          </p:cNvPr>
          <p:cNvPicPr>
            <a:picLocks noGrp="1" noChangeAspect="1"/>
          </p:cNvPicPr>
          <p:nvPr>
            <p:ph idx="1"/>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rcRect t="5812" b="9918"/>
          <a:stretch/>
        </p:blipFill>
        <p:spPr>
          <a:xfrm>
            <a:off x="20" y="10"/>
            <a:ext cx="12191980" cy="6857990"/>
          </a:xfrm>
          <a:prstGeom prst="rect">
            <a:avLst/>
          </a:prstGeom>
        </p:spPr>
      </p:pic>
      <p:sp>
        <p:nvSpPr>
          <p:cNvPr id="2" name="Titel 1">
            <a:extLst>
              <a:ext uri="{FF2B5EF4-FFF2-40B4-BE49-F238E27FC236}">
                <a16:creationId xmlns:a16="http://schemas.microsoft.com/office/drawing/2014/main" id="{1EFF3C94-A49E-4F3B-ADAC-6ACE6FF6F322}"/>
              </a:ext>
            </a:extLst>
          </p:cNvPr>
          <p:cNvSpPr>
            <a:spLocks noGrp="1"/>
          </p:cNvSpPr>
          <p:nvPr>
            <p:ph type="title"/>
          </p:nvPr>
        </p:nvSpPr>
        <p:spPr>
          <a:xfrm>
            <a:off x="640080" y="640080"/>
            <a:ext cx="5170170" cy="5570220"/>
          </a:xfrm>
          <a:prstGeom prst="ellipse">
            <a:avLst/>
          </a:prstGeom>
          <a:solidFill>
            <a:srgbClr val="231815"/>
          </a:solidFill>
          <a:ln w="174625" cmpd="thinThick">
            <a:solidFill>
              <a:srgbClr val="231815"/>
            </a:solidFill>
          </a:ln>
        </p:spPr>
        <p:txBody>
          <a:bodyPr vert="horz" lIns="91440" tIns="45720" rIns="91440" bIns="45720" rtlCol="0" anchor="ctr">
            <a:normAutofit/>
          </a:bodyPr>
          <a:lstStyle/>
          <a:p>
            <a:pPr algn="ctr"/>
            <a:r>
              <a:rPr lang="en-US" sz="2800" b="1" dirty="0" err="1">
                <a:solidFill>
                  <a:srgbClr val="FFFFFF"/>
                </a:solidFill>
              </a:rPr>
              <a:t>Hoofdmaaltijden</a:t>
            </a:r>
            <a:r>
              <a:rPr lang="en-US" sz="2800" dirty="0">
                <a:solidFill>
                  <a:srgbClr val="FFFFFF"/>
                </a:solidFill>
              </a:rPr>
              <a:t/>
            </a:r>
            <a:br>
              <a:rPr lang="en-US" sz="2800" dirty="0">
                <a:solidFill>
                  <a:srgbClr val="FFFFFF"/>
                </a:solidFill>
              </a:rPr>
            </a:br>
            <a:r>
              <a:rPr lang="en-US" sz="2800" dirty="0">
                <a:solidFill>
                  <a:srgbClr val="FFFFFF"/>
                </a:solidFill>
              </a:rPr>
              <a:t/>
            </a:r>
            <a:br>
              <a:rPr lang="en-US" sz="2800" dirty="0">
                <a:solidFill>
                  <a:srgbClr val="FFFFFF"/>
                </a:solidFill>
              </a:rPr>
            </a:br>
            <a:r>
              <a:rPr lang="en-US" sz="2800" dirty="0" err="1">
                <a:solidFill>
                  <a:srgbClr val="FFFFFF"/>
                </a:solidFill>
              </a:rPr>
              <a:t>Groenteschotels</a:t>
            </a:r>
            <a:r>
              <a:rPr lang="en-US" sz="2800" dirty="0">
                <a:solidFill>
                  <a:srgbClr val="FFFFFF"/>
                </a:solidFill>
              </a:rPr>
              <a:t> </a:t>
            </a:r>
            <a:br>
              <a:rPr lang="en-US" sz="2800" dirty="0">
                <a:solidFill>
                  <a:srgbClr val="FFFFFF"/>
                </a:solidFill>
              </a:rPr>
            </a:br>
            <a:r>
              <a:rPr lang="en-US" sz="2800" dirty="0" err="1">
                <a:solidFill>
                  <a:srgbClr val="FFFFFF"/>
                </a:solidFill>
              </a:rPr>
              <a:t>Monniken</a:t>
            </a:r>
            <a:r>
              <a:rPr lang="en-US" sz="2800" dirty="0">
                <a:solidFill>
                  <a:srgbClr val="FFFFFF"/>
                </a:solidFill>
              </a:rPr>
              <a:t> </a:t>
            </a:r>
            <a:r>
              <a:rPr lang="en-US" sz="2800" dirty="0" err="1">
                <a:solidFill>
                  <a:srgbClr val="FFFFFF"/>
                </a:solidFill>
              </a:rPr>
              <a:t>soep</a:t>
            </a:r>
            <a:r>
              <a:rPr lang="en-US" sz="2800" dirty="0">
                <a:solidFill>
                  <a:srgbClr val="FFFFFF"/>
                </a:solidFill>
              </a:rPr>
              <a:t/>
            </a:r>
            <a:br>
              <a:rPr lang="en-US" sz="2800" dirty="0">
                <a:solidFill>
                  <a:srgbClr val="FFFFFF"/>
                </a:solidFill>
              </a:rPr>
            </a:br>
            <a:r>
              <a:rPr lang="en-US" sz="2800" dirty="0" err="1">
                <a:solidFill>
                  <a:srgbClr val="FFFFFF"/>
                </a:solidFill>
              </a:rPr>
              <a:t>Rijst</a:t>
            </a:r>
            <a:r>
              <a:rPr lang="en-US" sz="2800" dirty="0">
                <a:solidFill>
                  <a:srgbClr val="FFFFFF"/>
                </a:solidFill>
              </a:rPr>
              <a:t> </a:t>
            </a:r>
            <a:r>
              <a:rPr lang="en-US" sz="2800" dirty="0" err="1">
                <a:solidFill>
                  <a:srgbClr val="FFFFFF"/>
                </a:solidFill>
              </a:rPr>
              <a:t>gerechten</a:t>
            </a:r>
            <a:endParaRPr lang="en-US" sz="2800" dirty="0">
              <a:solidFill>
                <a:srgbClr val="FFFFFF"/>
              </a:solidFill>
            </a:endParaRPr>
          </a:p>
        </p:txBody>
      </p:sp>
      <p:sp>
        <p:nvSpPr>
          <p:cNvPr id="6" name="Tekstvak 5">
            <a:extLst>
              <a:ext uri="{FF2B5EF4-FFF2-40B4-BE49-F238E27FC236}">
                <a16:creationId xmlns:a16="http://schemas.microsoft.com/office/drawing/2014/main" id="{1BB2043A-2CD8-4534-92D6-8A178E0E07B8}"/>
              </a:ext>
            </a:extLst>
          </p:cNvPr>
          <p:cNvSpPr txBox="1"/>
          <p:nvPr/>
        </p:nvSpPr>
        <p:spPr>
          <a:xfrm>
            <a:off x="9633287" y="6657945"/>
            <a:ext cx="2558713" cy="200055"/>
          </a:xfrm>
          <a:prstGeom prst="rect">
            <a:avLst/>
          </a:prstGeom>
          <a:solidFill>
            <a:srgbClr val="000000"/>
          </a:solidFill>
        </p:spPr>
        <p:txBody>
          <a:bodyPr wrap="none" rtlCol="0">
            <a:spAutoFit/>
          </a:bodyPr>
          <a:lstStyle/>
          <a:p>
            <a:pPr algn="r">
              <a:spcAft>
                <a:spcPts val="600"/>
              </a:spcAft>
            </a:pPr>
            <a:r>
              <a:rPr lang="nl-NL" sz="700" dirty="0">
                <a:solidFill>
                  <a:srgbClr val="FFFFFF"/>
                </a:solidFill>
                <a:hlinkClick r:id="rId3" tooltip="https://commons.wikimedia.org/wiki/File:Rangoli_chennai.jpg">
                  <a:extLst>
                    <a:ext uri="{A12FA001-AC4F-418D-AE19-62706E023703}">
                      <ahyp:hlinkClr xmlns:ahyp="http://schemas.microsoft.com/office/drawing/2018/hyperlinkcolor" xmlns="" val="tx"/>
                    </a:ext>
                  </a:extLst>
                </a:hlinkClick>
              </a:rPr>
              <a:t>Deze foto</a:t>
            </a:r>
            <a:r>
              <a:rPr lang="nl-NL" sz="700" dirty="0">
                <a:solidFill>
                  <a:srgbClr val="FFFFFF"/>
                </a:solidFill>
              </a:rPr>
              <a:t> van </a:t>
            </a:r>
            <a:r>
              <a:rPr lang="nl-NL" sz="700" dirty="0" err="1">
                <a:solidFill>
                  <a:srgbClr val="FFFFFF"/>
                </a:solidFill>
              </a:rPr>
              <a:t>Onbende</a:t>
            </a:r>
            <a:r>
              <a:rPr lang="nl-NL" sz="700" dirty="0">
                <a:solidFill>
                  <a:srgbClr val="FFFFFF"/>
                </a:solidFill>
              </a:rPr>
              <a:t> auteur is </a:t>
            </a:r>
            <a:r>
              <a:rPr lang="nl-NL" sz="700" dirty="0" err="1">
                <a:solidFill>
                  <a:srgbClr val="FFFFFF"/>
                </a:solidFill>
              </a:rPr>
              <a:t>gelicentieerd</a:t>
            </a:r>
            <a:r>
              <a:rPr lang="nl-NL" sz="700" dirty="0">
                <a:solidFill>
                  <a:srgbClr val="FFFFFF"/>
                </a:solidFill>
              </a:rPr>
              <a:t> onder </a:t>
            </a:r>
            <a:r>
              <a:rPr lang="nl-NL" sz="700" dirty="0">
                <a:solidFill>
                  <a:srgbClr val="FFFFFF"/>
                </a:solidFill>
                <a:hlinkClick r:id="rId4" tooltip="https://creativecommons.org/licenses/by-sa/3.0/">
                  <a:extLst>
                    <a:ext uri="{A12FA001-AC4F-418D-AE19-62706E023703}">
                      <ahyp:hlinkClr xmlns:ahyp="http://schemas.microsoft.com/office/drawing/2018/hyperlinkcolor" xmlns="" val="tx"/>
                    </a:ext>
                  </a:extLst>
                </a:hlinkClick>
              </a:rPr>
              <a:t>CC BY-SA</a:t>
            </a:r>
            <a:endParaRPr lang="nl-NL" sz="700" dirty="0">
              <a:solidFill>
                <a:srgbClr val="FFFFFF"/>
              </a:solidFill>
            </a:endParaRPr>
          </a:p>
        </p:txBody>
      </p:sp>
    </p:spTree>
    <p:extLst>
      <p:ext uri="{BB962C8B-B14F-4D97-AF65-F5344CB8AC3E}">
        <p14:creationId xmlns:p14="http://schemas.microsoft.com/office/powerpoint/2010/main" val="2692838888"/>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263</Words>
  <Application>Microsoft Office PowerPoint</Application>
  <PresentationFormat>Breedbeeld</PresentationFormat>
  <Paragraphs>23</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Calibri Light</vt:lpstr>
      <vt:lpstr>Kantoorthema</vt:lpstr>
      <vt:lpstr>Hindoeïsme </vt:lpstr>
      <vt:lpstr>Achtergrond Religie</vt:lpstr>
      <vt:lpstr>PowerPoint-presentatie</vt:lpstr>
      <vt:lpstr> Vasten?</vt:lpstr>
      <vt:lpstr>Hoofdmaaltijden  Groenteschotels  Monniken soep Rijst gerechten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Hindoeïsme</dc:title>
  <dc:creator>anmirevugs87</dc:creator>
  <cp:lastModifiedBy>Merel Verhofstadt</cp:lastModifiedBy>
  <cp:revision>2</cp:revision>
  <dcterms:created xsi:type="dcterms:W3CDTF">2018-10-09T10:15:42Z</dcterms:created>
  <dcterms:modified xsi:type="dcterms:W3CDTF">2018-10-11T08:02:20Z</dcterms:modified>
</cp:coreProperties>
</file>