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7"/>
  </p:notesMasterIdLst>
  <p:sldIdLst>
    <p:sldId id="256" r:id="rId2"/>
    <p:sldId id="265" r:id="rId3"/>
    <p:sldId id="267" r:id="rId4"/>
    <p:sldId id="263" r:id="rId5"/>
    <p:sldId id="266" r:id="rId6"/>
    <p:sldId id="268" r:id="rId7"/>
    <p:sldId id="270" r:id="rId8"/>
    <p:sldId id="271" r:id="rId9"/>
    <p:sldId id="262" r:id="rId10"/>
    <p:sldId id="272" r:id="rId11"/>
    <p:sldId id="269" r:id="rId12"/>
    <p:sldId id="264" r:id="rId13"/>
    <p:sldId id="257" r:id="rId14"/>
    <p:sldId id="273" r:id="rId15"/>
    <p:sldId id="274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verieke Joosten -  van Gasteren" initials="EJ-vG" lastIdx="2" clrIdx="0">
    <p:extLst>
      <p:ext uri="{19B8F6BF-5375-455C-9EA6-DF929625EA0E}">
        <p15:presenceInfo xmlns:p15="http://schemas.microsoft.com/office/powerpoint/2012/main" userId="S-1-5-21-473022380-2373569459-2294367819-3074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2" autoAdjust="0"/>
    <p:restoredTop sz="94660"/>
  </p:normalViewPr>
  <p:slideViewPr>
    <p:cSldViewPr snapToGrid="0">
      <p:cViewPr varScale="1">
        <p:scale>
          <a:sx n="40" d="100"/>
          <a:sy n="40" d="100"/>
        </p:scale>
        <p:origin x="48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D2018-0D02-41B2-886A-CC5103152183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641D05-6907-49B6-AE06-F373094AE5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6316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https://youtu.be/Tf34R1k5Em0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41D05-6907-49B6-AE06-F373094AE522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873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Reponeren is niet makkelijk: onder sedatie en gesterkte stand. </a:t>
            </a:r>
            <a:r>
              <a:rPr lang="nl-NL" sz="1200" dirty="0" smtClean="0"/>
              <a:t>Nabehandeling: pijnstilling, 4-6 weken vaststaan, zodat het niet kan gaan liggen.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41D05-6907-49B6-AE06-F373094AE522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7273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3/17/2016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3/17/2016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3/17/2016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Patella</a:t>
            </a:r>
            <a:r>
              <a:rPr lang="nl-NL" dirty="0" smtClean="0"/>
              <a:t> fixatie/luxatie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Hoefkennis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8589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660" y="886460"/>
            <a:ext cx="3844290" cy="512572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960120" y="3287157"/>
            <a:ext cx="46863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Een voorbeeld uit de praktijk:</a:t>
            </a:r>
          </a:p>
          <a:p>
            <a:endParaRPr lang="nl-NL" sz="2400" dirty="0"/>
          </a:p>
          <a:p>
            <a:r>
              <a:rPr lang="nl-NL" sz="2400" dirty="0" smtClean="0"/>
              <a:t>Lipjes aan de buitenzijde </a:t>
            </a:r>
            <a:r>
              <a:rPr lang="nl-NL" sz="2400" dirty="0" err="1" smtClean="0"/>
              <a:t>achterijzers</a:t>
            </a:r>
            <a:endParaRPr lang="nl-NL" sz="2400" dirty="0" smtClean="0"/>
          </a:p>
          <a:p>
            <a:r>
              <a:rPr lang="nl-NL" sz="2400" dirty="0"/>
              <a:t>	</a:t>
            </a:r>
            <a:r>
              <a:rPr lang="nl-NL" sz="2400" dirty="0" smtClean="0"/>
              <a:t>	</a:t>
            </a:r>
          </a:p>
          <a:p>
            <a:r>
              <a:rPr lang="nl-NL" sz="2400" dirty="0" smtClean="0"/>
              <a:t>Extra afrolhulp aan binnenzijde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89964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Losse knie: </a:t>
            </a:r>
            <a:r>
              <a:rPr lang="nl-NL" dirty="0" err="1" smtClean="0"/>
              <a:t>Patella</a:t>
            </a:r>
            <a:r>
              <a:rPr lang="nl-NL" dirty="0" smtClean="0"/>
              <a:t> luxatie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95401" y="2556932"/>
            <a:ext cx="4190999" cy="3318936"/>
          </a:xfrm>
        </p:spPr>
        <p:txBody>
          <a:bodyPr/>
          <a:lstStyle/>
          <a:p>
            <a:r>
              <a:rPr lang="nl-NL" dirty="0" smtClean="0"/>
              <a:t>Zeldzaam</a:t>
            </a:r>
          </a:p>
          <a:p>
            <a:r>
              <a:rPr lang="nl-NL" dirty="0" smtClean="0"/>
              <a:t>Knieschijf ligt niet meer in de groeve van het bovenbeen, maar er </a:t>
            </a:r>
            <a:r>
              <a:rPr lang="nl-NL" dirty="0" smtClean="0"/>
              <a:t>langs (meestal aan buitenzijde (lateraal))</a:t>
            </a:r>
            <a:endParaRPr lang="nl-NL" dirty="0" smtClean="0"/>
          </a:p>
          <a:p>
            <a:r>
              <a:rPr lang="nl-NL" dirty="0" smtClean="0"/>
              <a:t>Passieve sta-apparaat functioneert niet goed meer (spanzaag mechanisme)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7999" y="2544839"/>
            <a:ext cx="4363453" cy="3331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435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723" y="738048"/>
            <a:ext cx="4998720" cy="5368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2405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Oorzaken </a:t>
            </a:r>
            <a:r>
              <a:rPr lang="nl-NL" dirty="0" err="1" smtClean="0"/>
              <a:t>patella</a:t>
            </a:r>
            <a:r>
              <a:rPr lang="nl-NL" dirty="0" smtClean="0"/>
              <a:t> luxatie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Aangeboren: </a:t>
            </a:r>
            <a:r>
              <a:rPr lang="nl-NL" dirty="0" err="1" smtClean="0"/>
              <a:t>Shetland</a:t>
            </a:r>
            <a:r>
              <a:rPr lang="nl-NL" dirty="0" smtClean="0"/>
              <a:t> pony</a:t>
            </a:r>
          </a:p>
          <a:p>
            <a:r>
              <a:rPr lang="nl-NL" dirty="0" smtClean="0"/>
              <a:t>Verkregen: extreme OCD knie, uitrekken banden</a:t>
            </a:r>
          </a:p>
          <a:p>
            <a:r>
              <a:rPr lang="nl-NL" dirty="0" smtClean="0"/>
              <a:t>Traumatische: ruptuur </a:t>
            </a:r>
            <a:r>
              <a:rPr lang="nl-NL" dirty="0" err="1" smtClean="0"/>
              <a:t>patellabanden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49737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Therapie en prognose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95400" y="2556932"/>
            <a:ext cx="10134599" cy="3318936"/>
          </a:xfrm>
        </p:spPr>
        <p:txBody>
          <a:bodyPr>
            <a:normAutofit fontScale="70000" lnSpcReduction="20000"/>
          </a:bodyPr>
          <a:lstStyle/>
          <a:p>
            <a:r>
              <a:rPr lang="nl-NL" sz="4000" dirty="0" smtClean="0"/>
              <a:t>Conservatieve therapie: bij zeer recente traumatische luxatie handmatig </a:t>
            </a:r>
            <a:r>
              <a:rPr lang="nl-NL" sz="4000" dirty="0" err="1" smtClean="0"/>
              <a:t>patella</a:t>
            </a:r>
            <a:r>
              <a:rPr lang="nl-NL" sz="4000" dirty="0" smtClean="0"/>
              <a:t> in de in de groeve reponeren. </a:t>
            </a:r>
          </a:p>
          <a:p>
            <a:endParaRPr lang="nl-NL" sz="4000" dirty="0"/>
          </a:p>
          <a:p>
            <a:r>
              <a:rPr lang="nl-NL" sz="4000" dirty="0" smtClean="0"/>
              <a:t>Chirurgische behandeling: 	laterale banden doorsnijden </a:t>
            </a:r>
          </a:p>
          <a:p>
            <a:pPr marL="0" indent="0">
              <a:buNone/>
            </a:pPr>
            <a:r>
              <a:rPr lang="nl-NL" sz="4000" dirty="0"/>
              <a:t>	</a:t>
            </a:r>
            <a:r>
              <a:rPr lang="nl-NL" sz="4000" dirty="0" smtClean="0"/>
              <a:t>								mediale banden opspannen</a:t>
            </a:r>
          </a:p>
          <a:p>
            <a:pPr marL="0" indent="0">
              <a:buNone/>
            </a:pPr>
            <a:r>
              <a:rPr lang="nl-NL" sz="4000" dirty="0"/>
              <a:t>	</a:t>
            </a:r>
            <a:r>
              <a:rPr lang="nl-NL" sz="4000" dirty="0" smtClean="0"/>
              <a:t>								groeve tussen de kammen bovenbeen 										verdiepen</a:t>
            </a:r>
          </a:p>
          <a:p>
            <a:endParaRPr lang="nl-NL" sz="4000" dirty="0" smtClean="0"/>
          </a:p>
          <a:p>
            <a:pPr lvl="3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3462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Prognose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603236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nl-NL" sz="4000" dirty="0"/>
              <a:t>C</a:t>
            </a:r>
            <a:r>
              <a:rPr lang="nl-NL" sz="4000" dirty="0" smtClean="0"/>
              <a:t>ongenitale </a:t>
            </a:r>
            <a:r>
              <a:rPr lang="nl-NL" sz="4000" dirty="0" err="1" smtClean="0"/>
              <a:t>patellaluxatie</a:t>
            </a:r>
            <a:r>
              <a:rPr lang="nl-NL" sz="4000" dirty="0" smtClean="0"/>
              <a:t>: </a:t>
            </a:r>
            <a:r>
              <a:rPr lang="nl-NL" sz="4000" dirty="0"/>
              <a:t>vrij goed als men chirurgisch </a:t>
            </a:r>
            <a:r>
              <a:rPr lang="nl-NL" sz="4000" dirty="0" smtClean="0"/>
              <a:t>ingrijpt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nl-NL" sz="4000" dirty="0" smtClean="0"/>
              <a:t>Traumatische </a:t>
            </a:r>
            <a:r>
              <a:rPr lang="nl-NL" sz="4000" dirty="0"/>
              <a:t>of verworven </a:t>
            </a:r>
            <a:r>
              <a:rPr lang="nl-NL" sz="4000" dirty="0" err="1" smtClean="0"/>
              <a:t>patellaluxatie</a:t>
            </a:r>
            <a:r>
              <a:rPr lang="nl-NL" sz="4000" dirty="0" smtClean="0"/>
              <a:t>: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nl-NL" sz="4000" dirty="0"/>
              <a:t>	</a:t>
            </a:r>
            <a:r>
              <a:rPr lang="nl-NL" sz="4000" dirty="0" smtClean="0"/>
              <a:t>		Conservatieve therapie: goed  </a:t>
            </a:r>
            <a:r>
              <a:rPr lang="nl-NL" sz="4000" dirty="0"/>
              <a:t>wanneer </a:t>
            </a:r>
            <a:r>
              <a:rPr lang="nl-NL" sz="4000" dirty="0" err="1" smtClean="0"/>
              <a:t>patella</a:t>
            </a:r>
            <a:r>
              <a:rPr lang="nl-NL" sz="4000" dirty="0" smtClean="0"/>
              <a:t> </a:t>
            </a:r>
            <a:r>
              <a:rPr lang="nl-NL" sz="4000" dirty="0"/>
              <a:t>na ingreep gefixeerd blijft</a:t>
            </a:r>
            <a:r>
              <a:rPr lang="nl-NL" sz="4000" dirty="0" smtClean="0"/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nl-NL" sz="4000" dirty="0"/>
              <a:t>	</a:t>
            </a:r>
            <a:r>
              <a:rPr lang="nl-NL" sz="4000" dirty="0" smtClean="0"/>
              <a:t>		Operatief: </a:t>
            </a:r>
            <a:r>
              <a:rPr lang="nl-NL" sz="4000" dirty="0"/>
              <a:t>succesvol bij </a:t>
            </a:r>
            <a:r>
              <a:rPr lang="nl-NL" sz="4000" dirty="0" err="1"/>
              <a:t>ponies</a:t>
            </a:r>
            <a:r>
              <a:rPr lang="nl-NL" sz="4000" dirty="0"/>
              <a:t>, paarden </a:t>
            </a:r>
            <a:r>
              <a:rPr lang="nl-NL" sz="4000" dirty="0" smtClean="0"/>
              <a:t>slechter (vaak </a:t>
            </a:r>
            <a:r>
              <a:rPr lang="nl-NL" sz="4000" dirty="0" err="1" smtClean="0"/>
              <a:t>osteoarthritis</a:t>
            </a:r>
            <a:r>
              <a:rPr lang="nl-NL" sz="4000" dirty="0" smtClean="0"/>
              <a:t>)</a:t>
            </a:r>
          </a:p>
          <a:p>
            <a:pPr marL="0" indent="0">
              <a:lnSpc>
                <a:spcPct val="120000"/>
              </a:lnSpc>
              <a:buNone/>
            </a:pPr>
            <a:endParaRPr lang="nl-NL" sz="40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nl-NL" sz="4000" dirty="0" smtClean="0"/>
              <a:t>Luxatie mediaal heeft ook betere prognose, omdat mediale kam groter is (</a:t>
            </a:r>
            <a:r>
              <a:rPr lang="nl-NL" sz="4000" dirty="0" err="1" smtClean="0"/>
              <a:t>herluxatie</a:t>
            </a:r>
            <a:r>
              <a:rPr lang="nl-NL" sz="4000" dirty="0" smtClean="0"/>
              <a:t> wordt beter voorkomen).</a:t>
            </a:r>
            <a:endParaRPr lang="nl-NL" sz="4000" dirty="0"/>
          </a:p>
          <a:p>
            <a:pPr marL="0" indent="0">
              <a:lnSpc>
                <a:spcPct val="120000"/>
              </a:lnSpc>
              <a:buNone/>
            </a:pPr>
            <a:endParaRPr lang="nl-NL" sz="40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7073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Anatomie kniegewricht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95401" y="2556932"/>
            <a:ext cx="6573252" cy="3318936"/>
          </a:xfrm>
        </p:spPr>
        <p:txBody>
          <a:bodyPr/>
          <a:lstStyle/>
          <a:p>
            <a:r>
              <a:rPr lang="nl-NL" dirty="0" smtClean="0"/>
              <a:t>Complex gewricht: 3 compartimenten binnen 1 </a:t>
            </a:r>
            <a:r>
              <a:rPr lang="nl-NL" dirty="0" smtClean="0"/>
              <a:t>gewrichtskapsel</a:t>
            </a:r>
          </a:p>
          <a:p>
            <a:r>
              <a:rPr lang="nl-NL" dirty="0" smtClean="0"/>
              <a:t>Bovenbeen, onderbeen, knieschijf</a:t>
            </a:r>
            <a:endParaRPr lang="nl-NL" dirty="0" smtClean="0"/>
          </a:p>
          <a:p>
            <a:r>
              <a:rPr lang="nl-NL" dirty="0" smtClean="0"/>
              <a:t>Menisci</a:t>
            </a:r>
          </a:p>
          <a:p>
            <a:r>
              <a:rPr lang="nl-NL" dirty="0" smtClean="0"/>
              <a:t>Gekruiste banden naast collateraalbanden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684" y="2045367"/>
            <a:ext cx="2709073" cy="4160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077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712" y="938212"/>
            <a:ext cx="3838575" cy="498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72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194" y="1303020"/>
            <a:ext cx="8494229" cy="4341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080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1015110"/>
          </a:xfrm>
        </p:spPr>
        <p:txBody>
          <a:bodyPr>
            <a:normAutofit/>
          </a:bodyPr>
          <a:lstStyle/>
          <a:p>
            <a:r>
              <a:rPr lang="nl-NL" dirty="0" smtClean="0"/>
              <a:t>Knieschijf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295402" y="2546223"/>
            <a:ext cx="6260430" cy="357578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 smtClean="0"/>
              <a:t>Ligt in </a:t>
            </a:r>
            <a:r>
              <a:rPr lang="nl-NL" dirty="0" smtClean="0"/>
              <a:t>groeve tussen twee kammen </a:t>
            </a:r>
            <a:r>
              <a:rPr lang="nl-NL" dirty="0" smtClean="0"/>
              <a:t>van het bovenbeen en kan daaroverheen glijden bij strekken en buigen. Op rust wordt knieschijf strak over </a:t>
            </a:r>
            <a:r>
              <a:rPr lang="nl-NL" dirty="0" smtClean="0"/>
              <a:t>binnenste (mediale) </a:t>
            </a:r>
            <a:r>
              <a:rPr lang="nl-NL" dirty="0" smtClean="0"/>
              <a:t>kam bovenbeen getrokken</a:t>
            </a:r>
            <a:r>
              <a:rPr lang="nl-NL" dirty="0" smtClean="0"/>
              <a:t>. De mediale kam is groter dan de laterale kam.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Aan de bovenzijde van de </a:t>
            </a:r>
            <a:r>
              <a:rPr lang="nl-NL" dirty="0" err="1" smtClean="0"/>
              <a:t>patella</a:t>
            </a:r>
            <a:r>
              <a:rPr lang="nl-NL" dirty="0" smtClean="0"/>
              <a:t> hecht de bovenbeenspier aan (=kniestrekker). Bij aanspannen wordt knieschijf iets omhooggetrokken en schiet van kam af.  </a:t>
            </a:r>
          </a:p>
          <a:p>
            <a:pPr marL="0" indent="0">
              <a:buNone/>
            </a:pPr>
            <a:r>
              <a:rPr lang="nl-NL" dirty="0"/>
              <a:t>Aan de onderzijde zit de </a:t>
            </a:r>
            <a:r>
              <a:rPr lang="nl-NL" dirty="0" err="1"/>
              <a:t>patella</a:t>
            </a:r>
            <a:r>
              <a:rPr lang="nl-NL" dirty="0"/>
              <a:t> vast met 3 sterke banden aan het scheenbeen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r>
              <a:rPr lang="nl-NL" dirty="0" smtClean="0"/>
              <a:t>Spanzaagmechanisme: als knie buigt, buigt sprong mee: als knie op slot in gestrekte stand kan paard zonder veel kracht blijven staan. 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3586" y="2546223"/>
            <a:ext cx="2381250" cy="332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925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Knie op slot (</a:t>
            </a:r>
            <a:r>
              <a:rPr lang="nl-NL" dirty="0" err="1" smtClean="0"/>
              <a:t>patella</a:t>
            </a:r>
            <a:r>
              <a:rPr lang="nl-NL" dirty="0" smtClean="0"/>
              <a:t> fixatie)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318" y="2566100"/>
            <a:ext cx="2248903" cy="3606473"/>
          </a:xfrm>
        </p:spPr>
      </p:pic>
      <p:sp>
        <p:nvSpPr>
          <p:cNvPr id="7" name="Tekstvak 6"/>
          <p:cNvSpPr txBox="1"/>
          <p:nvPr/>
        </p:nvSpPr>
        <p:spPr>
          <a:xfrm>
            <a:off x="1295402" y="2661176"/>
            <a:ext cx="635230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Het op slot zetten van de knie = haken van de knieschijf over de kam van het bovenbeen</a:t>
            </a:r>
          </a:p>
          <a:p>
            <a:endParaRPr lang="nl-NL" sz="2400" dirty="0"/>
          </a:p>
          <a:p>
            <a:r>
              <a:rPr lang="nl-NL" sz="2400" dirty="0" smtClean="0"/>
              <a:t>Wanneer paard in beweging komt en de knieschijf blijft over die kam heen zitten, dan blijft het hele been (spanzaag!) in de gestrekte stand staan</a:t>
            </a:r>
          </a:p>
          <a:p>
            <a:endParaRPr lang="nl-NL" sz="2400" dirty="0"/>
          </a:p>
          <a:p>
            <a:r>
              <a:rPr lang="nl-NL" sz="2400" dirty="0" smtClean="0"/>
              <a:t>Habitueel/stationair</a:t>
            </a:r>
          </a:p>
        </p:txBody>
      </p:sp>
    </p:spTree>
    <p:extLst>
      <p:ext uri="{BB962C8B-B14F-4D97-AF65-F5344CB8AC3E}">
        <p14:creationId xmlns:p14="http://schemas.microsoft.com/office/powerpoint/2010/main" val="2719571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Oorzaken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1660358" y="2454442"/>
            <a:ext cx="92362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sz="2400" dirty="0" smtClean="0"/>
              <a:t>Onvoldoende conditie: kracht bovenbeenspier onvoldoende</a:t>
            </a:r>
          </a:p>
          <a:p>
            <a:endParaRPr lang="nl-NL" sz="2400" dirty="0" smtClean="0"/>
          </a:p>
          <a:p>
            <a:pPr marL="285750" indent="-285750">
              <a:buFontTx/>
              <a:buChar char="-"/>
            </a:pPr>
            <a:r>
              <a:rPr lang="nl-NL" sz="2400" dirty="0" err="1" smtClean="0"/>
              <a:t>Koehakkige</a:t>
            </a:r>
            <a:r>
              <a:rPr lang="nl-NL" sz="2400" dirty="0" smtClean="0"/>
              <a:t> stand/steile stand</a:t>
            </a:r>
          </a:p>
          <a:p>
            <a:endParaRPr lang="nl-NL" sz="2400" dirty="0"/>
          </a:p>
          <a:p>
            <a:pPr marL="285750" indent="-285750">
              <a:buFontTx/>
              <a:buChar char="-"/>
            </a:pPr>
            <a:r>
              <a:rPr lang="nl-NL" sz="2400" dirty="0" smtClean="0"/>
              <a:t>Band die knieschijf met scheenbeen verbind is te lang</a:t>
            </a:r>
          </a:p>
          <a:p>
            <a:pPr marL="285750" indent="-285750">
              <a:buFontTx/>
              <a:buChar char="-"/>
            </a:pPr>
            <a:endParaRPr lang="nl-NL" sz="2400" dirty="0"/>
          </a:p>
          <a:p>
            <a:pPr marL="285750" indent="-285750">
              <a:buFontTx/>
              <a:buChar char="-"/>
            </a:pPr>
            <a:r>
              <a:rPr lang="nl-NL" sz="2400" dirty="0" smtClean="0"/>
              <a:t>Bij shetlanders (stationaire </a:t>
            </a:r>
            <a:r>
              <a:rPr lang="nl-NL" sz="2400" dirty="0" err="1" smtClean="0"/>
              <a:t>patellafixatie</a:t>
            </a:r>
            <a:r>
              <a:rPr lang="nl-NL" sz="2400" dirty="0" smtClean="0"/>
              <a:t>)</a:t>
            </a:r>
            <a:endParaRPr lang="nl-NL" sz="2400" dirty="0"/>
          </a:p>
          <a:p>
            <a:pPr marL="285750" indent="-285750">
              <a:buFontTx/>
              <a:buChar char="-"/>
            </a:pPr>
            <a:endParaRPr lang="nl-NL" sz="2400" dirty="0" smtClean="0"/>
          </a:p>
          <a:p>
            <a:pPr marL="285750" indent="-285750">
              <a:buFontTx/>
              <a:buChar char="-"/>
            </a:pPr>
            <a:r>
              <a:rPr lang="nl-NL" sz="2400" dirty="0" smtClean="0"/>
              <a:t>NB: wanneer knie die op slot staat weer losschiet: achterbeen met ruk omhoog: lijkt op </a:t>
            </a:r>
            <a:r>
              <a:rPr lang="nl-NL" sz="2400" dirty="0" err="1" smtClean="0"/>
              <a:t>hanetred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401875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Therapie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74" y="1634065"/>
            <a:ext cx="3219450" cy="395287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4547936" y="2285999"/>
            <a:ext cx="676174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nl-NL" sz="2800" dirty="0" smtClean="0"/>
              <a:t>Bij lichtere vormen schiet knieschijf vaak vanzelf weer los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nl-NL" sz="2800" dirty="0" smtClean="0"/>
              <a:t>Pas achteruit zetten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nl-NL" sz="2800" dirty="0" smtClean="0"/>
              <a:t>Met de hand losmaken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nl-NL" sz="2800" dirty="0" smtClean="0"/>
              <a:t>Orthopedisch beslag</a:t>
            </a:r>
            <a:endParaRPr lang="nl-NL" dirty="0" smtClean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nl-NL" sz="2800" dirty="0" smtClean="0"/>
              <a:t>Goede training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905194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Hoefbeslag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643468"/>
          </a:xfrm>
        </p:spPr>
        <p:txBody>
          <a:bodyPr/>
          <a:lstStyle/>
          <a:p>
            <a:r>
              <a:rPr lang="nl-NL" dirty="0" smtClean="0"/>
              <a:t>Zorgen dat de knieschijf meer naar buiten over het kniegewricht glijdt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1295401" y="3537284"/>
            <a:ext cx="87870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 smtClean="0"/>
              <a:t>Het </a:t>
            </a:r>
            <a:r>
              <a:rPr lang="nl-NL" sz="2400" dirty="0"/>
              <a:t>beslag aan de buiten/achterkant verhoogd en aan de binnen/voorkant verlaagd (‘binnen door zetten’). </a:t>
            </a:r>
            <a:endParaRPr lang="nl-NL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40% herstel, 20% </a:t>
            </a:r>
            <a:r>
              <a:rPr lang="nl-NL" sz="2400" dirty="0" smtClean="0"/>
              <a:t>verbetering na juist bekappen/beslag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5362326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sch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245</TotalTime>
  <Words>424</Words>
  <Application>Microsoft Office PowerPoint</Application>
  <PresentationFormat>Breedbeeld</PresentationFormat>
  <Paragraphs>69</Paragraphs>
  <Slides>15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Arial</vt:lpstr>
      <vt:lpstr>Calibri</vt:lpstr>
      <vt:lpstr>Garamond</vt:lpstr>
      <vt:lpstr>Organisch</vt:lpstr>
      <vt:lpstr>Patella fixatie/luxatie</vt:lpstr>
      <vt:lpstr>Anatomie kniegewricht</vt:lpstr>
      <vt:lpstr>PowerPoint-presentatie</vt:lpstr>
      <vt:lpstr>PowerPoint-presentatie</vt:lpstr>
      <vt:lpstr>Knieschijf</vt:lpstr>
      <vt:lpstr>Knie op slot (patella fixatie)</vt:lpstr>
      <vt:lpstr>Oorzaken</vt:lpstr>
      <vt:lpstr>Therapie</vt:lpstr>
      <vt:lpstr>Hoefbeslag</vt:lpstr>
      <vt:lpstr>PowerPoint-presentatie</vt:lpstr>
      <vt:lpstr>Losse knie: Patella luxatie</vt:lpstr>
      <vt:lpstr>PowerPoint-presentatie</vt:lpstr>
      <vt:lpstr>Oorzaken patella luxatie</vt:lpstr>
      <vt:lpstr>Therapie en prognose</vt:lpstr>
      <vt:lpstr>Prognose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Patella luxatie</dc:title>
  <dc:creator>Everieke Joosten -  van Gasteren</dc:creator>
  <cp:lastModifiedBy>Everieke Joosten -  van Gasteren</cp:lastModifiedBy>
  <cp:revision>29</cp:revision>
  <dcterms:created xsi:type="dcterms:W3CDTF">2016-03-15T14:15:27Z</dcterms:created>
  <dcterms:modified xsi:type="dcterms:W3CDTF">2016-03-17T09:25:19Z</dcterms:modified>
</cp:coreProperties>
</file>