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3" r:id="rId5"/>
    <p:sldId id="267" r:id="rId6"/>
    <p:sldId id="259" r:id="rId7"/>
    <p:sldId id="260" r:id="rId8"/>
    <p:sldId id="268" r:id="rId9"/>
    <p:sldId id="261" r:id="rId10"/>
    <p:sldId id="262" r:id="rId11"/>
    <p:sldId id="264" r:id="rId12"/>
    <p:sldId id="265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72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FF6EC8-A398-4CB3-8327-623485C9379D}" type="datetimeFigureOut">
              <a:rPr lang="nl-NL" smtClean="0"/>
              <a:t>12-4-2016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CF302-D9AE-4660-ABAE-E45C1A5F57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590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Distal</a:t>
            </a:r>
            <a:r>
              <a:rPr lang="nl-NL" dirty="0" smtClean="0"/>
              <a:t> </a:t>
            </a:r>
            <a:r>
              <a:rPr lang="nl-NL" dirty="0" err="1" smtClean="0"/>
              <a:t>intermetatarsale</a:t>
            </a:r>
            <a:r>
              <a:rPr lang="nl-NL" dirty="0" smtClean="0"/>
              <a:t> gewricht is meestal aangetast bij spat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CF302-D9AE-4660-ABAE-E45C1A5F575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9794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Artrose = chronische degeneratieve aantasting van het gewricht.</a:t>
            </a:r>
            <a:r>
              <a:rPr lang="nl-NL" baseline="0" dirty="0" smtClean="0"/>
              <a:t> </a:t>
            </a:r>
          </a:p>
          <a:p>
            <a:r>
              <a:rPr lang="nl-NL" baseline="0" dirty="0" smtClean="0"/>
              <a:t>Degeneratief = kwaliteit </a:t>
            </a:r>
            <a:r>
              <a:rPr lang="nl-NL" baseline="0" dirty="0" err="1" smtClean="0"/>
              <a:t>krb</a:t>
            </a:r>
            <a:r>
              <a:rPr lang="nl-NL" baseline="0" dirty="0" smtClean="0"/>
              <a:t> vermindert, hoeveelheid </a:t>
            </a:r>
            <a:r>
              <a:rPr lang="nl-NL" baseline="0" dirty="0" err="1" smtClean="0"/>
              <a:t>krb</a:t>
            </a:r>
            <a:r>
              <a:rPr lang="nl-NL" baseline="0" dirty="0" smtClean="0"/>
              <a:t> neemt af</a:t>
            </a:r>
            <a:endParaRPr lang="nl-NL" dirty="0" smtClean="0"/>
          </a:p>
          <a:p>
            <a:r>
              <a:rPr lang="nl-NL" dirty="0" smtClean="0"/>
              <a:t>Het begint bij het kraakbeen, maar in later stadium kan andere onderdelen meedoen,</a:t>
            </a:r>
            <a:r>
              <a:rPr lang="nl-NL" baseline="0" dirty="0" smtClean="0"/>
              <a:t> ook bot (botwoekering/botverval)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CF302-D9AE-4660-ABAE-E45C1A5F575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09139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Verdieping: Video</a:t>
            </a:r>
            <a:r>
              <a:rPr lang="nl-NL" baseline="0" dirty="0" smtClean="0"/>
              <a:t> over intra-articulaire </a:t>
            </a:r>
            <a:r>
              <a:rPr lang="nl-NL" baseline="0" smtClean="0"/>
              <a:t>injecties sprong: </a:t>
            </a:r>
            <a:r>
              <a:rPr lang="nl-NL" baseline="0" dirty="0" smtClean="0"/>
              <a:t>https://youtu.be/nHk9XBNCPgA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CF302-D9AE-4660-ABAE-E45C1A5F575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8725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Atrose</a:t>
            </a:r>
            <a:r>
              <a:rPr lang="nl-NL" dirty="0" smtClean="0"/>
              <a:t> is niet te genezen: aantasting </a:t>
            </a:r>
            <a:r>
              <a:rPr lang="nl-NL" dirty="0" err="1" smtClean="0"/>
              <a:t>gewrichtskrb</a:t>
            </a:r>
            <a:r>
              <a:rPr lang="nl-NL" dirty="0" smtClean="0"/>
              <a:t> kan niet worden teruggedraaid,</a:t>
            </a:r>
            <a:r>
              <a:rPr lang="nl-NL" baseline="0" dirty="0" smtClean="0"/>
              <a:t> </a:t>
            </a:r>
            <a:r>
              <a:rPr lang="nl-NL" dirty="0" smtClean="0"/>
              <a:t>MAAR: kan wel functioneel herstellen</a:t>
            </a:r>
            <a:r>
              <a:rPr lang="nl-NL" baseline="0" dirty="0" smtClean="0"/>
              <a:t>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CF302-D9AE-4660-ABAE-E45C1A5F575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25718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Wig aan buitenzijde van de voet: wat gebeurt er nu? In </a:t>
            </a:r>
            <a:r>
              <a:rPr lang="nl-NL" dirty="0" err="1" smtClean="0"/>
              <a:t>ondervoet</a:t>
            </a:r>
            <a:r>
              <a:rPr lang="nl-NL" dirty="0" smtClean="0"/>
              <a:t> scharniergewrichten, zijde met wig meest belast, verzenenwand wordt ingedrukt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CF302-D9AE-4660-ABAE-E45C1A5F575C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4745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4/12/2016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4/12/2016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4/12/2016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4/12/2016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4/12/2016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4/12/2016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4/12/2016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4/12/2016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4/12/2016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4/12/2016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4/12/2016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4/12/2016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4/12/2016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4/12/2016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4/12/2016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4/12/2016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4/12/2016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4/12/2016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SPAT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Hoefkennis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93"/>
          <a:stretch/>
        </p:blipFill>
        <p:spPr>
          <a:xfrm>
            <a:off x="498157" y="594360"/>
            <a:ext cx="5587550" cy="5280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353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Therapie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Preventie! (voeding/beweging/training)</a:t>
            </a:r>
          </a:p>
          <a:p>
            <a:r>
              <a:rPr lang="nl-NL" dirty="0" smtClean="0"/>
              <a:t>Regelmatig gelijkmatig bewegen </a:t>
            </a:r>
          </a:p>
          <a:p>
            <a:r>
              <a:rPr lang="nl-NL" dirty="0" smtClean="0"/>
              <a:t>Orthopedisch beslag (‘spatbeslag’)</a:t>
            </a:r>
          </a:p>
          <a:p>
            <a:r>
              <a:rPr lang="nl-NL" dirty="0" smtClean="0"/>
              <a:t>Fysiotherapie (onbelaste beweging)</a:t>
            </a:r>
          </a:p>
          <a:p>
            <a:r>
              <a:rPr lang="nl-NL" dirty="0" smtClean="0"/>
              <a:t>Medicamenteus (</a:t>
            </a:r>
            <a:r>
              <a:rPr lang="nl-NL" dirty="0" err="1" smtClean="0"/>
              <a:t>cortico’s</a:t>
            </a:r>
            <a:r>
              <a:rPr lang="nl-NL" dirty="0" smtClean="0"/>
              <a:t>, pijnstillers, </a:t>
            </a:r>
            <a:r>
              <a:rPr lang="nl-NL" dirty="0" err="1" smtClean="0"/>
              <a:t>hyaluronzuur</a:t>
            </a:r>
            <a:r>
              <a:rPr lang="nl-NL" dirty="0" smtClean="0"/>
              <a:t>, </a:t>
            </a:r>
            <a:r>
              <a:rPr lang="nl-NL" dirty="0" err="1" smtClean="0"/>
              <a:t>tilodroninezuur</a:t>
            </a:r>
            <a:r>
              <a:rPr lang="nl-NL" smtClean="0"/>
              <a:t>, e.d</a:t>
            </a:r>
            <a:r>
              <a:rPr lang="nl-NL" dirty="0" smtClean="0"/>
              <a:t>.)</a:t>
            </a:r>
          </a:p>
          <a:p>
            <a:r>
              <a:rPr lang="nl-NL" dirty="0" smtClean="0"/>
              <a:t>Chirurgisch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95334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Spatbeslag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Druk op spatplaats veranderen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Stand van paard met spat volgen: in rust toon iets naar binnen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Theoretisch: </a:t>
            </a:r>
            <a:r>
              <a:rPr lang="nl-NL" dirty="0" err="1" smtClean="0"/>
              <a:t>buitenover</a:t>
            </a:r>
            <a:r>
              <a:rPr lang="nl-NL" dirty="0" smtClean="0"/>
              <a:t>/binnendoor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29496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88"/>
          <a:stretch/>
        </p:blipFill>
        <p:spPr>
          <a:xfrm>
            <a:off x="1821180" y="1024823"/>
            <a:ext cx="7525540" cy="466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3141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294" y="792952"/>
            <a:ext cx="6890385" cy="5183033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989" y="3566160"/>
            <a:ext cx="3877915" cy="2912745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87" y="4297680"/>
            <a:ext cx="2921520" cy="218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785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Spronggewricht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150" y="2002970"/>
            <a:ext cx="3010119" cy="485503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935" y="2002970"/>
            <a:ext cx="2621716" cy="485503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0" y="6057900"/>
            <a:ext cx="1450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Zijaanzicht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4460270" y="6080760"/>
            <a:ext cx="1665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Vooraanzicht</a:t>
            </a:r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9052560" y="4102518"/>
            <a:ext cx="265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Talocruraal</a:t>
            </a:r>
            <a:r>
              <a:rPr lang="nl-NL" dirty="0" smtClean="0"/>
              <a:t> gewricht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9052560" y="4769476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Centraal /onderste </a:t>
            </a:r>
            <a:r>
              <a:rPr lang="nl-NL" dirty="0" err="1" smtClean="0"/>
              <a:t>intertarsaalgewicht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9052560" y="5534347"/>
            <a:ext cx="2651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Tarso-metatarsaal</a:t>
            </a:r>
            <a:r>
              <a:rPr lang="nl-NL" dirty="0" smtClean="0"/>
              <a:t> gewricht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9087437" y="3014481"/>
            <a:ext cx="265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Schenkel/scheenbeen</a:t>
            </a:r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9052560" y="6302790"/>
            <a:ext cx="2468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Pijpbeen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9313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186" y="606857"/>
            <a:ext cx="8535353" cy="5276736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2048826" y="6149340"/>
            <a:ext cx="2294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Normaal gewricht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5767862" y="6149340"/>
            <a:ext cx="2720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Artrose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2996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93" y="1579270"/>
            <a:ext cx="4958188" cy="372425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00"/>
          <a:stretch/>
        </p:blipFill>
        <p:spPr>
          <a:xfrm>
            <a:off x="6823710" y="1156479"/>
            <a:ext cx="3573873" cy="414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967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820" y="455538"/>
            <a:ext cx="5717723" cy="5814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814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Oorzaken spat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Meerdere factoren spelen een rol</a:t>
            </a:r>
          </a:p>
          <a:p>
            <a:r>
              <a:rPr lang="nl-NL" dirty="0" smtClean="0"/>
              <a:t>Overbelasting (te zware training, slechte bodem rijbaan, stand hoeven, beenstand)</a:t>
            </a:r>
          </a:p>
          <a:p>
            <a:r>
              <a:rPr lang="nl-NL" dirty="0" smtClean="0"/>
              <a:t>Blessure</a:t>
            </a:r>
          </a:p>
          <a:p>
            <a:r>
              <a:rPr lang="nl-NL" dirty="0" smtClean="0"/>
              <a:t>Verouderingsprocessen kraakbeen</a:t>
            </a:r>
          </a:p>
          <a:p>
            <a:r>
              <a:rPr lang="nl-NL" dirty="0" smtClean="0"/>
              <a:t>Erfelijke component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04862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4686" y="793863"/>
            <a:ext cx="9613861" cy="1080938"/>
          </a:xfrm>
        </p:spPr>
        <p:txBody>
          <a:bodyPr/>
          <a:lstStyle/>
          <a:p>
            <a:r>
              <a:rPr lang="nl-NL" dirty="0" smtClean="0"/>
              <a:t>Symptomen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0321" y="2336873"/>
            <a:ext cx="8577979" cy="3599316"/>
          </a:xfrm>
        </p:spPr>
        <p:txBody>
          <a:bodyPr/>
          <a:lstStyle/>
          <a:p>
            <a:r>
              <a:rPr lang="nl-NL" dirty="0" smtClean="0"/>
              <a:t>Startkreupelheid </a:t>
            </a:r>
          </a:p>
          <a:p>
            <a:r>
              <a:rPr lang="nl-NL" dirty="0" smtClean="0"/>
              <a:t>Matig – ernstig </a:t>
            </a:r>
          </a:p>
          <a:p>
            <a:r>
              <a:rPr lang="nl-NL" dirty="0" smtClean="0"/>
              <a:t>Wisselend/intermitterend en sluipend</a:t>
            </a:r>
          </a:p>
          <a:p>
            <a:r>
              <a:rPr lang="nl-NL" dirty="0" smtClean="0"/>
              <a:t>In rust vaak kreupele been onbelast (toon naar voren en iets naar binnen)</a:t>
            </a:r>
          </a:p>
          <a:p>
            <a:r>
              <a:rPr lang="nl-NL" dirty="0" smtClean="0"/>
              <a:t>Belasting en bewegingskreupel</a:t>
            </a:r>
          </a:p>
          <a:p>
            <a:r>
              <a:rPr lang="nl-NL" dirty="0" smtClean="0"/>
              <a:t>Spatproef positief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7" b="12153"/>
          <a:stretch/>
        </p:blipFill>
        <p:spPr>
          <a:xfrm>
            <a:off x="9211939" y="2957831"/>
            <a:ext cx="2619063" cy="2978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961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Diagnose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079569"/>
            <a:ext cx="7550980" cy="4604001"/>
          </a:xfrm>
        </p:spPr>
      </p:pic>
    </p:spTree>
    <p:extLst>
      <p:ext uri="{BB962C8B-B14F-4D97-AF65-F5344CB8AC3E}">
        <p14:creationId xmlns:p14="http://schemas.microsoft.com/office/powerpoint/2010/main" val="1834134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Diagnose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975" y="2336800"/>
            <a:ext cx="3429225" cy="4315842"/>
          </a:xfrm>
        </p:spPr>
      </p:pic>
      <p:pic>
        <p:nvPicPr>
          <p:cNvPr id="6" name="Tijdelijke aanduiding voor inhoud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495" y="2336801"/>
            <a:ext cx="2630545" cy="4259994"/>
          </a:xfrm>
        </p:spPr>
      </p:pic>
    </p:spTree>
    <p:extLst>
      <p:ext uri="{BB962C8B-B14F-4D97-AF65-F5344CB8AC3E}">
        <p14:creationId xmlns:p14="http://schemas.microsoft.com/office/powerpoint/2010/main" val="1018894349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TM04033917[[fn=Berlijn]]</Template>
  <TotalTime>117</TotalTime>
  <Words>235</Words>
  <Application>Microsoft Office PowerPoint</Application>
  <PresentationFormat>Breedbeeld</PresentationFormat>
  <Paragraphs>53</Paragraphs>
  <Slides>13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Trebuchet MS</vt:lpstr>
      <vt:lpstr>Berlijn</vt:lpstr>
      <vt:lpstr>SPAT</vt:lpstr>
      <vt:lpstr>Spronggewricht</vt:lpstr>
      <vt:lpstr>PowerPoint-presentatie</vt:lpstr>
      <vt:lpstr>PowerPoint-presentatie</vt:lpstr>
      <vt:lpstr>PowerPoint-presentatie</vt:lpstr>
      <vt:lpstr>Oorzaken spat</vt:lpstr>
      <vt:lpstr>Symptomen </vt:lpstr>
      <vt:lpstr>Diagnose</vt:lpstr>
      <vt:lpstr>Diagnose</vt:lpstr>
      <vt:lpstr>Therapie</vt:lpstr>
      <vt:lpstr>Spatbeslag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SPAT</dc:title>
  <dc:creator>Everieke Joosten -  van Gasteren</dc:creator>
  <cp:lastModifiedBy>Everieke Joosten -  van Gasteren</cp:lastModifiedBy>
  <cp:revision>18</cp:revision>
  <dcterms:created xsi:type="dcterms:W3CDTF">2016-03-24T09:16:21Z</dcterms:created>
  <dcterms:modified xsi:type="dcterms:W3CDTF">2016-04-12T10:50:56Z</dcterms:modified>
</cp:coreProperties>
</file>