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73" r:id="rId3"/>
    <p:sldId id="274" r:id="rId4"/>
    <p:sldId id="275" r:id="rId5"/>
    <p:sldId id="257" r:id="rId6"/>
    <p:sldId id="268" r:id="rId7"/>
    <p:sldId id="258" r:id="rId8"/>
    <p:sldId id="259" r:id="rId9"/>
    <p:sldId id="260" r:id="rId10"/>
    <p:sldId id="262" r:id="rId11"/>
    <p:sldId id="270" r:id="rId12"/>
    <p:sldId id="266" r:id="rId13"/>
    <p:sldId id="269" r:id="rId14"/>
    <p:sldId id="261" r:id="rId15"/>
    <p:sldId id="264" r:id="rId16"/>
    <p:sldId id="272" r:id="rId17"/>
    <p:sldId id="263" r:id="rId18"/>
    <p:sldId id="265" r:id="rId19"/>
    <p:sldId id="271" r:id="rId2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1" d="100"/>
          <a:sy n="61" d="100"/>
        </p:scale>
        <p:origin x="72" y="2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A23963-562A-4A24-AB14-2BC704D3B3D9}" type="datetimeFigureOut">
              <a:rPr lang="nl-NL" smtClean="0"/>
              <a:t>11-2-2016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2728C8-E8C2-4A6C-8E33-FF6EBE5E2F77}" type="slidenum">
              <a:rPr lang="nl-NL" smtClean="0"/>
              <a:t>‹nr.›</a:t>
            </a:fld>
            <a:endParaRPr lang="nl-NL"/>
          </a:p>
        </p:txBody>
      </p:sp>
    </p:spTree>
    <p:extLst>
      <p:ext uri="{BB962C8B-B14F-4D97-AF65-F5344CB8AC3E}">
        <p14:creationId xmlns:p14="http://schemas.microsoft.com/office/powerpoint/2010/main" val="2932090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Kan overal in de hoornschoen voorkomen</a:t>
            </a:r>
            <a:endParaRPr lang="nl-NL" dirty="0"/>
          </a:p>
        </p:txBody>
      </p:sp>
      <p:sp>
        <p:nvSpPr>
          <p:cNvPr id="4" name="Tijdelijke aanduiding voor dianummer 3"/>
          <p:cNvSpPr>
            <a:spLocks noGrp="1"/>
          </p:cNvSpPr>
          <p:nvPr>
            <p:ph type="sldNum" sz="quarter" idx="10"/>
          </p:nvPr>
        </p:nvSpPr>
        <p:spPr/>
        <p:txBody>
          <a:bodyPr/>
          <a:lstStyle/>
          <a:p>
            <a:fld id="{FF2728C8-E8C2-4A6C-8E33-FF6EBE5E2F77}" type="slidenum">
              <a:rPr lang="nl-NL" smtClean="0"/>
              <a:t>1</a:t>
            </a:fld>
            <a:endParaRPr lang="nl-NL"/>
          </a:p>
        </p:txBody>
      </p:sp>
    </p:spTree>
    <p:extLst>
      <p:ext uri="{BB962C8B-B14F-4D97-AF65-F5344CB8AC3E}">
        <p14:creationId xmlns:p14="http://schemas.microsoft.com/office/powerpoint/2010/main" val="20886032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dirty="0" smtClean="0"/>
              <a:t>Wel/geen </a:t>
            </a:r>
            <a:r>
              <a:rPr lang="nl-NL" dirty="0" smtClean="0"/>
              <a:t>lippen</a:t>
            </a:r>
          </a:p>
          <a:p>
            <a:pPr marL="171450" indent="-171450">
              <a:buFontTx/>
              <a:buChar char="-"/>
            </a:pPr>
            <a:r>
              <a:rPr lang="nl-NL" dirty="0" smtClean="0"/>
              <a:t>Hoefmechanisme</a:t>
            </a:r>
            <a:r>
              <a:rPr lang="nl-NL" baseline="0" dirty="0" smtClean="0"/>
              <a:t> zonder belemmering, hoef moet op ijzer blijven staan</a:t>
            </a:r>
          </a:p>
          <a:p>
            <a:pPr marL="171450" indent="-171450">
              <a:buFontTx/>
              <a:buChar char="-"/>
            </a:pPr>
            <a:r>
              <a:rPr lang="nl-NL" baseline="0" dirty="0" smtClean="0"/>
              <a:t>Balkijzer? Waarom wel/niet. </a:t>
            </a:r>
            <a:r>
              <a:rPr lang="nl-NL" baseline="0" dirty="0" smtClean="0"/>
              <a:t>(teen: vooraf </a:t>
            </a:r>
            <a:r>
              <a:rPr lang="nl-NL" baseline="0" dirty="0" smtClean="0"/>
              <a:t>ijzer </a:t>
            </a:r>
            <a:r>
              <a:rPr lang="nl-NL" baseline="0" dirty="0" smtClean="0"/>
              <a:t>aanbrengen, zoals in video / waaierig: </a:t>
            </a:r>
            <a:r>
              <a:rPr lang="nl-NL" baseline="0" dirty="0" smtClean="0"/>
              <a:t>achterklapijzer?)</a:t>
            </a:r>
            <a:endParaRPr lang="nl-NL" dirty="0"/>
          </a:p>
        </p:txBody>
      </p:sp>
      <p:sp>
        <p:nvSpPr>
          <p:cNvPr id="4" name="Tijdelijke aanduiding voor dianummer 3"/>
          <p:cNvSpPr>
            <a:spLocks noGrp="1"/>
          </p:cNvSpPr>
          <p:nvPr>
            <p:ph type="sldNum" sz="quarter" idx="10"/>
          </p:nvPr>
        </p:nvSpPr>
        <p:spPr/>
        <p:txBody>
          <a:bodyPr/>
          <a:lstStyle/>
          <a:p>
            <a:fld id="{FF2728C8-E8C2-4A6C-8E33-FF6EBE5E2F77}" type="slidenum">
              <a:rPr lang="nl-NL" smtClean="0"/>
              <a:t>19</a:t>
            </a:fld>
            <a:endParaRPr lang="nl-NL"/>
          </a:p>
        </p:txBody>
      </p:sp>
    </p:spTree>
    <p:extLst>
      <p:ext uri="{BB962C8B-B14F-4D97-AF65-F5344CB8AC3E}">
        <p14:creationId xmlns:p14="http://schemas.microsoft.com/office/powerpoint/2010/main" val="2990314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Teen: meestal (wordt het vaakste gestoten, trauma:</a:t>
            </a:r>
            <a:r>
              <a:rPr lang="nl-NL" baseline="0" dirty="0" smtClean="0"/>
              <a:t> stoten tegen springbalk, staldeur, maar ook door infectie!)</a:t>
            </a:r>
            <a:endParaRPr lang="nl-NL" dirty="0" smtClean="0"/>
          </a:p>
          <a:p>
            <a:r>
              <a:rPr lang="nl-NL" dirty="0" smtClean="0"/>
              <a:t>Waaierig: zijn plat en breed, vaak door ontsteking, meestal niet kreupel</a:t>
            </a:r>
            <a:r>
              <a:rPr lang="nl-NL" baseline="0" dirty="0" smtClean="0"/>
              <a:t> dan</a:t>
            </a:r>
            <a:r>
              <a:rPr lang="nl-NL" dirty="0" smtClean="0"/>
              <a:t> hoeft hoornzuil niet verwijderd</a:t>
            </a:r>
            <a:r>
              <a:rPr lang="nl-NL" baseline="0" dirty="0" smtClean="0"/>
              <a:t> te worden</a:t>
            </a:r>
            <a:r>
              <a:rPr lang="nl-NL" dirty="0" smtClean="0"/>
              <a:t> </a:t>
            </a:r>
            <a:endParaRPr lang="nl-NL" dirty="0"/>
          </a:p>
        </p:txBody>
      </p:sp>
      <p:sp>
        <p:nvSpPr>
          <p:cNvPr id="4" name="Tijdelijke aanduiding voor dianummer 3"/>
          <p:cNvSpPr>
            <a:spLocks noGrp="1"/>
          </p:cNvSpPr>
          <p:nvPr>
            <p:ph type="sldNum" sz="quarter" idx="10"/>
          </p:nvPr>
        </p:nvSpPr>
        <p:spPr/>
        <p:txBody>
          <a:bodyPr/>
          <a:lstStyle/>
          <a:p>
            <a:fld id="{FF2728C8-E8C2-4A6C-8E33-FF6EBE5E2F77}" type="slidenum">
              <a:rPr lang="nl-NL" smtClean="0"/>
              <a:t>2</a:t>
            </a:fld>
            <a:endParaRPr lang="nl-NL"/>
          </a:p>
        </p:txBody>
      </p:sp>
    </p:spTree>
    <p:extLst>
      <p:ext uri="{BB962C8B-B14F-4D97-AF65-F5344CB8AC3E}">
        <p14:creationId xmlns:p14="http://schemas.microsoft.com/office/powerpoint/2010/main" val="2148874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Hoornzuil is cilindrische</a:t>
            </a:r>
            <a:r>
              <a:rPr lang="nl-NL" baseline="0" dirty="0" smtClean="0"/>
              <a:t> hoornnieuwvorming aan binnenzijde hoefwand; aan onderzijde hoef zichtbaar als een duidelijke ronde afwijking in de witte lijn.</a:t>
            </a:r>
          </a:p>
          <a:p>
            <a:r>
              <a:rPr lang="nl-NL" dirty="0" smtClean="0"/>
              <a:t>Hornzuil loopt meestal over gehele</a:t>
            </a:r>
            <a:r>
              <a:rPr lang="nl-NL" baseline="0" dirty="0" smtClean="0"/>
              <a:t> lengte hoornwand, maar kan ook midden in hoornschoen beginnen (plaatjes lamellen krijgen prikkel)</a:t>
            </a:r>
            <a:endParaRPr lang="nl-NL" dirty="0"/>
          </a:p>
        </p:txBody>
      </p:sp>
      <p:sp>
        <p:nvSpPr>
          <p:cNvPr id="4" name="Tijdelijke aanduiding voor dianummer 3"/>
          <p:cNvSpPr>
            <a:spLocks noGrp="1"/>
          </p:cNvSpPr>
          <p:nvPr>
            <p:ph type="sldNum" sz="quarter" idx="10"/>
          </p:nvPr>
        </p:nvSpPr>
        <p:spPr/>
        <p:txBody>
          <a:bodyPr/>
          <a:lstStyle/>
          <a:p>
            <a:fld id="{FF2728C8-E8C2-4A6C-8E33-FF6EBE5E2F77}" type="slidenum">
              <a:rPr lang="nl-NL" smtClean="0"/>
              <a:t>5</a:t>
            </a:fld>
            <a:endParaRPr lang="nl-NL"/>
          </a:p>
        </p:txBody>
      </p:sp>
    </p:spTree>
    <p:extLst>
      <p:ext uri="{BB962C8B-B14F-4D97-AF65-F5344CB8AC3E}">
        <p14:creationId xmlns:p14="http://schemas.microsoft.com/office/powerpoint/2010/main" val="4154623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Hoornzuil kan zo dik zijn dat het hoefbeen wordt aangetast: er vindt botoplossing plaats.</a:t>
            </a:r>
            <a:r>
              <a:rPr lang="nl-NL" dirty="0" smtClean="0">
                <a:effectLst/>
              </a:rPr>
              <a:t> Omdat de wandlederhuid direct tegen het beenvlies van het hoefbeen aan ligt kan de aanhoudende druk van een hoornzuil leiden tot sleufvorming in het hoefbeen. De druk in de hoef kan eventueel leiden tot kreupelheid. Een andere reden tot kreupelheid in geval van een hoornzuil is het ontstaan van een infectie rond de hoornzuil.</a:t>
            </a:r>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FF2728C8-E8C2-4A6C-8E33-FF6EBE5E2F77}" type="slidenum">
              <a:rPr lang="nl-NL" smtClean="0"/>
              <a:t>8</a:t>
            </a:fld>
            <a:endParaRPr lang="nl-NL"/>
          </a:p>
        </p:txBody>
      </p:sp>
    </p:spTree>
    <p:extLst>
      <p:ext uri="{BB962C8B-B14F-4D97-AF65-F5344CB8AC3E}">
        <p14:creationId xmlns:p14="http://schemas.microsoft.com/office/powerpoint/2010/main" val="4066432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Minder invasieve methode is lokaal met </a:t>
            </a:r>
            <a:r>
              <a:rPr lang="nl-NL" dirty="0" err="1" smtClean="0"/>
              <a:t>trephine</a:t>
            </a:r>
            <a:r>
              <a:rPr lang="nl-NL" dirty="0" smtClean="0"/>
              <a:t> de bovenliggende</a:t>
            </a:r>
            <a:r>
              <a:rPr lang="nl-NL" baseline="0" dirty="0" smtClean="0"/>
              <a:t> hoornschoen te verwijderen en alle afwijkende </a:t>
            </a:r>
            <a:r>
              <a:rPr lang="nl-NL" baseline="0" dirty="0" err="1" smtClean="0"/>
              <a:t>hoornproducerende</a:t>
            </a:r>
            <a:r>
              <a:rPr lang="nl-NL" baseline="0" dirty="0" smtClean="0"/>
              <a:t> cellen weg te nemen. Hierbij is de schade aan de hoornschoen minimaal, de resterende hoornzuil groeit uit, het gat kan worden opgevuld (met AB-</a:t>
            </a:r>
            <a:r>
              <a:rPr lang="nl-NL" baseline="0" dirty="0" err="1" smtClean="0"/>
              <a:t>geimpregneerde</a:t>
            </a:r>
            <a:r>
              <a:rPr lang="nl-NL" baseline="0" dirty="0" smtClean="0"/>
              <a:t> kunsthars) en de recovery is sneller. </a:t>
            </a:r>
            <a:endParaRPr lang="nl-NL" dirty="0"/>
          </a:p>
        </p:txBody>
      </p:sp>
      <p:sp>
        <p:nvSpPr>
          <p:cNvPr id="4" name="Tijdelijke aanduiding voor dianummer 3"/>
          <p:cNvSpPr>
            <a:spLocks noGrp="1"/>
          </p:cNvSpPr>
          <p:nvPr>
            <p:ph type="sldNum" sz="quarter" idx="10"/>
          </p:nvPr>
        </p:nvSpPr>
        <p:spPr/>
        <p:txBody>
          <a:bodyPr/>
          <a:lstStyle/>
          <a:p>
            <a:fld id="{FF2728C8-E8C2-4A6C-8E33-FF6EBE5E2F77}" type="slidenum">
              <a:rPr lang="nl-NL" smtClean="0"/>
              <a:t>12</a:t>
            </a:fld>
            <a:endParaRPr lang="nl-NL"/>
          </a:p>
        </p:txBody>
      </p:sp>
    </p:spTree>
    <p:extLst>
      <p:ext uri="{BB962C8B-B14F-4D97-AF65-F5344CB8AC3E}">
        <p14:creationId xmlns:p14="http://schemas.microsoft.com/office/powerpoint/2010/main" val="2123646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Drukverband voor</a:t>
            </a:r>
            <a:r>
              <a:rPr lang="nl-NL" baseline="0" dirty="0" smtClean="0"/>
              <a:t> tegendruk </a:t>
            </a:r>
            <a:r>
              <a:rPr lang="nl-NL" dirty="0" smtClean="0"/>
              <a:t>om te voorkomen</a:t>
            </a:r>
            <a:r>
              <a:rPr lang="nl-NL" baseline="0" dirty="0" smtClean="0"/>
              <a:t> dat de hoeflederhuid gaat uitpuilen en dat er terug hoorn gevormd wordt en dat er geen heftige bloedingen optreden. </a:t>
            </a:r>
            <a:r>
              <a:rPr lang="nl-NL" dirty="0" smtClean="0">
                <a:effectLst/>
              </a:rPr>
              <a:t>Na het wegnemen van de hoornzuil zal het ontstane gat worden opgevuld met verband en onder drukverband behandeld. Al na ongeveer twee weken zal er zich een nieuwe -dunne- laag hoornwand vormen waarna het verband verwijderd kan worden. Hoornwand groeit gemiddeld 1 centimeter in vijfweken, de totale uitgroei zal dan ook wel enkele maanden in beslag nemen.</a:t>
            </a:r>
            <a:endParaRPr lang="nl-NL" dirty="0"/>
          </a:p>
        </p:txBody>
      </p:sp>
      <p:sp>
        <p:nvSpPr>
          <p:cNvPr id="4" name="Tijdelijke aanduiding voor dianummer 3"/>
          <p:cNvSpPr>
            <a:spLocks noGrp="1"/>
          </p:cNvSpPr>
          <p:nvPr>
            <p:ph type="sldNum" sz="quarter" idx="10"/>
          </p:nvPr>
        </p:nvSpPr>
        <p:spPr/>
        <p:txBody>
          <a:bodyPr/>
          <a:lstStyle/>
          <a:p>
            <a:fld id="{FF2728C8-E8C2-4A6C-8E33-FF6EBE5E2F77}" type="slidenum">
              <a:rPr lang="nl-NL" smtClean="0"/>
              <a:t>14</a:t>
            </a:fld>
            <a:endParaRPr lang="nl-NL"/>
          </a:p>
        </p:txBody>
      </p:sp>
    </p:spTree>
    <p:extLst>
      <p:ext uri="{BB962C8B-B14F-4D97-AF65-F5344CB8AC3E}">
        <p14:creationId xmlns:p14="http://schemas.microsoft.com/office/powerpoint/2010/main" val="2181031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https://www.youtube.com/watch?v=tOKURlj1THk</a:t>
            </a:r>
            <a:endParaRPr lang="nl-NL" dirty="0"/>
          </a:p>
        </p:txBody>
      </p:sp>
      <p:sp>
        <p:nvSpPr>
          <p:cNvPr id="4" name="Tijdelijke aanduiding voor dianummer 3"/>
          <p:cNvSpPr>
            <a:spLocks noGrp="1"/>
          </p:cNvSpPr>
          <p:nvPr>
            <p:ph type="sldNum" sz="quarter" idx="10"/>
          </p:nvPr>
        </p:nvSpPr>
        <p:spPr/>
        <p:txBody>
          <a:bodyPr/>
          <a:lstStyle/>
          <a:p>
            <a:fld id="{FF2728C8-E8C2-4A6C-8E33-FF6EBE5E2F77}" type="slidenum">
              <a:rPr lang="nl-NL" smtClean="0"/>
              <a:t>15</a:t>
            </a:fld>
            <a:endParaRPr lang="nl-NL"/>
          </a:p>
        </p:txBody>
      </p:sp>
    </p:spTree>
    <p:extLst>
      <p:ext uri="{BB962C8B-B14F-4D97-AF65-F5344CB8AC3E}">
        <p14:creationId xmlns:p14="http://schemas.microsoft.com/office/powerpoint/2010/main" val="688648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Met metalen plaatjes wordt getracht de zijden</a:t>
            </a:r>
            <a:r>
              <a:rPr lang="nl-NL" baseline="0" dirty="0" smtClean="0"/>
              <a:t> van het defect bijeen te houden…..</a:t>
            </a:r>
            <a:endParaRPr lang="nl-NL" dirty="0"/>
          </a:p>
        </p:txBody>
      </p:sp>
      <p:sp>
        <p:nvSpPr>
          <p:cNvPr id="4" name="Tijdelijke aanduiding voor dianummer 3"/>
          <p:cNvSpPr>
            <a:spLocks noGrp="1"/>
          </p:cNvSpPr>
          <p:nvPr>
            <p:ph type="sldNum" sz="quarter" idx="10"/>
          </p:nvPr>
        </p:nvSpPr>
        <p:spPr/>
        <p:txBody>
          <a:bodyPr/>
          <a:lstStyle/>
          <a:p>
            <a:fld id="{FF2728C8-E8C2-4A6C-8E33-FF6EBE5E2F77}" type="slidenum">
              <a:rPr lang="nl-NL" smtClean="0"/>
              <a:t>17</a:t>
            </a:fld>
            <a:endParaRPr lang="nl-NL"/>
          </a:p>
        </p:txBody>
      </p:sp>
    </p:spTree>
    <p:extLst>
      <p:ext uri="{BB962C8B-B14F-4D97-AF65-F5344CB8AC3E}">
        <p14:creationId xmlns:p14="http://schemas.microsoft.com/office/powerpoint/2010/main" val="1952647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effectLst/>
              </a:rPr>
              <a:t>Door het opvullen van het defect met kunsthoorn wordt wel geprobeerd de hersteltijd te verkorten maar de resultaten van de behandelwijze zijn wisselend en niet zelden is er sprake van een toename van de kreupelheid.</a:t>
            </a:r>
            <a:endParaRPr lang="nl-NL" dirty="0"/>
          </a:p>
        </p:txBody>
      </p:sp>
      <p:sp>
        <p:nvSpPr>
          <p:cNvPr id="4" name="Tijdelijke aanduiding voor dianummer 3"/>
          <p:cNvSpPr>
            <a:spLocks noGrp="1"/>
          </p:cNvSpPr>
          <p:nvPr>
            <p:ph type="sldNum" sz="quarter" idx="10"/>
          </p:nvPr>
        </p:nvSpPr>
        <p:spPr/>
        <p:txBody>
          <a:bodyPr/>
          <a:lstStyle/>
          <a:p>
            <a:fld id="{FF2728C8-E8C2-4A6C-8E33-FF6EBE5E2F77}" type="slidenum">
              <a:rPr lang="nl-NL" smtClean="0"/>
              <a:t>18</a:t>
            </a:fld>
            <a:endParaRPr lang="nl-NL"/>
          </a:p>
        </p:txBody>
      </p:sp>
    </p:spTree>
    <p:extLst>
      <p:ext uri="{BB962C8B-B14F-4D97-AF65-F5344CB8AC3E}">
        <p14:creationId xmlns:p14="http://schemas.microsoft.com/office/powerpoint/2010/main" val="1837053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smtClean="0"/>
              <a:t>Klik om de stijl te bewerken</a:t>
            </a:r>
            <a:endParaRPr lang="nl-NL"/>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BB36ADD4-4388-44C7-8EE8-3FF4462B0170}" type="datetimeFigureOut">
              <a:rPr lang="nl-NL" smtClean="0"/>
              <a:t>11-2-2016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7EA60A2-46FF-4CDC-A0BE-143238CA01B1}" type="slidenum">
              <a:rPr lang="nl-NL" smtClean="0"/>
              <a:t>‹nr.›</a:t>
            </a:fld>
            <a:endParaRPr lang="nl-NL"/>
          </a:p>
        </p:txBody>
      </p:sp>
    </p:spTree>
    <p:extLst>
      <p:ext uri="{BB962C8B-B14F-4D97-AF65-F5344CB8AC3E}">
        <p14:creationId xmlns:p14="http://schemas.microsoft.com/office/powerpoint/2010/main" val="290205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BB36ADD4-4388-44C7-8EE8-3FF4462B0170}" type="datetimeFigureOut">
              <a:rPr lang="nl-NL" smtClean="0"/>
              <a:t>11-2-2016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7EA60A2-46FF-4CDC-A0BE-143238CA01B1}" type="slidenum">
              <a:rPr lang="nl-NL" smtClean="0"/>
              <a:t>‹nr.›</a:t>
            </a:fld>
            <a:endParaRPr lang="nl-NL"/>
          </a:p>
        </p:txBody>
      </p:sp>
    </p:spTree>
    <p:extLst>
      <p:ext uri="{BB962C8B-B14F-4D97-AF65-F5344CB8AC3E}">
        <p14:creationId xmlns:p14="http://schemas.microsoft.com/office/powerpoint/2010/main" val="85809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BB36ADD4-4388-44C7-8EE8-3FF4462B0170}" type="datetimeFigureOut">
              <a:rPr lang="nl-NL" smtClean="0"/>
              <a:t>11-2-2016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7EA60A2-46FF-4CDC-A0BE-143238CA01B1}" type="slidenum">
              <a:rPr lang="nl-NL" smtClean="0"/>
              <a:t>‹nr.›</a:t>
            </a:fld>
            <a:endParaRPr lang="nl-NL"/>
          </a:p>
        </p:txBody>
      </p:sp>
    </p:spTree>
    <p:extLst>
      <p:ext uri="{BB962C8B-B14F-4D97-AF65-F5344CB8AC3E}">
        <p14:creationId xmlns:p14="http://schemas.microsoft.com/office/powerpoint/2010/main" val="393491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BB36ADD4-4388-44C7-8EE8-3FF4462B0170}" type="datetimeFigureOut">
              <a:rPr lang="nl-NL" smtClean="0"/>
              <a:t>11-2-2016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7EA60A2-46FF-4CDC-A0BE-143238CA01B1}" type="slidenum">
              <a:rPr lang="nl-NL" smtClean="0"/>
              <a:t>‹nr.›</a:t>
            </a:fld>
            <a:endParaRPr lang="nl-NL"/>
          </a:p>
        </p:txBody>
      </p:sp>
    </p:spTree>
    <p:extLst>
      <p:ext uri="{BB962C8B-B14F-4D97-AF65-F5344CB8AC3E}">
        <p14:creationId xmlns:p14="http://schemas.microsoft.com/office/powerpoint/2010/main" val="3816326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smtClean="0"/>
              <a:t>Klik om de stijl te bewerken</a:t>
            </a:r>
            <a:endParaRPr lang="nl-NL"/>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BB36ADD4-4388-44C7-8EE8-3FF4462B0170}" type="datetimeFigureOut">
              <a:rPr lang="nl-NL" smtClean="0"/>
              <a:t>11-2-2016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7EA60A2-46FF-4CDC-A0BE-143238CA01B1}" type="slidenum">
              <a:rPr lang="nl-NL" smtClean="0"/>
              <a:t>‹nr.›</a:t>
            </a:fld>
            <a:endParaRPr lang="nl-NL"/>
          </a:p>
        </p:txBody>
      </p:sp>
    </p:spTree>
    <p:extLst>
      <p:ext uri="{BB962C8B-B14F-4D97-AF65-F5344CB8AC3E}">
        <p14:creationId xmlns:p14="http://schemas.microsoft.com/office/powerpoint/2010/main" val="1203000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838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172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BB36ADD4-4388-44C7-8EE8-3FF4462B0170}" type="datetimeFigureOut">
              <a:rPr lang="nl-NL" smtClean="0"/>
              <a:t>11-2-2016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D7EA60A2-46FF-4CDC-A0BE-143238CA01B1}" type="slidenum">
              <a:rPr lang="nl-NL" smtClean="0"/>
              <a:t>‹nr.›</a:t>
            </a:fld>
            <a:endParaRPr lang="nl-NL"/>
          </a:p>
        </p:txBody>
      </p:sp>
    </p:spTree>
    <p:extLst>
      <p:ext uri="{BB962C8B-B14F-4D97-AF65-F5344CB8AC3E}">
        <p14:creationId xmlns:p14="http://schemas.microsoft.com/office/powerpoint/2010/main" val="902990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smtClean="0"/>
              <a:t>Klik om de stijl te bewerken</a:t>
            </a:r>
            <a:endParaRPr lang="nl-NL"/>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BB36ADD4-4388-44C7-8EE8-3FF4462B0170}" type="datetimeFigureOut">
              <a:rPr lang="nl-NL" smtClean="0"/>
              <a:t>11-2-2016</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D7EA60A2-46FF-4CDC-A0BE-143238CA01B1}" type="slidenum">
              <a:rPr lang="nl-NL" smtClean="0"/>
              <a:t>‹nr.›</a:t>
            </a:fld>
            <a:endParaRPr lang="nl-NL"/>
          </a:p>
        </p:txBody>
      </p:sp>
    </p:spTree>
    <p:extLst>
      <p:ext uri="{BB962C8B-B14F-4D97-AF65-F5344CB8AC3E}">
        <p14:creationId xmlns:p14="http://schemas.microsoft.com/office/powerpoint/2010/main" val="3406541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BB36ADD4-4388-44C7-8EE8-3FF4462B0170}" type="datetimeFigureOut">
              <a:rPr lang="nl-NL" smtClean="0"/>
              <a:t>11-2-2016</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D7EA60A2-46FF-4CDC-A0BE-143238CA01B1}" type="slidenum">
              <a:rPr lang="nl-NL" smtClean="0"/>
              <a:t>‹nr.›</a:t>
            </a:fld>
            <a:endParaRPr lang="nl-NL"/>
          </a:p>
        </p:txBody>
      </p:sp>
    </p:spTree>
    <p:extLst>
      <p:ext uri="{BB962C8B-B14F-4D97-AF65-F5344CB8AC3E}">
        <p14:creationId xmlns:p14="http://schemas.microsoft.com/office/powerpoint/2010/main" val="2738031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BB36ADD4-4388-44C7-8EE8-3FF4462B0170}" type="datetimeFigureOut">
              <a:rPr lang="nl-NL" smtClean="0"/>
              <a:t>11-2-2016</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D7EA60A2-46FF-4CDC-A0BE-143238CA01B1}" type="slidenum">
              <a:rPr lang="nl-NL" smtClean="0"/>
              <a:t>‹nr.›</a:t>
            </a:fld>
            <a:endParaRPr lang="nl-NL"/>
          </a:p>
        </p:txBody>
      </p:sp>
    </p:spTree>
    <p:extLst>
      <p:ext uri="{BB962C8B-B14F-4D97-AF65-F5344CB8AC3E}">
        <p14:creationId xmlns:p14="http://schemas.microsoft.com/office/powerpoint/2010/main" val="3591584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BB36ADD4-4388-44C7-8EE8-3FF4462B0170}" type="datetimeFigureOut">
              <a:rPr lang="nl-NL" smtClean="0"/>
              <a:t>11-2-2016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D7EA60A2-46FF-4CDC-A0BE-143238CA01B1}" type="slidenum">
              <a:rPr lang="nl-NL" smtClean="0"/>
              <a:t>‹nr.›</a:t>
            </a:fld>
            <a:endParaRPr lang="nl-NL"/>
          </a:p>
        </p:txBody>
      </p:sp>
    </p:spTree>
    <p:extLst>
      <p:ext uri="{BB962C8B-B14F-4D97-AF65-F5344CB8AC3E}">
        <p14:creationId xmlns:p14="http://schemas.microsoft.com/office/powerpoint/2010/main" val="3163971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BB36ADD4-4388-44C7-8EE8-3FF4462B0170}" type="datetimeFigureOut">
              <a:rPr lang="nl-NL" smtClean="0"/>
              <a:t>11-2-2016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D7EA60A2-46FF-4CDC-A0BE-143238CA01B1}" type="slidenum">
              <a:rPr lang="nl-NL" smtClean="0"/>
              <a:t>‹nr.›</a:t>
            </a:fld>
            <a:endParaRPr lang="nl-NL"/>
          </a:p>
        </p:txBody>
      </p:sp>
    </p:spTree>
    <p:extLst>
      <p:ext uri="{BB962C8B-B14F-4D97-AF65-F5344CB8AC3E}">
        <p14:creationId xmlns:p14="http://schemas.microsoft.com/office/powerpoint/2010/main" val="3214297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36ADD4-4388-44C7-8EE8-3FF4462B0170}" type="datetimeFigureOut">
              <a:rPr lang="nl-NL" smtClean="0"/>
              <a:t>11-2-2016</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EA60A2-46FF-4CDC-A0BE-143238CA01B1}" type="slidenum">
              <a:rPr lang="nl-NL" smtClean="0"/>
              <a:t>‹nr.›</a:t>
            </a:fld>
            <a:endParaRPr lang="nl-NL"/>
          </a:p>
        </p:txBody>
      </p:sp>
    </p:spTree>
    <p:extLst>
      <p:ext uri="{BB962C8B-B14F-4D97-AF65-F5344CB8AC3E}">
        <p14:creationId xmlns:p14="http://schemas.microsoft.com/office/powerpoint/2010/main" val="1789659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2.png"/><Relationship Id="rId4"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Hoornzuil</a:t>
            </a:r>
            <a:endParaRPr lang="nl-NL" dirty="0"/>
          </a:p>
        </p:txBody>
      </p:sp>
      <p:sp>
        <p:nvSpPr>
          <p:cNvPr id="3" name="Ondertitel 2"/>
          <p:cNvSpPr>
            <a:spLocks noGrp="1"/>
          </p:cNvSpPr>
          <p:nvPr>
            <p:ph type="subTitle" idx="1"/>
          </p:nvPr>
        </p:nvSpPr>
        <p:spPr/>
        <p:txBody>
          <a:bodyPr/>
          <a:lstStyle/>
          <a:p>
            <a:r>
              <a:rPr lang="nl-NL" dirty="0" smtClean="0"/>
              <a:t>Hoefkennis</a:t>
            </a:r>
            <a:endParaRPr lang="nl-NL" dirty="0"/>
          </a:p>
        </p:txBody>
      </p:sp>
    </p:spTree>
    <p:extLst>
      <p:ext uri="{BB962C8B-B14F-4D97-AF65-F5344CB8AC3E}">
        <p14:creationId xmlns:p14="http://schemas.microsoft.com/office/powerpoint/2010/main" val="25565868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599" y="685688"/>
            <a:ext cx="3175000" cy="2374900"/>
          </a:xfrm>
          <a:prstGeom prst="rect">
            <a:avLst/>
          </a:prstGeom>
        </p:spPr>
      </p:pic>
      <p:pic>
        <p:nvPicPr>
          <p:cNvPr id="5" name="Afbeelding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9780" y="3414279"/>
            <a:ext cx="5215304" cy="3130785"/>
          </a:xfrm>
          <a:prstGeom prst="rect">
            <a:avLst/>
          </a:prstGeom>
        </p:spPr>
      </p:pic>
      <p:pic>
        <p:nvPicPr>
          <p:cNvPr id="6" name="Afbeelding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3133" y="685688"/>
            <a:ext cx="1574800" cy="3175000"/>
          </a:xfrm>
          <a:prstGeom prst="rect">
            <a:avLst/>
          </a:prstGeom>
        </p:spPr>
      </p:pic>
    </p:spTree>
    <p:extLst>
      <p:ext uri="{BB962C8B-B14F-4D97-AF65-F5344CB8AC3E}">
        <p14:creationId xmlns:p14="http://schemas.microsoft.com/office/powerpoint/2010/main" val="1549229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9890" y="517398"/>
            <a:ext cx="6877050" cy="5089017"/>
          </a:xfrm>
          <a:prstGeom prst="rect">
            <a:avLst/>
          </a:prstGeom>
        </p:spPr>
      </p:pic>
    </p:spTree>
    <p:extLst>
      <p:ext uri="{BB962C8B-B14F-4D97-AF65-F5344CB8AC3E}">
        <p14:creationId xmlns:p14="http://schemas.microsoft.com/office/powerpoint/2010/main" val="33475045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rotWithShape="1">
          <a:blip r:embed="rId3">
            <a:extLst>
              <a:ext uri="{28A0092B-C50C-407E-A947-70E740481C1C}">
                <a14:useLocalDpi xmlns:a14="http://schemas.microsoft.com/office/drawing/2010/main" val="0"/>
              </a:ext>
            </a:extLst>
          </a:blip>
          <a:srcRect b="27803"/>
          <a:stretch/>
        </p:blipFill>
        <p:spPr>
          <a:xfrm>
            <a:off x="723900" y="683895"/>
            <a:ext cx="3907614" cy="2905125"/>
          </a:xfrm>
          <a:prstGeom prst="rect">
            <a:avLst/>
          </a:prstGeom>
        </p:spPr>
      </p:pic>
      <p:pic>
        <p:nvPicPr>
          <p:cNvPr id="6" name="Afbeelding 5"/>
          <p:cNvPicPr>
            <a:picLocks noChangeAspect="1"/>
          </p:cNvPicPr>
          <p:nvPr/>
        </p:nvPicPr>
        <p:blipFill rotWithShape="1">
          <a:blip r:embed="rId4">
            <a:extLst>
              <a:ext uri="{28A0092B-C50C-407E-A947-70E740481C1C}">
                <a14:useLocalDpi xmlns:a14="http://schemas.microsoft.com/office/drawing/2010/main" val="0"/>
              </a:ext>
            </a:extLst>
          </a:blip>
          <a:srcRect b="27110"/>
          <a:stretch/>
        </p:blipFill>
        <p:spPr>
          <a:xfrm>
            <a:off x="6690359" y="1735455"/>
            <a:ext cx="4388177" cy="3293745"/>
          </a:xfrm>
          <a:prstGeom prst="rect">
            <a:avLst/>
          </a:prstGeom>
        </p:spPr>
      </p:pic>
    </p:spTree>
    <p:extLst>
      <p:ext uri="{BB962C8B-B14F-4D97-AF65-F5344CB8AC3E}">
        <p14:creationId xmlns:p14="http://schemas.microsoft.com/office/powerpoint/2010/main" val="39866947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0" y="381000"/>
            <a:ext cx="8128000" cy="6096000"/>
          </a:xfrm>
          <a:prstGeom prst="rect">
            <a:avLst/>
          </a:prstGeom>
        </p:spPr>
      </p:pic>
    </p:spTree>
    <p:extLst>
      <p:ext uri="{BB962C8B-B14F-4D97-AF65-F5344CB8AC3E}">
        <p14:creationId xmlns:p14="http://schemas.microsoft.com/office/powerpoint/2010/main" val="37912064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86840" y="2191544"/>
            <a:ext cx="2887980" cy="3319022"/>
          </a:xfrm>
        </p:spPr>
      </p:pic>
      <p:pic>
        <p:nvPicPr>
          <p:cNvPr id="5" name="Afbeelding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191544"/>
            <a:ext cx="3810000" cy="3371850"/>
          </a:xfrm>
          <a:prstGeom prst="rect">
            <a:avLst/>
          </a:prstGeom>
        </p:spPr>
      </p:pic>
    </p:spTree>
    <p:extLst>
      <p:ext uri="{BB962C8B-B14F-4D97-AF65-F5344CB8AC3E}">
        <p14:creationId xmlns:p14="http://schemas.microsoft.com/office/powerpoint/2010/main" val="32001478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ntra hoornzuil 9 2 201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331720" y="915611"/>
            <a:ext cx="8817293" cy="4959727"/>
          </a:xfrm>
          <a:prstGeom prst="rect">
            <a:avLst/>
          </a:prstGeom>
        </p:spPr>
      </p:pic>
    </p:spTree>
    <p:extLst>
      <p:ext uri="{BB962C8B-B14F-4D97-AF65-F5344CB8AC3E}">
        <p14:creationId xmlns:p14="http://schemas.microsoft.com/office/powerpoint/2010/main" val="25074599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69620" y="1782445"/>
            <a:ext cx="10515600" cy="1325563"/>
          </a:xfrm>
        </p:spPr>
        <p:txBody>
          <a:bodyPr/>
          <a:lstStyle/>
          <a:p>
            <a:pPr algn="ctr"/>
            <a:r>
              <a:rPr lang="nl-NL" dirty="0" smtClean="0"/>
              <a:t>Voorbeelden aangepast beslag</a:t>
            </a:r>
            <a:endParaRPr lang="nl-NL" dirty="0"/>
          </a:p>
        </p:txBody>
      </p:sp>
    </p:spTree>
    <p:extLst>
      <p:ext uri="{BB962C8B-B14F-4D97-AF65-F5344CB8AC3E}">
        <p14:creationId xmlns:p14="http://schemas.microsoft.com/office/powerpoint/2010/main" val="5810731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5996" y="640080"/>
            <a:ext cx="3268884" cy="4361380"/>
          </a:xfrm>
          <a:prstGeom prst="rect">
            <a:avLst/>
          </a:prstGeom>
        </p:spPr>
      </p:pic>
      <p:pic>
        <p:nvPicPr>
          <p:cNvPr id="6" name="Afbeelding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2322" y="1819528"/>
            <a:ext cx="4420538" cy="4032682"/>
          </a:xfrm>
          <a:prstGeom prst="rect">
            <a:avLst/>
          </a:prstGeom>
        </p:spPr>
      </p:pic>
    </p:spTree>
    <p:extLst>
      <p:ext uri="{BB962C8B-B14F-4D97-AF65-F5344CB8AC3E}">
        <p14:creationId xmlns:p14="http://schemas.microsoft.com/office/powerpoint/2010/main" val="868967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9061" y="1075646"/>
            <a:ext cx="6144260" cy="4483650"/>
          </a:xfrm>
          <a:prstGeom prst="rect">
            <a:avLst/>
          </a:prstGeom>
        </p:spPr>
      </p:pic>
    </p:spTree>
    <p:extLst>
      <p:ext uri="{BB962C8B-B14F-4D97-AF65-F5344CB8AC3E}">
        <p14:creationId xmlns:p14="http://schemas.microsoft.com/office/powerpoint/2010/main" val="13705903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p:cNvSpPr txBox="1"/>
          <p:nvPr/>
        </p:nvSpPr>
        <p:spPr>
          <a:xfrm>
            <a:off x="2171700" y="2171700"/>
            <a:ext cx="8526780" cy="3970318"/>
          </a:xfrm>
          <a:prstGeom prst="rect">
            <a:avLst/>
          </a:prstGeom>
          <a:noFill/>
        </p:spPr>
        <p:txBody>
          <a:bodyPr wrap="square" rtlCol="0">
            <a:spAutoFit/>
          </a:bodyPr>
          <a:lstStyle/>
          <a:p>
            <a:endParaRPr lang="nl-NL" sz="3600" dirty="0" smtClean="0"/>
          </a:p>
          <a:p>
            <a:pPr marL="457200" indent="-457200">
              <a:buFontTx/>
              <a:buChar char="-"/>
            </a:pPr>
            <a:r>
              <a:rPr lang="nl-NL" sz="3600" dirty="0" smtClean="0"/>
              <a:t>Niets vastzetten</a:t>
            </a:r>
          </a:p>
          <a:p>
            <a:pPr marL="457200" indent="-457200">
              <a:buFontTx/>
              <a:buChar char="-"/>
            </a:pPr>
            <a:endParaRPr lang="nl-NL" sz="3600" dirty="0" smtClean="0"/>
          </a:p>
          <a:p>
            <a:pPr marL="457200" indent="-457200">
              <a:buFontTx/>
              <a:buChar char="-"/>
            </a:pPr>
            <a:r>
              <a:rPr lang="nl-NL" sz="3600" dirty="0" smtClean="0"/>
              <a:t>IJzer voldoende ruim en lang</a:t>
            </a:r>
          </a:p>
          <a:p>
            <a:endParaRPr lang="nl-NL" sz="3600" dirty="0" smtClean="0"/>
          </a:p>
          <a:p>
            <a:pPr marL="457200" indent="-457200">
              <a:buFontTx/>
              <a:buChar char="-"/>
            </a:pPr>
            <a:r>
              <a:rPr lang="nl-NL" sz="3600" dirty="0" smtClean="0"/>
              <a:t>Beweging van hoefijzer voorkomen</a:t>
            </a:r>
          </a:p>
          <a:p>
            <a:endParaRPr lang="nl-NL" sz="3600" dirty="0"/>
          </a:p>
        </p:txBody>
      </p:sp>
      <p:sp>
        <p:nvSpPr>
          <p:cNvPr id="2" name="Tekstvak 1"/>
          <p:cNvSpPr txBox="1"/>
          <p:nvPr/>
        </p:nvSpPr>
        <p:spPr>
          <a:xfrm>
            <a:off x="2354580" y="1120140"/>
            <a:ext cx="5212080" cy="830997"/>
          </a:xfrm>
          <a:prstGeom prst="rect">
            <a:avLst/>
          </a:prstGeom>
          <a:noFill/>
        </p:spPr>
        <p:txBody>
          <a:bodyPr wrap="square" rtlCol="0">
            <a:spAutoFit/>
          </a:bodyPr>
          <a:lstStyle/>
          <a:p>
            <a:r>
              <a:rPr lang="nl-NL" sz="4800" dirty="0"/>
              <a:t>Aangepast beslag</a:t>
            </a:r>
            <a:r>
              <a:rPr lang="nl-NL" dirty="0"/>
              <a:t>:</a:t>
            </a:r>
          </a:p>
        </p:txBody>
      </p:sp>
    </p:spTree>
    <p:extLst>
      <p:ext uri="{BB962C8B-B14F-4D97-AF65-F5344CB8AC3E}">
        <p14:creationId xmlns:p14="http://schemas.microsoft.com/office/powerpoint/2010/main" val="119800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1668780" y="1303020"/>
            <a:ext cx="5394960" cy="3477875"/>
          </a:xfrm>
          <a:prstGeom prst="rect">
            <a:avLst/>
          </a:prstGeom>
          <a:noFill/>
        </p:spPr>
        <p:txBody>
          <a:bodyPr wrap="square" rtlCol="0">
            <a:spAutoFit/>
          </a:bodyPr>
          <a:lstStyle/>
          <a:p>
            <a:r>
              <a:rPr lang="nl-NL" sz="4400" dirty="0" smtClean="0"/>
              <a:t>Teen hoornzuil</a:t>
            </a:r>
          </a:p>
          <a:p>
            <a:endParaRPr lang="nl-NL" sz="4400" dirty="0"/>
          </a:p>
          <a:p>
            <a:r>
              <a:rPr lang="nl-NL" sz="4400" dirty="0" smtClean="0"/>
              <a:t>Waaierige hoornzuil</a:t>
            </a:r>
          </a:p>
          <a:p>
            <a:endParaRPr lang="nl-NL" sz="4400" dirty="0"/>
          </a:p>
          <a:p>
            <a:r>
              <a:rPr lang="nl-NL" sz="4400" dirty="0" smtClean="0"/>
              <a:t>Zijwand hoornzuil</a:t>
            </a:r>
            <a:endParaRPr lang="nl-NL" sz="4400" dirty="0"/>
          </a:p>
        </p:txBody>
      </p:sp>
    </p:spTree>
    <p:extLst>
      <p:ext uri="{BB962C8B-B14F-4D97-AF65-F5344CB8AC3E}">
        <p14:creationId xmlns:p14="http://schemas.microsoft.com/office/powerpoint/2010/main" val="27712725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descr="Schematische figuur lengtedoorsnede normale hoef (Floor Bernard)"/>
          <p:cNvPicPr/>
          <p:nvPr/>
        </p:nvPicPr>
        <p:blipFill>
          <a:blip r:embed="rId2">
            <a:extLst>
              <a:ext uri="{28A0092B-C50C-407E-A947-70E740481C1C}">
                <a14:useLocalDpi xmlns:a14="http://schemas.microsoft.com/office/drawing/2010/main" val="0"/>
              </a:ext>
            </a:extLst>
          </a:blip>
          <a:srcRect/>
          <a:stretch>
            <a:fillRect/>
          </a:stretch>
        </p:blipFill>
        <p:spPr bwMode="auto">
          <a:xfrm>
            <a:off x="2028824" y="617220"/>
            <a:ext cx="8258176" cy="5601970"/>
          </a:xfrm>
          <a:prstGeom prst="rect">
            <a:avLst/>
          </a:prstGeom>
          <a:noFill/>
          <a:ln>
            <a:noFill/>
          </a:ln>
        </p:spPr>
      </p:pic>
    </p:spTree>
    <p:extLst>
      <p:ext uri="{BB962C8B-B14F-4D97-AF65-F5344CB8AC3E}">
        <p14:creationId xmlns:p14="http://schemas.microsoft.com/office/powerpoint/2010/main" val="41665392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p:nvPr/>
        </p:nvPicPr>
        <p:blipFill>
          <a:blip r:embed="rId2">
            <a:extLst>
              <a:ext uri="{28A0092B-C50C-407E-A947-70E740481C1C}">
                <a14:useLocalDpi xmlns:a14="http://schemas.microsoft.com/office/drawing/2010/main" val="0"/>
              </a:ext>
            </a:extLst>
          </a:blip>
          <a:srcRect/>
          <a:stretch>
            <a:fillRect/>
          </a:stretch>
        </p:blipFill>
        <p:spPr bwMode="auto">
          <a:xfrm>
            <a:off x="1031240" y="1188720"/>
            <a:ext cx="5209540" cy="4490720"/>
          </a:xfrm>
          <a:prstGeom prst="rect">
            <a:avLst/>
          </a:prstGeom>
          <a:noFill/>
          <a:ln>
            <a:noFill/>
          </a:ln>
        </p:spPr>
      </p:pic>
      <p:sp>
        <p:nvSpPr>
          <p:cNvPr id="3" name="Tekstvak 31"/>
          <p:cNvSpPr txBox="1"/>
          <p:nvPr/>
        </p:nvSpPr>
        <p:spPr>
          <a:xfrm>
            <a:off x="7178040" y="1647190"/>
            <a:ext cx="4526280" cy="3039110"/>
          </a:xfrm>
          <a:prstGeom prst="rect">
            <a:avLst/>
          </a:prstGeom>
          <a:noFill/>
          <a:ln>
            <a:noFill/>
          </a:ln>
          <a:effectLst/>
          <a:extLst>
            <a:ext uri="{C572A759-6A51-4108-AA02-DFA0A04FC94B}">
              <ma14:wrappingTextBoxFlag xmlns:lc="http://schemas.openxmlformats.org/drawingml/2006/lockedCanvas" xmlns:ma14="http://schemas.microsoft.com/office/mac/drawingml/2011/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342900" lvl="0" indent="-342900">
              <a:spcAft>
                <a:spcPts val="0"/>
              </a:spcAft>
              <a:buFont typeface="+mj-lt"/>
              <a:buAutoNum type="arabicPeriod"/>
            </a:pPr>
            <a:r>
              <a:rPr lang="nl-NL" sz="2800" dirty="0">
                <a:effectLst/>
                <a:ea typeface="MS Mincho" panose="02020609040205080304" pitchFamily="49" charset="-128"/>
                <a:cs typeface="Times New Roman" panose="02020603050405020304" pitchFamily="18" charset="0"/>
              </a:rPr>
              <a:t>kroonlederhuid/kiemlaag</a:t>
            </a:r>
          </a:p>
          <a:p>
            <a:pPr marL="342900" lvl="0" indent="-342900">
              <a:spcAft>
                <a:spcPts val="0"/>
              </a:spcAft>
              <a:buFont typeface="+mj-lt"/>
              <a:buAutoNum type="arabicPeriod"/>
            </a:pPr>
            <a:r>
              <a:rPr lang="nl-NL" sz="2800" dirty="0">
                <a:effectLst/>
                <a:ea typeface="MS Mincho" panose="02020609040205080304" pitchFamily="49" charset="-128"/>
                <a:cs typeface="Times New Roman" panose="02020603050405020304" pitchFamily="18" charset="0"/>
              </a:rPr>
              <a:t>vleeslamellen</a:t>
            </a:r>
          </a:p>
          <a:p>
            <a:pPr marL="342900" lvl="0" indent="-342900">
              <a:spcAft>
                <a:spcPts val="0"/>
              </a:spcAft>
              <a:buFont typeface="+mj-lt"/>
              <a:buAutoNum type="arabicPeriod"/>
            </a:pPr>
            <a:r>
              <a:rPr lang="nl-NL" sz="2800" dirty="0">
                <a:effectLst/>
                <a:ea typeface="MS Mincho" panose="02020609040205080304" pitchFamily="49" charset="-128"/>
                <a:cs typeface="Times New Roman" panose="02020603050405020304" pitchFamily="18" charset="0"/>
              </a:rPr>
              <a:t>zool</a:t>
            </a:r>
          </a:p>
          <a:p>
            <a:pPr marL="342900" lvl="0" indent="-342900">
              <a:spcAft>
                <a:spcPts val="0"/>
              </a:spcAft>
              <a:buFont typeface="+mj-lt"/>
              <a:buAutoNum type="arabicPeriod"/>
            </a:pPr>
            <a:r>
              <a:rPr lang="nl-NL" sz="2800" dirty="0">
                <a:effectLst/>
                <a:ea typeface="MS Mincho" panose="02020609040205080304" pitchFamily="49" charset="-128"/>
                <a:cs typeface="Times New Roman" panose="02020603050405020304" pitchFamily="18" charset="0"/>
              </a:rPr>
              <a:t>hoefballen</a:t>
            </a:r>
          </a:p>
        </p:txBody>
      </p:sp>
    </p:spTree>
    <p:extLst>
      <p:ext uri="{BB962C8B-B14F-4D97-AF65-F5344CB8AC3E}">
        <p14:creationId xmlns:p14="http://schemas.microsoft.com/office/powerpoint/2010/main" val="894403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310" y="322721"/>
            <a:ext cx="4179570" cy="3650157"/>
          </a:xfrm>
          <a:prstGeom prst="rect">
            <a:avLst/>
          </a:prstGeom>
        </p:spPr>
      </p:pic>
      <p:pic>
        <p:nvPicPr>
          <p:cNvPr id="5" name="Afbeelding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282" y="3972878"/>
            <a:ext cx="4375598" cy="2637860"/>
          </a:xfrm>
          <a:prstGeom prst="rect">
            <a:avLst/>
          </a:prstGeom>
        </p:spPr>
      </p:pic>
      <p:pic>
        <p:nvPicPr>
          <p:cNvPr id="2" name="Afbeelding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6520" y="575698"/>
            <a:ext cx="4526280" cy="6035040"/>
          </a:xfrm>
          <a:prstGeom prst="rect">
            <a:avLst/>
          </a:prstGeom>
        </p:spPr>
      </p:pic>
    </p:spTree>
    <p:extLst>
      <p:ext uri="{BB962C8B-B14F-4D97-AF65-F5344CB8AC3E}">
        <p14:creationId xmlns:p14="http://schemas.microsoft.com/office/powerpoint/2010/main" val="927427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289560" y="370483"/>
            <a:ext cx="6858000" cy="4562554"/>
          </a:xfrm>
          <a:prstGeom prst="rect">
            <a:avLst/>
          </a:prstGeom>
        </p:spPr>
      </p:pic>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2240" y="3402713"/>
            <a:ext cx="4602480" cy="3060649"/>
          </a:xfrm>
          <a:prstGeom prst="rect">
            <a:avLst/>
          </a:prstGeom>
        </p:spPr>
      </p:pic>
    </p:spTree>
    <p:extLst>
      <p:ext uri="{BB962C8B-B14F-4D97-AF65-F5344CB8AC3E}">
        <p14:creationId xmlns:p14="http://schemas.microsoft.com/office/powerpoint/2010/main" val="35512742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0"/>
            <a:ext cx="10515600" cy="1325563"/>
          </a:xfrm>
        </p:spPr>
        <p:txBody>
          <a:bodyPr/>
          <a:lstStyle/>
          <a:p>
            <a:r>
              <a:rPr lang="nl-NL" b="1" dirty="0" smtClean="0"/>
              <a:t>Oorzaken hoornzuil</a:t>
            </a:r>
            <a:endParaRPr lang="nl-NL" b="1" dirty="0"/>
          </a:p>
        </p:txBody>
      </p:sp>
      <p:sp>
        <p:nvSpPr>
          <p:cNvPr id="3" name="Tijdelijke aanduiding voor inhoud 2"/>
          <p:cNvSpPr>
            <a:spLocks noGrp="1"/>
          </p:cNvSpPr>
          <p:nvPr>
            <p:ph idx="1"/>
          </p:nvPr>
        </p:nvSpPr>
        <p:spPr>
          <a:xfrm>
            <a:off x="838200" y="1690688"/>
            <a:ext cx="10515600" cy="4620895"/>
          </a:xfrm>
        </p:spPr>
        <p:txBody>
          <a:bodyPr>
            <a:noAutofit/>
          </a:bodyPr>
          <a:lstStyle/>
          <a:p>
            <a:r>
              <a:rPr lang="nl-NL" dirty="0" smtClean="0"/>
              <a:t>Trauma</a:t>
            </a:r>
          </a:p>
          <a:p>
            <a:pPr marL="0" indent="0">
              <a:buNone/>
            </a:pPr>
            <a:endParaRPr lang="nl-NL" dirty="0" smtClean="0"/>
          </a:p>
          <a:p>
            <a:r>
              <a:rPr lang="nl-NL" dirty="0" smtClean="0"/>
              <a:t>Perforerende hoornscheur </a:t>
            </a:r>
          </a:p>
          <a:p>
            <a:pPr marL="0" indent="0">
              <a:buNone/>
            </a:pPr>
            <a:endParaRPr lang="nl-NL" dirty="0" smtClean="0"/>
          </a:p>
          <a:p>
            <a:r>
              <a:rPr lang="nl-NL" dirty="0" smtClean="0"/>
              <a:t>Kroonrandbetrapping, waarbij kroonlederhuid is beschadigd</a:t>
            </a:r>
          </a:p>
          <a:p>
            <a:endParaRPr lang="nl-NL" dirty="0"/>
          </a:p>
          <a:p>
            <a:r>
              <a:rPr lang="nl-NL" dirty="0" smtClean="0"/>
              <a:t>Ontsteking vanaf onderzijde richting kroonrand</a:t>
            </a:r>
          </a:p>
          <a:p>
            <a:pPr marL="0" indent="0">
              <a:buNone/>
            </a:pPr>
            <a:endParaRPr lang="nl-NL" dirty="0" smtClean="0"/>
          </a:p>
          <a:p>
            <a:r>
              <a:rPr lang="nl-NL" dirty="0" smtClean="0"/>
              <a:t>Spontane hoornwoekering aan binnenzijde hoefwand: goedaardige tumor van </a:t>
            </a:r>
            <a:r>
              <a:rPr lang="nl-NL" dirty="0" err="1" smtClean="0"/>
              <a:t>hoornproducerende</a:t>
            </a:r>
            <a:r>
              <a:rPr lang="nl-NL" dirty="0" smtClean="0"/>
              <a:t> cellen (</a:t>
            </a:r>
            <a:r>
              <a:rPr lang="nl-NL" dirty="0" err="1" smtClean="0"/>
              <a:t>keratoom</a:t>
            </a:r>
            <a:r>
              <a:rPr lang="nl-NL" dirty="0" smtClean="0"/>
              <a:t>)</a:t>
            </a:r>
            <a:endParaRPr lang="nl-NL" dirty="0"/>
          </a:p>
        </p:txBody>
      </p:sp>
    </p:spTree>
    <p:extLst>
      <p:ext uri="{BB962C8B-B14F-4D97-AF65-F5344CB8AC3E}">
        <p14:creationId xmlns:p14="http://schemas.microsoft.com/office/powerpoint/2010/main" val="127456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21266" y="591185"/>
            <a:ext cx="3679988" cy="4351338"/>
          </a:xfrm>
        </p:spPr>
      </p:pic>
      <p:pic>
        <p:nvPicPr>
          <p:cNvPr id="5" name="Afbeelding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1691" y="3297555"/>
            <a:ext cx="4791167" cy="3289935"/>
          </a:xfrm>
          <a:prstGeom prst="rect">
            <a:avLst/>
          </a:prstGeom>
        </p:spPr>
      </p:pic>
      <p:pic>
        <p:nvPicPr>
          <p:cNvPr id="6" name="Afbeelding 5"/>
          <p:cNvPicPr/>
          <p:nvPr/>
        </p:nvPicPr>
        <p:blipFill rotWithShape="1">
          <a:blip r:embed="rId5">
            <a:extLst>
              <a:ext uri="{28A0092B-C50C-407E-A947-70E740481C1C}">
                <a14:useLocalDpi xmlns:a14="http://schemas.microsoft.com/office/drawing/2010/main" val="0"/>
              </a:ext>
            </a:extLst>
          </a:blip>
          <a:srcRect b="46029"/>
          <a:stretch/>
        </p:blipFill>
        <p:spPr bwMode="auto">
          <a:xfrm rot="10800000">
            <a:off x="5707119" y="820896"/>
            <a:ext cx="3250156" cy="2496503"/>
          </a:xfrm>
          <a:prstGeom prst="rect">
            <a:avLst/>
          </a:prstGeom>
          <a:noFill/>
          <a:ln>
            <a:noFill/>
          </a:ln>
        </p:spPr>
      </p:pic>
    </p:spTree>
    <p:extLst>
      <p:ext uri="{BB962C8B-B14F-4D97-AF65-F5344CB8AC3E}">
        <p14:creationId xmlns:p14="http://schemas.microsoft.com/office/powerpoint/2010/main" val="3850859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662990"/>
            <a:ext cx="4358640" cy="5341471"/>
          </a:xfrm>
        </p:spPr>
      </p:pic>
      <p:pic>
        <p:nvPicPr>
          <p:cNvPr id="8" name="Afbeelding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1360" y="911636"/>
            <a:ext cx="3947160" cy="4337538"/>
          </a:xfrm>
          <a:prstGeom prst="rect">
            <a:avLst/>
          </a:prstGeom>
        </p:spPr>
      </p:pic>
    </p:spTree>
    <p:extLst>
      <p:ext uri="{BB962C8B-B14F-4D97-AF65-F5344CB8AC3E}">
        <p14:creationId xmlns:p14="http://schemas.microsoft.com/office/powerpoint/2010/main" val="1703852985"/>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TotalTime>
  <Words>459</Words>
  <Application>Microsoft Office PowerPoint</Application>
  <PresentationFormat>Breedbeeld</PresentationFormat>
  <Paragraphs>53</Paragraphs>
  <Slides>19</Slides>
  <Notes>10</Notes>
  <HiddenSlides>0</HiddenSlides>
  <MMClips>1</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19</vt:i4>
      </vt:variant>
    </vt:vector>
  </HeadingPairs>
  <TitlesOfParts>
    <vt:vector size="25" baseType="lpstr">
      <vt:lpstr>MS Mincho</vt:lpstr>
      <vt:lpstr>Arial</vt:lpstr>
      <vt:lpstr>Calibri</vt:lpstr>
      <vt:lpstr>Calibri Light</vt:lpstr>
      <vt:lpstr>Times New Roman</vt:lpstr>
      <vt:lpstr>Kantoorthema</vt:lpstr>
      <vt:lpstr>Hoornzuil</vt:lpstr>
      <vt:lpstr>PowerPoint-presentatie</vt:lpstr>
      <vt:lpstr>PowerPoint-presentatie</vt:lpstr>
      <vt:lpstr>PowerPoint-presentatie</vt:lpstr>
      <vt:lpstr>PowerPoint-presentatie</vt:lpstr>
      <vt:lpstr>PowerPoint-presentatie</vt:lpstr>
      <vt:lpstr>Oorzaken hoornzuil</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Voorbeelden aangepast beslag</vt:lpstr>
      <vt:lpstr>PowerPoint-presentatie</vt:lpstr>
      <vt:lpstr>PowerPoint-presentatie</vt:lpstr>
      <vt:lpstr>PowerPoint-presentatie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Hoornzuil</dc:title>
  <dc:creator>laptop</dc:creator>
  <cp:lastModifiedBy>Everieke Joosten -  van Gasteren</cp:lastModifiedBy>
  <cp:revision>41</cp:revision>
  <dcterms:created xsi:type="dcterms:W3CDTF">2016-01-28T18:58:32Z</dcterms:created>
  <dcterms:modified xsi:type="dcterms:W3CDTF">2016-02-11T10:38:14Z</dcterms:modified>
</cp:coreProperties>
</file>