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72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12" y="-10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23D645-4474-4C70-B352-9ABC77BB1267}" type="datetimeFigureOut">
              <a:rPr lang="nl-NL" smtClean="0"/>
              <a:t>15-02-17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3E8F1D-B0B1-48A7-A759-3710841183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8403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A: kootbeen</a:t>
            </a:r>
          </a:p>
          <a:p>
            <a:r>
              <a:rPr lang="nl-NL" dirty="0" smtClean="0"/>
              <a:t>B: Kroonbeen</a:t>
            </a:r>
          </a:p>
          <a:p>
            <a:r>
              <a:rPr lang="nl-NL" dirty="0" smtClean="0"/>
              <a:t>C: Hoefbeen</a:t>
            </a:r>
          </a:p>
          <a:p>
            <a:r>
              <a:rPr lang="nl-NL" dirty="0" smtClean="0"/>
              <a:t>En natuurlijk straalbeen (</a:t>
            </a:r>
            <a:r>
              <a:rPr lang="nl-NL" dirty="0" err="1" smtClean="0"/>
              <a:t>naviculair</a:t>
            </a:r>
            <a:r>
              <a:rPr lang="nl-NL" baseline="0" dirty="0" smtClean="0"/>
              <a:t> been)</a:t>
            </a:r>
            <a:endParaRPr lang="nl-NL" dirty="0" smtClean="0"/>
          </a:p>
          <a:p>
            <a:r>
              <a:rPr lang="nl-NL" dirty="0" smtClean="0"/>
              <a:t>Drie</a:t>
            </a:r>
            <a:r>
              <a:rPr lang="nl-NL" baseline="0" dirty="0" smtClean="0"/>
              <a:t> gewrichten: kootgewricht (kogel) tussen pijpbeen en kootbeen, kroongewricht tussen koot- en kroonbeen en hoefgewricht tussen kroon- en hoefbeen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E8F1D-B0B1-48A7-A759-37108411833F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07284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Hoefbeen: bodemvlakte vorm=hol en gewelfd: kan hierdoor grote krachten verwerken</a:t>
            </a:r>
          </a:p>
          <a:p>
            <a:r>
              <a:rPr lang="nl-NL" dirty="0" smtClean="0"/>
              <a:t>Voorvoet=ronder/breder/platter/46*</a:t>
            </a:r>
          </a:p>
          <a:p>
            <a:r>
              <a:rPr lang="nl-NL" dirty="0" smtClean="0"/>
              <a:t>Achtervoet=elliptische/smaller/meer gebogen/53*</a:t>
            </a:r>
          </a:p>
          <a:p>
            <a:r>
              <a:rPr lang="nl-NL" dirty="0" smtClean="0"/>
              <a:t>Hoefbeentakken (hierop zit het hoefkraakbeen)</a:t>
            </a:r>
          </a:p>
          <a:p>
            <a:r>
              <a:rPr lang="nl-NL" dirty="0" smtClean="0"/>
              <a:t>Ruwe wand met vele kleine gaatjes oor bloedvaten</a:t>
            </a:r>
          </a:p>
          <a:p>
            <a:r>
              <a:rPr lang="nl-NL" dirty="0" smtClean="0"/>
              <a:t>NB: anders dan andere botten heeft hoefbeen geen periost (beenvlies)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E8F1D-B0B1-48A7-A759-37108411833F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7285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Kraakbeenplaten=blauw : aan beide zijden hoefbeen en met</a:t>
            </a:r>
          </a:p>
          <a:p>
            <a:r>
              <a:rPr lang="nl-NL" dirty="0" smtClean="0"/>
              <a:t>Ligamenten=paars (=bindweefselstroken)  aan het kroonbeen verbonden. Voelbaar boven de kroonrand</a:t>
            </a:r>
          </a:p>
          <a:p>
            <a:r>
              <a:rPr lang="nl-NL" dirty="0" smtClean="0"/>
              <a:t>Gewrichten=bruin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E8F1D-B0B1-48A7-A759-37108411833F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70002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Afgeplat, spoelvormig (als een schip, vandaar ‘</a:t>
            </a:r>
            <a:r>
              <a:rPr lang="nl-NL" dirty="0" err="1" smtClean="0"/>
              <a:t>navicular</a:t>
            </a:r>
            <a:r>
              <a:rPr lang="nl-NL" dirty="0" smtClean="0"/>
              <a:t>’)</a:t>
            </a:r>
          </a:p>
          <a:p>
            <a:r>
              <a:rPr lang="nl-NL" dirty="0" smtClean="0"/>
              <a:t>Ligt tegen overgang kroonbeen-hoefbeen aan (hoefgewricht wordt dus gevormd</a:t>
            </a:r>
            <a:r>
              <a:rPr lang="nl-NL" baseline="0" dirty="0" smtClean="0"/>
              <a:t> door gewrichtsvlakken van deze 3 botten!!)</a:t>
            </a:r>
          </a:p>
          <a:p>
            <a:r>
              <a:rPr lang="nl-NL" baseline="0" dirty="0" smtClean="0"/>
              <a:t>Achterzijde straalbeen bedekt met laagje kraakbeen=glad soepel oppervlak: loopt diepe buiger langs. (ligt slijmbeurs, </a:t>
            </a:r>
            <a:r>
              <a:rPr lang="nl-NL" baseline="0" dirty="0" err="1" smtClean="0"/>
              <a:t>bursa</a:t>
            </a:r>
            <a:r>
              <a:rPr lang="nl-NL" baseline="0" dirty="0" smtClean="0"/>
              <a:t> </a:t>
            </a:r>
            <a:r>
              <a:rPr lang="nl-NL" baseline="0" dirty="0" err="1" smtClean="0"/>
              <a:t>podotrochlearis</a:t>
            </a:r>
            <a:r>
              <a:rPr lang="nl-NL" baseline="0" dirty="0" smtClean="0"/>
              <a:t>, tussen)</a:t>
            </a:r>
          </a:p>
          <a:p>
            <a:r>
              <a:rPr lang="nl-NL" baseline="0" dirty="0" smtClean="0"/>
              <a:t>Beweging van diepe buiger </a:t>
            </a:r>
            <a:r>
              <a:rPr lang="nl-NL" baseline="0" dirty="0" err="1" smtClean="0"/>
              <a:t>ove</a:t>
            </a:r>
            <a:r>
              <a:rPr lang="nl-NL" baseline="0" dirty="0" smtClean="0"/>
              <a:t> straalbeen werkt als een katrol: ‘hoefkatrol’</a:t>
            </a:r>
          </a:p>
          <a:p>
            <a:endParaRPr lang="nl-NL" baseline="0" dirty="0" smtClean="0"/>
          </a:p>
          <a:p>
            <a:r>
              <a:rPr lang="nl-NL" baseline="0" dirty="0" smtClean="0"/>
              <a:t>Voorste gedeelte inwendige hoef=hard/bot</a:t>
            </a:r>
          </a:p>
          <a:p>
            <a:r>
              <a:rPr lang="nl-NL" baseline="0" dirty="0" smtClean="0"/>
              <a:t>Achterste gedeelte= zacht/ </a:t>
            </a:r>
            <a:r>
              <a:rPr lang="nl-NL" baseline="0" dirty="0" err="1" smtClean="0"/>
              <a:t>krb</a:t>
            </a:r>
            <a:r>
              <a:rPr lang="nl-NL" baseline="0" dirty="0" smtClean="0"/>
              <a:t>-straalkussen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E8F1D-B0B1-48A7-A759-37108411833F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17118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31=strekpees (vanuit kniegebied naar </a:t>
            </a:r>
            <a:r>
              <a:rPr lang="nl-NL" dirty="0" err="1" smtClean="0"/>
              <a:t>bovenvoorzijde</a:t>
            </a:r>
            <a:r>
              <a:rPr lang="nl-NL" dirty="0" smtClean="0"/>
              <a:t> hoefbeen)</a:t>
            </a:r>
          </a:p>
          <a:p>
            <a:r>
              <a:rPr lang="nl-NL" dirty="0" smtClean="0"/>
              <a:t>40= diepe buiger (hoefbeenbuiger) vanuit knie onder de oppervlakkige buiger naar achterzijde hoefbeen</a:t>
            </a:r>
          </a:p>
          <a:p>
            <a:r>
              <a:rPr lang="nl-NL" dirty="0" smtClean="0"/>
              <a:t>44=oppervlakkige buiger (kroonbeenbuiger) vanuit bovenbeen vlak</a:t>
            </a:r>
            <a:r>
              <a:rPr lang="nl-NL" baseline="0" dirty="0" smtClean="0"/>
              <a:t> onder de huid, splits zich in 2-en </a:t>
            </a:r>
            <a:r>
              <a:rPr lang="nl-NL" baseline="0" dirty="0" err="1" smtClean="0"/>
              <a:t>thv</a:t>
            </a:r>
            <a:r>
              <a:rPr lang="nl-NL" baseline="0" dirty="0" smtClean="0"/>
              <a:t> kootbeen en hechten zich vast op kroonbeen</a:t>
            </a:r>
          </a:p>
          <a:p>
            <a:r>
              <a:rPr lang="nl-NL" baseline="0" dirty="0" err="1" smtClean="0"/>
              <a:t>Inerosseus</a:t>
            </a:r>
            <a:r>
              <a:rPr lang="nl-NL" baseline="0" dirty="0" smtClean="0"/>
              <a:t>= Geel is eigenlijk geen pees (pees verbindt spierweefsel aan bot): loopt van achterzijde pijpbeen via kogel over in een ringband en loopt over kootbeen naar voren en zit daar vast aan de strekpees = ophangband kogel!!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E8F1D-B0B1-48A7-A759-37108411833F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82695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Duidelijk zichtbaar dat kogelapparaat uit stevige</a:t>
            </a:r>
            <a:r>
              <a:rPr lang="nl-NL" baseline="0" dirty="0" smtClean="0"/>
              <a:t> banden en pezen bestaat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E8F1D-B0B1-48A7-A759-37108411833F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53536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Slijmbeurs/peesscheden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E8F1D-B0B1-48A7-A759-37108411833F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62613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Dwarsdoorsnede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E8F1D-B0B1-48A7-A759-37108411833F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9286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15-02-17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15-02-17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15-02-17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15-02-17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15-02-17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15-02-17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15-02-17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15-02-17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15-02-17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15-02-17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15-02-17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15-02-17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15-02-17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15-02-17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15-02-17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15-02-17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15-02-17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15-02-17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jpeg"/><Relationship Id="rId3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De Hoef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Hoefkennis </a:t>
            </a:r>
            <a:r>
              <a:rPr lang="nl-NL" dirty="0" smtClean="0"/>
              <a:t>HS33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385792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950" y="768350"/>
            <a:ext cx="2806700" cy="54737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hthoek 2"/>
          <p:cNvSpPr/>
          <p:nvPr/>
        </p:nvSpPr>
        <p:spPr>
          <a:xfrm>
            <a:off x="5829300" y="1797040"/>
            <a:ext cx="46482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nl-NL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Strekpees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nl-NL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Laterale strekpees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nl-NL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Griffelbeentje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nl-NL" dirty="0" err="1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Interosseus</a:t>
            </a:r>
            <a:r>
              <a:rPr lang="nl-NL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/tussenpees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nl-NL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Diepe buiger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nl-NL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Oppervlakkige buiger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nl-NL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Versterkingspees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nl-NL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Ringband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nl-NL" dirty="0" err="1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Vierlippige</a:t>
            </a:r>
            <a:r>
              <a:rPr lang="nl-NL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kootplaat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nl-NL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Bovenste band hoefkraakbeen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nl-NL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Pijpbeen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nl-NL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Peesschede buigpezen</a:t>
            </a:r>
            <a:endParaRPr lang="nl-NL" dirty="0"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1086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971" y="855955"/>
            <a:ext cx="1809993" cy="527745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hthoek 3"/>
          <p:cNvSpPr/>
          <p:nvPr/>
        </p:nvSpPr>
        <p:spPr>
          <a:xfrm>
            <a:off x="4718232" y="1873588"/>
            <a:ext cx="6096000" cy="286232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nl-NL" dirty="0" smtClean="0"/>
              <a:t>1. Griffelbeentjes</a:t>
            </a:r>
            <a:endParaRPr lang="nl-NL" dirty="0"/>
          </a:p>
          <a:p>
            <a:pPr lvl="0"/>
            <a:r>
              <a:rPr lang="nl-NL" dirty="0" smtClean="0"/>
              <a:t>2. </a:t>
            </a:r>
            <a:r>
              <a:rPr lang="nl-NL" dirty="0" err="1" smtClean="0"/>
              <a:t>Interosseus</a:t>
            </a:r>
            <a:endParaRPr lang="nl-NL" dirty="0"/>
          </a:p>
          <a:p>
            <a:pPr lvl="0"/>
            <a:r>
              <a:rPr lang="nl-NL" dirty="0" smtClean="0"/>
              <a:t>3. Oppervlakkige </a:t>
            </a:r>
            <a:r>
              <a:rPr lang="nl-NL" dirty="0"/>
              <a:t>buiger</a:t>
            </a:r>
          </a:p>
          <a:p>
            <a:pPr lvl="0"/>
            <a:r>
              <a:rPr lang="nl-NL" dirty="0" smtClean="0"/>
              <a:t>4. Diepe </a:t>
            </a:r>
            <a:r>
              <a:rPr lang="nl-NL" dirty="0"/>
              <a:t>buiger</a:t>
            </a:r>
          </a:p>
          <a:p>
            <a:pPr lvl="0"/>
            <a:r>
              <a:rPr lang="nl-NL" dirty="0" smtClean="0"/>
              <a:t>5. Ringband</a:t>
            </a:r>
            <a:endParaRPr lang="nl-NL" dirty="0"/>
          </a:p>
          <a:p>
            <a:pPr lvl="0"/>
            <a:r>
              <a:rPr lang="nl-NL" dirty="0" smtClean="0"/>
              <a:t>6. </a:t>
            </a:r>
            <a:r>
              <a:rPr lang="nl-NL" dirty="0" err="1" smtClean="0"/>
              <a:t>Vierlippige</a:t>
            </a:r>
            <a:r>
              <a:rPr lang="nl-NL" dirty="0" smtClean="0"/>
              <a:t> </a:t>
            </a:r>
            <a:r>
              <a:rPr lang="nl-NL" dirty="0"/>
              <a:t>kootplaat</a:t>
            </a:r>
          </a:p>
          <a:p>
            <a:pPr lvl="0"/>
            <a:r>
              <a:rPr lang="nl-NL" dirty="0" smtClean="0"/>
              <a:t>7. Versterkingspees</a:t>
            </a:r>
            <a:endParaRPr lang="nl-NL" dirty="0"/>
          </a:p>
          <a:p>
            <a:pPr lvl="0"/>
            <a:r>
              <a:rPr lang="nl-NL" dirty="0" smtClean="0"/>
              <a:t>8. Straalkussen</a:t>
            </a:r>
            <a:endParaRPr lang="nl-NL" dirty="0"/>
          </a:p>
          <a:p>
            <a:pPr lvl="0"/>
            <a:r>
              <a:rPr lang="nl-NL" dirty="0" smtClean="0"/>
              <a:t>9. Peesschede </a:t>
            </a:r>
            <a:r>
              <a:rPr lang="nl-NL" dirty="0"/>
              <a:t>diepe buiger</a:t>
            </a:r>
          </a:p>
          <a:p>
            <a:pPr lvl="0"/>
            <a:r>
              <a:rPr lang="nl-NL" dirty="0" smtClean="0"/>
              <a:t>10. Kootgewricht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10615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0249" y="1252056"/>
            <a:ext cx="3556000" cy="43815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hthoek 2"/>
          <p:cNvSpPr/>
          <p:nvPr/>
        </p:nvSpPr>
        <p:spPr>
          <a:xfrm>
            <a:off x="1764268" y="959315"/>
            <a:ext cx="4254087" cy="4801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1. </a:t>
            </a:r>
            <a:r>
              <a:rPr lang="en-US" dirty="0" err="1"/>
              <a:t>pijpbeen</a:t>
            </a:r>
            <a:endParaRPr lang="nl-NL" dirty="0"/>
          </a:p>
          <a:p>
            <a:r>
              <a:rPr lang="en-US" dirty="0"/>
              <a:t>2. </a:t>
            </a:r>
            <a:r>
              <a:rPr lang="en-US" dirty="0" err="1"/>
              <a:t>kootbeen</a:t>
            </a:r>
            <a:endParaRPr lang="nl-NL" dirty="0"/>
          </a:p>
          <a:p>
            <a:r>
              <a:rPr lang="en-US" dirty="0"/>
              <a:t>3. </a:t>
            </a:r>
            <a:r>
              <a:rPr lang="en-US" dirty="0" err="1"/>
              <a:t>kroonbeen</a:t>
            </a:r>
            <a:endParaRPr lang="nl-NL" dirty="0"/>
          </a:p>
          <a:p>
            <a:r>
              <a:rPr lang="en-US" dirty="0"/>
              <a:t>4. </a:t>
            </a:r>
            <a:r>
              <a:rPr lang="en-US" dirty="0" err="1"/>
              <a:t>hoefbeen</a:t>
            </a:r>
            <a:endParaRPr lang="nl-NL" dirty="0"/>
          </a:p>
          <a:p>
            <a:r>
              <a:rPr lang="en-US" dirty="0"/>
              <a:t>5. </a:t>
            </a:r>
            <a:r>
              <a:rPr lang="en-US" dirty="0" err="1"/>
              <a:t>sesambeen</a:t>
            </a:r>
            <a:endParaRPr lang="nl-NL" dirty="0"/>
          </a:p>
          <a:p>
            <a:r>
              <a:rPr lang="en-US" dirty="0"/>
              <a:t>6. </a:t>
            </a:r>
            <a:r>
              <a:rPr lang="en-US" dirty="0" err="1"/>
              <a:t>straalbeen</a:t>
            </a:r>
            <a:endParaRPr lang="nl-NL" dirty="0"/>
          </a:p>
          <a:p>
            <a:r>
              <a:rPr lang="en-US" dirty="0"/>
              <a:t>7. </a:t>
            </a:r>
            <a:r>
              <a:rPr lang="en-US" dirty="0" err="1"/>
              <a:t>kootgewricht</a:t>
            </a:r>
            <a:endParaRPr lang="nl-NL" dirty="0"/>
          </a:p>
          <a:p>
            <a:r>
              <a:rPr lang="en-US" dirty="0"/>
              <a:t>8. </a:t>
            </a:r>
            <a:r>
              <a:rPr lang="en-US" dirty="0" err="1"/>
              <a:t>kroongewricht</a:t>
            </a:r>
            <a:endParaRPr lang="nl-NL" dirty="0"/>
          </a:p>
          <a:p>
            <a:r>
              <a:rPr lang="en-US" dirty="0"/>
              <a:t>9. </a:t>
            </a:r>
            <a:r>
              <a:rPr lang="en-US" dirty="0" err="1"/>
              <a:t>hoefgewricht</a:t>
            </a:r>
            <a:endParaRPr lang="nl-NL" dirty="0"/>
          </a:p>
          <a:p>
            <a:r>
              <a:rPr lang="en-US" dirty="0"/>
              <a:t>10. </a:t>
            </a:r>
            <a:r>
              <a:rPr lang="en-US" dirty="0" err="1"/>
              <a:t>slijmbeurs</a:t>
            </a:r>
            <a:r>
              <a:rPr lang="en-US" dirty="0"/>
              <a:t> </a:t>
            </a:r>
            <a:r>
              <a:rPr lang="en-US" dirty="0" err="1"/>
              <a:t>straalbeen</a:t>
            </a:r>
            <a:endParaRPr lang="nl-NL" dirty="0"/>
          </a:p>
          <a:p>
            <a:r>
              <a:rPr lang="en-US" dirty="0"/>
              <a:t>11. </a:t>
            </a:r>
            <a:r>
              <a:rPr lang="en-US" dirty="0" err="1"/>
              <a:t>tussenpees</a:t>
            </a:r>
            <a:endParaRPr lang="nl-NL" dirty="0"/>
          </a:p>
          <a:p>
            <a:r>
              <a:rPr lang="en-US" dirty="0"/>
              <a:t>12. </a:t>
            </a:r>
            <a:r>
              <a:rPr lang="en-US" dirty="0" err="1"/>
              <a:t>oppervlakkige</a:t>
            </a:r>
            <a:r>
              <a:rPr lang="en-US" dirty="0"/>
              <a:t> </a:t>
            </a:r>
            <a:r>
              <a:rPr lang="en-US" dirty="0" err="1"/>
              <a:t>buigpees</a:t>
            </a:r>
            <a:endParaRPr lang="nl-NL" dirty="0"/>
          </a:p>
          <a:p>
            <a:r>
              <a:rPr lang="en-US" dirty="0"/>
              <a:t>13. </a:t>
            </a:r>
            <a:r>
              <a:rPr lang="en-US" b="1" dirty="0" err="1"/>
              <a:t>diepe</a:t>
            </a:r>
            <a:r>
              <a:rPr lang="en-US" b="1" dirty="0"/>
              <a:t> </a:t>
            </a:r>
            <a:r>
              <a:rPr lang="en-US" b="1" dirty="0" err="1"/>
              <a:t>buigpees</a:t>
            </a:r>
            <a:endParaRPr lang="nl-NL" dirty="0"/>
          </a:p>
          <a:p>
            <a:r>
              <a:rPr lang="en-US" dirty="0"/>
              <a:t>14. </a:t>
            </a:r>
            <a:r>
              <a:rPr lang="en-US" b="1" dirty="0" err="1"/>
              <a:t>oppervlakkige</a:t>
            </a:r>
            <a:r>
              <a:rPr lang="en-US" b="1" dirty="0"/>
              <a:t> </a:t>
            </a:r>
            <a:r>
              <a:rPr lang="en-US" b="1" dirty="0" err="1"/>
              <a:t>buiger</a:t>
            </a:r>
            <a:endParaRPr lang="nl-NL" dirty="0"/>
          </a:p>
          <a:p>
            <a:r>
              <a:rPr lang="en-US" dirty="0"/>
              <a:t>15. </a:t>
            </a:r>
            <a:r>
              <a:rPr lang="en-US" dirty="0" err="1"/>
              <a:t>proximale</a:t>
            </a:r>
            <a:r>
              <a:rPr lang="en-US" dirty="0"/>
              <a:t> </a:t>
            </a:r>
            <a:r>
              <a:rPr lang="en-US" dirty="0" err="1"/>
              <a:t>ophangband</a:t>
            </a:r>
            <a:r>
              <a:rPr lang="en-US" dirty="0"/>
              <a:t> </a:t>
            </a:r>
            <a:r>
              <a:rPr lang="en-US" dirty="0" err="1"/>
              <a:t>straalbeen</a:t>
            </a:r>
            <a:endParaRPr lang="nl-NL" dirty="0"/>
          </a:p>
          <a:p>
            <a:r>
              <a:rPr lang="en-US" dirty="0"/>
              <a:t>16. </a:t>
            </a:r>
            <a:r>
              <a:rPr lang="en-US" dirty="0" err="1"/>
              <a:t>distale</a:t>
            </a:r>
            <a:r>
              <a:rPr lang="en-US" dirty="0"/>
              <a:t> </a:t>
            </a:r>
            <a:r>
              <a:rPr lang="en-US" dirty="0" err="1"/>
              <a:t>ophangband</a:t>
            </a:r>
            <a:r>
              <a:rPr lang="en-US" dirty="0"/>
              <a:t> </a:t>
            </a:r>
            <a:r>
              <a:rPr lang="en-US" dirty="0" err="1"/>
              <a:t>straalbeen</a:t>
            </a:r>
            <a:endParaRPr lang="nl-NL" dirty="0"/>
          </a:p>
          <a:p>
            <a:r>
              <a:rPr lang="en-US" dirty="0"/>
              <a:t>17. </a:t>
            </a:r>
            <a:r>
              <a:rPr lang="en-US" b="1" dirty="0" err="1"/>
              <a:t>strekpees</a:t>
            </a:r>
            <a:r>
              <a:rPr lang="en-US" b="1" dirty="0"/>
              <a:t>/ </a:t>
            </a:r>
            <a:r>
              <a:rPr lang="en-US" b="1" dirty="0" err="1"/>
              <a:t>hoefbeenstrekker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88043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Bloedvaten/zenuwen</a:t>
            </a:r>
            <a:endParaRPr lang="nl-NL" dirty="0"/>
          </a:p>
        </p:txBody>
      </p:sp>
      <p:pic>
        <p:nvPicPr>
          <p:cNvPr id="3" name="Afbeelding 2" descr="http://www.paarden-blaadjes.nl/paard/img-hoef/hoef-zenuwe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698" y="2941000"/>
            <a:ext cx="2476500" cy="257746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hthoek 3"/>
          <p:cNvSpPr/>
          <p:nvPr/>
        </p:nvSpPr>
        <p:spPr>
          <a:xfrm>
            <a:off x="4704428" y="3297788"/>
            <a:ext cx="303937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/>
              <a:t>Blauw: </a:t>
            </a:r>
            <a:r>
              <a:rPr lang="nl-NL" dirty="0" err="1"/>
              <a:t>teenader</a:t>
            </a:r>
            <a:endParaRPr lang="nl-NL" dirty="0"/>
          </a:p>
          <a:p>
            <a:r>
              <a:rPr lang="nl-NL" dirty="0"/>
              <a:t> </a:t>
            </a:r>
          </a:p>
          <a:p>
            <a:r>
              <a:rPr lang="nl-NL" dirty="0"/>
              <a:t>Rood: teenslagader </a:t>
            </a:r>
          </a:p>
          <a:p>
            <a:r>
              <a:rPr lang="nl-NL" dirty="0"/>
              <a:t> </a:t>
            </a:r>
          </a:p>
          <a:p>
            <a:r>
              <a:rPr lang="nl-NL" dirty="0"/>
              <a:t>Geel: teenzenuw</a:t>
            </a:r>
          </a:p>
        </p:txBody>
      </p:sp>
      <p:pic>
        <p:nvPicPr>
          <p:cNvPr id="5" name="Afbeelding 4" descr="http://uckeleequine.files.wordpress.com/2013/02/1-s2-0-s1534751604000277-gr1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393" y="3953276"/>
            <a:ext cx="2802890" cy="17125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19663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9759" y="814539"/>
            <a:ext cx="6969488" cy="51866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57140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Anatomie </a:t>
            </a:r>
            <a:r>
              <a:rPr lang="nl-NL" dirty="0" err="1" smtClean="0"/>
              <a:t>ondervoet</a:t>
            </a:r>
            <a:endParaRPr lang="nl-NL" dirty="0"/>
          </a:p>
        </p:txBody>
      </p:sp>
      <p:pic>
        <p:nvPicPr>
          <p:cNvPr id="4" name="Afbeelding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5740" y="2719387"/>
            <a:ext cx="1209040" cy="30651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7986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Hoefbeen</a:t>
            </a:r>
            <a:endParaRPr lang="nl-NL" dirty="0"/>
          </a:p>
        </p:txBody>
      </p:sp>
      <p:pic>
        <p:nvPicPr>
          <p:cNvPr id="6" name="Afbeelding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6936" y="2920364"/>
            <a:ext cx="5338128" cy="25660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6723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Hoefkraakbeen</a:t>
            </a:r>
            <a:endParaRPr lang="nl-NL" dirty="0"/>
          </a:p>
        </p:txBody>
      </p:sp>
      <p:pic>
        <p:nvPicPr>
          <p:cNvPr id="5" name="Afbeelding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545" y="3021647"/>
            <a:ext cx="5756910" cy="23387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70597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Straalbeen</a:t>
            </a:r>
            <a:endParaRPr lang="nl-NL" dirty="0"/>
          </a:p>
        </p:txBody>
      </p:sp>
      <p:pic>
        <p:nvPicPr>
          <p:cNvPr id="4" name="Afbeelding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2932" y="2785744"/>
            <a:ext cx="3366135" cy="31578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00456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7917" y="1082675"/>
            <a:ext cx="2767965" cy="49212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hthoek 2"/>
          <p:cNvSpPr/>
          <p:nvPr/>
        </p:nvSpPr>
        <p:spPr>
          <a:xfrm>
            <a:off x="6591300" y="1558141"/>
            <a:ext cx="41529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nl-NL" dirty="0" smtClean="0">
                <a:solidFill>
                  <a:srgbClr val="2D2028"/>
                </a:solidFill>
                <a:latin typeface="Cambria" panose="02040503050406030204" pitchFamily="18" charset="0"/>
                <a:ea typeface="MS Mincho" panose="02020609040205080304" pitchFamily="49" charset="-128"/>
                <a:cs typeface="Times" panose="02020603050405020304" pitchFamily="18" charset="0"/>
              </a:rPr>
              <a:t>1. griffelbeen. </a:t>
            </a:r>
            <a:endParaRPr lang="nl-NL" dirty="0" smtClean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nl-NL" dirty="0" smtClean="0">
                <a:solidFill>
                  <a:srgbClr val="2D2028"/>
                </a:solidFill>
                <a:latin typeface="Cambria" panose="02040503050406030204" pitchFamily="18" charset="0"/>
                <a:ea typeface="MS Mincho" panose="02020609040205080304" pitchFamily="49" charset="-128"/>
                <a:cs typeface="Times" panose="02020603050405020304" pitchFamily="18" charset="0"/>
              </a:rPr>
              <a:t>2. pijpbeen </a:t>
            </a:r>
            <a:endParaRPr lang="nl-NL" dirty="0" smtClean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nl-NL" dirty="0" smtClean="0">
                <a:solidFill>
                  <a:srgbClr val="2D2028"/>
                </a:solidFill>
                <a:latin typeface="Cambria" panose="02040503050406030204" pitchFamily="18" charset="0"/>
                <a:ea typeface="MS Mincho" panose="02020609040205080304" pitchFamily="49" charset="-128"/>
                <a:cs typeface="Times" panose="02020603050405020304" pitchFamily="18" charset="0"/>
              </a:rPr>
              <a:t>3. sesambeen </a:t>
            </a:r>
            <a:endParaRPr lang="nl-NL" dirty="0" smtClean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nl-NL" dirty="0" smtClean="0">
                <a:solidFill>
                  <a:srgbClr val="2D2028"/>
                </a:solidFill>
                <a:latin typeface="Cambria" panose="02040503050406030204" pitchFamily="18" charset="0"/>
                <a:ea typeface="MS Mincho" panose="02020609040205080304" pitchFamily="49" charset="-128"/>
                <a:cs typeface="Times" panose="02020603050405020304" pitchFamily="18" charset="0"/>
              </a:rPr>
              <a:t>4. kootbeen </a:t>
            </a:r>
            <a:endParaRPr lang="nl-NL" dirty="0" smtClean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nl-NL" dirty="0" smtClean="0">
                <a:solidFill>
                  <a:srgbClr val="2D2028"/>
                </a:solidFill>
                <a:latin typeface="Cambria" panose="02040503050406030204" pitchFamily="18" charset="0"/>
                <a:ea typeface="MS Mincho" panose="02020609040205080304" pitchFamily="49" charset="-128"/>
                <a:cs typeface="Times" panose="02020603050405020304" pitchFamily="18" charset="0"/>
              </a:rPr>
              <a:t>5. kroonbeen </a:t>
            </a:r>
            <a:endParaRPr lang="nl-NL" dirty="0" smtClean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nl-NL" dirty="0" smtClean="0">
                <a:solidFill>
                  <a:srgbClr val="2D2028"/>
                </a:solidFill>
                <a:latin typeface="Cambria" panose="02040503050406030204" pitchFamily="18" charset="0"/>
                <a:ea typeface="MS Mincho" panose="02020609040205080304" pitchFamily="49" charset="-128"/>
                <a:cs typeface="Times" panose="02020603050405020304" pitchFamily="18" charset="0"/>
              </a:rPr>
              <a:t>6. straalbeen </a:t>
            </a:r>
            <a:endParaRPr lang="nl-NL" dirty="0" smtClean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nl-NL" dirty="0" smtClean="0">
                <a:solidFill>
                  <a:srgbClr val="2D2028"/>
                </a:solidFill>
                <a:latin typeface="Cambria" panose="02040503050406030204" pitchFamily="18" charset="0"/>
                <a:ea typeface="MS Mincho" panose="02020609040205080304" pitchFamily="49" charset="-128"/>
                <a:cs typeface="Times" panose="02020603050405020304" pitchFamily="18" charset="0"/>
              </a:rPr>
              <a:t>7. wandvlakte hoefbeen </a:t>
            </a:r>
            <a:endParaRPr lang="nl-NL" dirty="0" smtClean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nl-NL" dirty="0" smtClean="0">
                <a:solidFill>
                  <a:srgbClr val="2D2028"/>
                </a:solidFill>
                <a:latin typeface="Cambria" panose="02040503050406030204" pitchFamily="18" charset="0"/>
                <a:ea typeface="MS Mincho" panose="02020609040205080304" pitchFamily="49" charset="-128"/>
                <a:cs typeface="Times" panose="02020603050405020304" pitchFamily="18" charset="0"/>
              </a:rPr>
              <a:t>8. kroonuitsteeksel van het hoefbeen </a:t>
            </a:r>
            <a:endParaRPr lang="nl-NL" dirty="0" smtClean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nl-NL" dirty="0" smtClean="0">
                <a:solidFill>
                  <a:srgbClr val="2D2028"/>
                </a:solidFill>
                <a:latin typeface="Cambria" panose="02040503050406030204" pitchFamily="18" charset="0"/>
                <a:ea typeface="MS Mincho" panose="02020609040205080304" pitchFamily="49" charset="-128"/>
                <a:cs typeface="Times" panose="02020603050405020304" pitchFamily="18" charset="0"/>
              </a:rPr>
              <a:t>9. wandsleuf (aderen) </a:t>
            </a:r>
            <a:endParaRPr lang="nl-NL" dirty="0" smtClean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nl-NL" dirty="0" smtClean="0">
                <a:solidFill>
                  <a:srgbClr val="2D2028"/>
                </a:solidFill>
                <a:latin typeface="Cambria" panose="02040503050406030204" pitchFamily="18" charset="0"/>
                <a:ea typeface="MS Mincho" panose="02020609040205080304" pitchFamily="49" charset="-128"/>
                <a:cs typeface="Times" panose="02020603050405020304" pitchFamily="18" charset="0"/>
              </a:rPr>
              <a:t>10. onderrand hoefbeen. </a:t>
            </a:r>
            <a:endParaRPr lang="nl-NL" dirty="0" smtClean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nl-NL" dirty="0" smtClean="0">
                <a:solidFill>
                  <a:srgbClr val="2D2028"/>
                </a:solidFill>
                <a:latin typeface="Cambria" panose="02040503050406030204" pitchFamily="18" charset="0"/>
                <a:ea typeface="MS Mincho" panose="02020609040205080304" pitchFamily="49" charset="-128"/>
                <a:cs typeface="Times" panose="02020603050405020304" pitchFamily="18" charset="0"/>
              </a:rPr>
              <a:t>11. zijtak hoefbeen </a:t>
            </a:r>
            <a:endParaRPr lang="nl-NL" dirty="0" smtClean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nl-NL" dirty="0" smtClean="0">
                <a:solidFill>
                  <a:srgbClr val="2D2028"/>
                </a:solidFill>
                <a:latin typeface="Cambria" panose="02040503050406030204" pitchFamily="18" charset="0"/>
                <a:ea typeface="MS Mincho" panose="02020609040205080304" pitchFamily="49" charset="-128"/>
                <a:cs typeface="Times" panose="02020603050405020304" pitchFamily="18" charset="0"/>
              </a:rPr>
              <a:t>12. hoefbeentak (waarop het hoefkraakbeen zit.</a:t>
            </a:r>
            <a:endParaRPr lang="nl-NL" dirty="0" smtClean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nl-NL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endParaRPr lang="nl-NL" dirty="0"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9731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4327" y="1263650"/>
            <a:ext cx="3471545" cy="44069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hthoek 2"/>
          <p:cNvSpPr/>
          <p:nvPr/>
        </p:nvSpPr>
        <p:spPr>
          <a:xfrm>
            <a:off x="2324099" y="1769239"/>
            <a:ext cx="396240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dirty="0">
                <a:solidFill>
                  <a:srgbClr val="2D2028"/>
                </a:solidFill>
                <a:latin typeface="Cambria" panose="02040503050406030204" pitchFamily="18" charset="0"/>
                <a:ea typeface="MS Mincho" panose="02020609040205080304" pitchFamily="49" charset="-128"/>
                <a:cs typeface="Times" panose="02020603050405020304" pitchFamily="18" charset="0"/>
              </a:rPr>
              <a:t>1. het </a:t>
            </a:r>
            <a:r>
              <a:rPr lang="en-US" dirty="0" err="1">
                <a:solidFill>
                  <a:srgbClr val="2D2028"/>
                </a:solidFill>
                <a:latin typeface="Cambria" panose="02040503050406030204" pitchFamily="18" charset="0"/>
                <a:ea typeface="MS Mincho" panose="02020609040205080304" pitchFamily="49" charset="-128"/>
                <a:cs typeface="Times" panose="02020603050405020304" pitchFamily="18" charset="0"/>
              </a:rPr>
              <a:t>pijpbeen</a:t>
            </a:r>
            <a:r>
              <a:rPr lang="en-US" dirty="0">
                <a:solidFill>
                  <a:srgbClr val="2D2028"/>
                </a:solidFill>
                <a:latin typeface="Cambria" panose="02040503050406030204" pitchFamily="18" charset="0"/>
                <a:ea typeface="MS Mincho" panose="02020609040205080304" pitchFamily="49" charset="-128"/>
                <a:cs typeface="Times" panose="02020603050405020304" pitchFamily="18" charset="0"/>
              </a:rPr>
              <a:t> </a:t>
            </a:r>
            <a:endParaRPr lang="nl-NL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2D2028"/>
                </a:solidFill>
                <a:latin typeface="Cambria" panose="02040503050406030204" pitchFamily="18" charset="0"/>
                <a:ea typeface="MS Mincho" panose="02020609040205080304" pitchFamily="49" charset="-128"/>
                <a:cs typeface="Times" panose="02020603050405020304" pitchFamily="18" charset="0"/>
              </a:rPr>
              <a:t>2. </a:t>
            </a:r>
            <a:r>
              <a:rPr lang="en-US" dirty="0" err="1">
                <a:solidFill>
                  <a:srgbClr val="2D2028"/>
                </a:solidFill>
                <a:latin typeface="Cambria" panose="02040503050406030204" pitchFamily="18" charset="0"/>
                <a:ea typeface="MS Mincho" panose="02020609040205080304" pitchFamily="49" charset="-128"/>
                <a:cs typeface="Times" panose="02020603050405020304" pitchFamily="18" charset="0"/>
              </a:rPr>
              <a:t>kootbeen</a:t>
            </a:r>
            <a:r>
              <a:rPr lang="en-US" dirty="0">
                <a:solidFill>
                  <a:srgbClr val="2D2028"/>
                </a:solidFill>
                <a:latin typeface="Cambria" panose="02040503050406030204" pitchFamily="18" charset="0"/>
                <a:ea typeface="MS Mincho" panose="02020609040205080304" pitchFamily="49" charset="-128"/>
                <a:cs typeface="Times" panose="02020603050405020304" pitchFamily="18" charset="0"/>
              </a:rPr>
              <a:t> </a:t>
            </a:r>
            <a:endParaRPr lang="nl-NL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2D2028"/>
                </a:solidFill>
                <a:latin typeface="Cambria" panose="02040503050406030204" pitchFamily="18" charset="0"/>
                <a:ea typeface="MS Mincho" panose="02020609040205080304" pitchFamily="49" charset="-128"/>
                <a:cs typeface="Times" panose="02020603050405020304" pitchFamily="18" charset="0"/>
              </a:rPr>
              <a:t>3.kroonbeen </a:t>
            </a:r>
            <a:endParaRPr lang="nl-NL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2D2028"/>
                </a:solidFill>
                <a:latin typeface="Cambria" panose="02040503050406030204" pitchFamily="18" charset="0"/>
                <a:ea typeface="MS Mincho" panose="02020609040205080304" pitchFamily="49" charset="-128"/>
                <a:cs typeface="Times" panose="02020603050405020304" pitchFamily="18" charset="0"/>
              </a:rPr>
              <a:t>4.hoefbeen </a:t>
            </a:r>
            <a:endParaRPr lang="nl-NL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2D2028"/>
                </a:solidFill>
                <a:latin typeface="Cambria" panose="02040503050406030204" pitchFamily="18" charset="0"/>
                <a:ea typeface="MS Mincho" panose="02020609040205080304" pitchFamily="49" charset="-128"/>
                <a:cs typeface="Times" panose="02020603050405020304" pitchFamily="18" charset="0"/>
              </a:rPr>
              <a:t>5.kanalen </a:t>
            </a:r>
            <a:r>
              <a:rPr lang="en-US" dirty="0" err="1">
                <a:solidFill>
                  <a:srgbClr val="2D2028"/>
                </a:solidFill>
                <a:latin typeface="Cambria" panose="02040503050406030204" pitchFamily="18" charset="0"/>
                <a:ea typeface="MS Mincho" panose="02020609040205080304" pitchFamily="49" charset="-128"/>
                <a:cs typeface="Times" panose="02020603050405020304" pitchFamily="18" charset="0"/>
              </a:rPr>
              <a:t>voor</a:t>
            </a:r>
            <a:r>
              <a:rPr lang="en-US" dirty="0">
                <a:solidFill>
                  <a:srgbClr val="2D2028"/>
                </a:solidFill>
                <a:latin typeface="Cambria" panose="02040503050406030204" pitchFamily="18" charset="0"/>
                <a:ea typeface="MS Mincho" panose="02020609040205080304" pitchFamily="49" charset="-128"/>
                <a:cs typeface="Times" panose="02020603050405020304" pitchFamily="18" charset="0"/>
              </a:rPr>
              <a:t> </a:t>
            </a:r>
            <a:r>
              <a:rPr lang="en-US" dirty="0" err="1">
                <a:solidFill>
                  <a:srgbClr val="2D2028"/>
                </a:solidFill>
                <a:latin typeface="Cambria" panose="02040503050406030204" pitchFamily="18" charset="0"/>
                <a:ea typeface="MS Mincho" panose="02020609040205080304" pitchFamily="49" charset="-128"/>
                <a:cs typeface="Times" panose="02020603050405020304" pitchFamily="18" charset="0"/>
              </a:rPr>
              <a:t>aderen</a:t>
            </a:r>
            <a:r>
              <a:rPr lang="en-US" dirty="0">
                <a:solidFill>
                  <a:srgbClr val="2D2028"/>
                </a:solidFill>
                <a:latin typeface="Cambria" panose="02040503050406030204" pitchFamily="18" charset="0"/>
                <a:ea typeface="MS Mincho" panose="02020609040205080304" pitchFamily="49" charset="-128"/>
                <a:cs typeface="Times" panose="02020603050405020304" pitchFamily="18" charset="0"/>
              </a:rPr>
              <a:t> </a:t>
            </a:r>
            <a:endParaRPr lang="nl-NL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2D2028"/>
                </a:solidFill>
                <a:latin typeface="Cambria" panose="02040503050406030204" pitchFamily="18" charset="0"/>
                <a:ea typeface="MS Mincho" panose="02020609040205080304" pitchFamily="49" charset="-128"/>
                <a:cs typeface="Times" panose="02020603050405020304" pitchFamily="18" charset="0"/>
              </a:rPr>
              <a:t>6.hoefbeen kroon </a:t>
            </a:r>
            <a:endParaRPr lang="nl-NL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2D2028"/>
                </a:solidFill>
                <a:latin typeface="Cambria" panose="02040503050406030204" pitchFamily="18" charset="0"/>
                <a:ea typeface="MS Mincho" panose="02020609040205080304" pitchFamily="49" charset="-128"/>
                <a:cs typeface="Times" panose="02020603050405020304" pitchFamily="18" charset="0"/>
              </a:rPr>
              <a:t>7.kroonuitsteeksel </a:t>
            </a:r>
            <a:endParaRPr lang="nl-NL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2D2028"/>
                </a:solidFill>
                <a:latin typeface="Cambria" panose="02040503050406030204" pitchFamily="18" charset="0"/>
                <a:ea typeface="MS Mincho" panose="02020609040205080304" pitchFamily="49" charset="-128"/>
                <a:cs typeface="Times" panose="02020603050405020304" pitchFamily="18" charset="0"/>
              </a:rPr>
              <a:t>8.onderrand </a:t>
            </a:r>
            <a:r>
              <a:rPr lang="en-US" dirty="0" err="1">
                <a:solidFill>
                  <a:srgbClr val="2D2028"/>
                </a:solidFill>
                <a:latin typeface="Cambria" panose="02040503050406030204" pitchFamily="18" charset="0"/>
                <a:ea typeface="MS Mincho" panose="02020609040205080304" pitchFamily="49" charset="-128"/>
                <a:cs typeface="Times" panose="02020603050405020304" pitchFamily="18" charset="0"/>
              </a:rPr>
              <a:t>hoefbeen</a:t>
            </a:r>
            <a:r>
              <a:rPr lang="en-US" dirty="0">
                <a:solidFill>
                  <a:srgbClr val="2D2028"/>
                </a:solidFill>
                <a:latin typeface="Cambria" panose="02040503050406030204" pitchFamily="18" charset="0"/>
                <a:ea typeface="MS Mincho" panose="02020609040205080304" pitchFamily="49" charset="-128"/>
                <a:cs typeface="Times" panose="02020603050405020304" pitchFamily="18" charset="0"/>
              </a:rPr>
              <a:t> </a:t>
            </a:r>
            <a:endParaRPr lang="nl-NL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2D2028"/>
                </a:solidFill>
                <a:latin typeface="Cambria" panose="02040503050406030204" pitchFamily="18" charset="0"/>
                <a:ea typeface="MS Mincho" panose="02020609040205080304" pitchFamily="49" charset="-128"/>
                <a:cs typeface="Times" panose="02020603050405020304" pitchFamily="18" charset="0"/>
              </a:rPr>
              <a:t>9.takken</a:t>
            </a:r>
            <a:endParaRPr lang="nl-NL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nl-NL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endParaRPr lang="nl-NL" dirty="0"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3280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9745" y="647699"/>
            <a:ext cx="922655" cy="566610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hthoek 2"/>
          <p:cNvSpPr/>
          <p:nvPr/>
        </p:nvSpPr>
        <p:spPr>
          <a:xfrm>
            <a:off x="5143500" y="2049590"/>
            <a:ext cx="46863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nl-NL" dirty="0" smtClean="0">
                <a:solidFill>
                  <a:srgbClr val="2D2028"/>
                </a:solidFill>
                <a:latin typeface="Cambria" panose="02040503050406030204" pitchFamily="18" charset="0"/>
                <a:ea typeface="MS Mincho" panose="02020609040205080304" pitchFamily="49" charset="-128"/>
                <a:cs typeface="Times" panose="02020603050405020304" pitchFamily="18" charset="0"/>
              </a:rPr>
              <a:t>1 t/m 8  de botten van de knie </a:t>
            </a:r>
            <a:endParaRPr lang="nl-NL" dirty="0" smtClean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nl-NL" dirty="0" smtClean="0">
                <a:solidFill>
                  <a:srgbClr val="2D2028"/>
                </a:solidFill>
                <a:latin typeface="Cambria" panose="02040503050406030204" pitchFamily="18" charset="0"/>
                <a:ea typeface="MS Mincho" panose="02020609040205080304" pitchFamily="49" charset="-128"/>
                <a:cs typeface="Times" panose="02020603050405020304" pitchFamily="18" charset="0"/>
              </a:rPr>
              <a:t>9 en 10  beide griffelbeenderen </a:t>
            </a:r>
            <a:endParaRPr lang="nl-NL" dirty="0" smtClean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nl-NL" dirty="0" smtClean="0">
                <a:solidFill>
                  <a:srgbClr val="2D2028"/>
                </a:solidFill>
                <a:latin typeface="Cambria" panose="02040503050406030204" pitchFamily="18" charset="0"/>
                <a:ea typeface="MS Mincho" panose="02020609040205080304" pitchFamily="49" charset="-128"/>
                <a:cs typeface="Times" panose="02020603050405020304" pitchFamily="18" charset="0"/>
              </a:rPr>
              <a:t>11. pijpbeen </a:t>
            </a:r>
            <a:endParaRPr lang="nl-NL" dirty="0" smtClean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nl-NL" dirty="0" smtClean="0">
                <a:solidFill>
                  <a:srgbClr val="2D2028"/>
                </a:solidFill>
                <a:latin typeface="Cambria" panose="02040503050406030204" pitchFamily="18" charset="0"/>
                <a:ea typeface="MS Mincho" panose="02020609040205080304" pitchFamily="49" charset="-128"/>
                <a:cs typeface="Times" panose="02020603050405020304" pitchFamily="18" charset="0"/>
              </a:rPr>
              <a:t>12. beide sesambeenderen </a:t>
            </a:r>
            <a:endParaRPr lang="nl-NL" dirty="0" smtClean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nl-NL" dirty="0" smtClean="0">
                <a:solidFill>
                  <a:srgbClr val="2D2028"/>
                </a:solidFill>
                <a:latin typeface="Cambria" panose="02040503050406030204" pitchFamily="18" charset="0"/>
                <a:ea typeface="MS Mincho" panose="02020609040205080304" pitchFamily="49" charset="-128"/>
                <a:cs typeface="Times" panose="02020603050405020304" pitchFamily="18" charset="0"/>
              </a:rPr>
              <a:t>13. kootbeen </a:t>
            </a:r>
            <a:endParaRPr lang="nl-NL" dirty="0" smtClean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nl-NL" dirty="0" smtClean="0">
                <a:solidFill>
                  <a:srgbClr val="2D2028"/>
                </a:solidFill>
                <a:latin typeface="Cambria" panose="02040503050406030204" pitchFamily="18" charset="0"/>
                <a:ea typeface="MS Mincho" panose="02020609040205080304" pitchFamily="49" charset="-128"/>
                <a:cs typeface="Times" panose="02020603050405020304" pitchFamily="18" charset="0"/>
              </a:rPr>
              <a:t>14. kroonbeen </a:t>
            </a:r>
            <a:endParaRPr lang="nl-NL" dirty="0" smtClean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nl-NL" dirty="0" smtClean="0">
                <a:solidFill>
                  <a:srgbClr val="2D2028"/>
                </a:solidFill>
                <a:latin typeface="Cambria" panose="02040503050406030204" pitchFamily="18" charset="0"/>
                <a:ea typeface="MS Mincho" panose="02020609040205080304" pitchFamily="49" charset="-128"/>
                <a:cs typeface="Times" panose="02020603050405020304" pitchFamily="18" charset="0"/>
              </a:rPr>
              <a:t>15. straalbeen </a:t>
            </a:r>
            <a:endParaRPr lang="nl-NL" dirty="0" smtClean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nl-NL" dirty="0" smtClean="0">
                <a:solidFill>
                  <a:srgbClr val="2D2028"/>
                </a:solidFill>
                <a:latin typeface="Cambria" panose="02040503050406030204" pitchFamily="18" charset="0"/>
                <a:ea typeface="MS Mincho" panose="02020609040205080304" pitchFamily="49" charset="-128"/>
                <a:cs typeface="Times" panose="02020603050405020304" pitchFamily="18" charset="0"/>
              </a:rPr>
              <a:t>16. ingangen voor bloedtoevoer </a:t>
            </a:r>
            <a:endParaRPr lang="nl-NL" dirty="0" smtClean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nl-NL" dirty="0" smtClean="0">
                <a:solidFill>
                  <a:srgbClr val="2D2028"/>
                </a:solidFill>
                <a:latin typeface="Cambria" panose="02040503050406030204" pitchFamily="18" charset="0"/>
                <a:ea typeface="MS Mincho" panose="02020609040205080304" pitchFamily="49" charset="-128"/>
                <a:cs typeface="Times" panose="02020603050405020304" pitchFamily="18" charset="0"/>
              </a:rPr>
              <a:t>17. hoefbeentakken </a:t>
            </a:r>
            <a:endParaRPr lang="nl-NL" dirty="0" smtClean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nl-NL" dirty="0" smtClean="0">
                <a:solidFill>
                  <a:srgbClr val="2D2028"/>
                </a:solidFill>
                <a:latin typeface="Cambria" panose="02040503050406030204" pitchFamily="18" charset="0"/>
                <a:ea typeface="MS Mincho" panose="02020609040205080304" pitchFamily="49" charset="-128"/>
                <a:cs typeface="Times" panose="02020603050405020304" pitchFamily="18" charset="0"/>
              </a:rPr>
              <a:t>18. aanhechtingsplaats voor diepe buigpees</a:t>
            </a:r>
            <a:endParaRPr lang="nl-NL" dirty="0"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791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150" y="742950"/>
            <a:ext cx="2171700" cy="5372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663893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rganisch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118</TotalTime>
  <Words>563</Words>
  <Application>Microsoft Macintosh PowerPoint</Application>
  <PresentationFormat>Aangepast</PresentationFormat>
  <Paragraphs>120</Paragraphs>
  <Slides>14</Slides>
  <Notes>8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5" baseType="lpstr">
      <vt:lpstr>Organisch</vt:lpstr>
      <vt:lpstr>De Hoef</vt:lpstr>
      <vt:lpstr>Anatomie ondervoet</vt:lpstr>
      <vt:lpstr>Hoefbeen</vt:lpstr>
      <vt:lpstr>Hoefkraakbeen</vt:lpstr>
      <vt:lpstr>Straalbeen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Bloedvaten/zenuwen</vt:lpstr>
      <vt:lpstr>PowerPoint-presentatie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Everieke Joosten -  van Gasteren</dc:creator>
  <cp:lastModifiedBy>Everieke</cp:lastModifiedBy>
  <cp:revision>19</cp:revision>
  <dcterms:created xsi:type="dcterms:W3CDTF">2017-02-14T08:50:14Z</dcterms:created>
  <dcterms:modified xsi:type="dcterms:W3CDTF">2017-02-15T21:39:31Z</dcterms:modified>
</cp:coreProperties>
</file>