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60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A8366-3F95-45EE-8885-839DE65D9A76}" type="datetimeFigureOut">
              <a:rPr lang="nl-NL" smtClean="0"/>
              <a:t>26-6-2015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CDB71-A468-42A1-9FFC-F15E3C716E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7549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V2 </a:t>
            </a:r>
            <a:r>
              <a:rPr lang="nl-NL" baseline="0" dirty="0" smtClean="0"/>
              <a:t>13 feb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>
                <a:solidFill>
                  <a:prstClr val="black"/>
                </a:solidFill>
              </a:rPr>
              <a:pPr/>
              <a:t>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V2 </a:t>
            </a:r>
            <a:r>
              <a:rPr lang="nl-NL" baseline="0" dirty="0" smtClean="0"/>
              <a:t>13 feb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>
                <a:solidFill>
                  <a:prstClr val="black"/>
                </a:solidFill>
              </a:rPr>
              <a:pPr/>
              <a:t>2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V2 </a:t>
            </a:r>
            <a:r>
              <a:rPr lang="nl-NL" baseline="0" dirty="0" smtClean="0"/>
              <a:t>13 feb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>
                <a:solidFill>
                  <a:prstClr val="black"/>
                </a:solidFill>
              </a:rPr>
              <a:pPr/>
              <a:t>3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V2 </a:t>
            </a:r>
            <a:r>
              <a:rPr lang="nl-NL" baseline="0" dirty="0" smtClean="0"/>
              <a:t>13 feb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>
                <a:solidFill>
                  <a:prstClr val="black"/>
                </a:solidFill>
              </a:rPr>
              <a:pPr/>
              <a:t>4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V2 </a:t>
            </a:r>
            <a:r>
              <a:rPr lang="nl-NL" baseline="0" dirty="0" smtClean="0"/>
              <a:t>13 feb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>
                <a:solidFill>
                  <a:prstClr val="black"/>
                </a:solidFill>
              </a:rPr>
              <a:pPr/>
              <a:t>5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V2 </a:t>
            </a:r>
            <a:r>
              <a:rPr lang="nl-NL" baseline="0" dirty="0" smtClean="0"/>
              <a:t>13 feb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 smtClean="0">
                <a:solidFill>
                  <a:prstClr val="black"/>
                </a:solidFill>
              </a:rPr>
              <a:pPr/>
              <a:t>6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1F4A79-8D2E-46E0-80BE-3E342B3027CD}" type="datetimeFigureOut">
              <a:rPr lang="nl-NL" smtClean="0"/>
              <a:pPr/>
              <a:t>26-6-2015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94C600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8D373D-FF93-4EA1-A0BD-7D38E45D29F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3873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26-6-2015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101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26-6-2015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188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26-6-2015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98461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white"/>
                </a:solidFill>
              </a:rPr>
              <a:pPr/>
              <a:t>26-6-2015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3002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white"/>
                </a:solidFill>
              </a:rPr>
              <a:pPr/>
              <a:t>26-6-2015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487747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26-6-2015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9590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white"/>
                </a:solidFill>
              </a:rPr>
              <a:pPr/>
              <a:t>26-6-2015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148135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26-6-2015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317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26-6-2015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9996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1F4A79-8D2E-46E0-80BE-3E342B3027CD}" type="datetimeFigureOut">
              <a:rPr lang="nl-NL" smtClean="0">
                <a:solidFill>
                  <a:prstClr val="white"/>
                </a:solidFill>
              </a:rPr>
              <a:pPr/>
              <a:t>26-6-2015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8D373D-FF93-4EA1-A0BD-7D38E45D29FB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5809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26-6-2015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384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772815"/>
            <a:ext cx="8496944" cy="4320481"/>
          </a:xfrm>
        </p:spPr>
        <p:txBody>
          <a:bodyPr>
            <a:normAutofit/>
          </a:bodyPr>
          <a:lstStyle/>
          <a:p>
            <a:pPr lvl="0">
              <a:buClr>
                <a:srgbClr val="94C600"/>
              </a:buClr>
            </a:pPr>
            <a:r>
              <a:rPr lang="nl-NL" sz="2400" b="1" dirty="0" smtClean="0">
                <a:solidFill>
                  <a:prstClr val="black"/>
                </a:solidFill>
              </a:rPr>
              <a:t>Onderwerp: </a:t>
            </a:r>
            <a:r>
              <a:rPr lang="nl-NL" sz="2400" dirty="0" smtClean="0">
                <a:solidFill>
                  <a:prstClr val="black"/>
                </a:solidFill>
              </a:rPr>
              <a:t>Waar de tekst over gaat in een paar 								woorden. </a:t>
            </a:r>
          </a:p>
          <a:p>
            <a:pPr lvl="0">
              <a:buClr>
                <a:srgbClr val="94C600"/>
              </a:buClr>
            </a:pPr>
            <a:endParaRPr lang="nl-NL" sz="2400" b="1" dirty="0">
              <a:solidFill>
                <a:prstClr val="black"/>
              </a:solidFill>
            </a:endParaRPr>
          </a:p>
          <a:p>
            <a:pPr lvl="0">
              <a:buClr>
                <a:srgbClr val="94C600"/>
              </a:buClr>
            </a:pPr>
            <a:r>
              <a:rPr lang="nl-NL" sz="2400" b="1" dirty="0">
                <a:solidFill>
                  <a:prstClr val="black"/>
                </a:solidFill>
              </a:rPr>
              <a:t>Hoofdgedachte </a:t>
            </a:r>
            <a:endParaRPr lang="nl-NL" sz="2400" b="1" dirty="0" smtClean="0">
              <a:solidFill>
                <a:prstClr val="black"/>
              </a:solidFill>
            </a:endParaRPr>
          </a:p>
          <a:p>
            <a:pPr marL="109728" lvl="0" indent="0">
              <a:buClr>
                <a:srgbClr val="94C600"/>
              </a:buClr>
              <a:buNone/>
            </a:pPr>
            <a:r>
              <a:rPr lang="nl-NL" sz="2400" b="1" dirty="0">
                <a:solidFill>
                  <a:prstClr val="black"/>
                </a:solidFill>
              </a:rPr>
              <a:t>	</a:t>
            </a:r>
            <a:r>
              <a:rPr lang="nl-NL" sz="2400" b="1" dirty="0" smtClean="0">
                <a:solidFill>
                  <a:prstClr val="black"/>
                </a:solidFill>
              </a:rPr>
              <a:t>In één zin vertellen waar de tekst over gaat. Wat 					wil de schrijver vertellen? </a:t>
            </a:r>
            <a:endParaRPr lang="nl-NL" sz="2400" b="1" dirty="0">
              <a:solidFill>
                <a:prstClr val="black"/>
              </a:solidFill>
            </a:endParaRPr>
          </a:p>
          <a:p>
            <a:pPr marL="109728" lvl="0" indent="0">
              <a:buClr>
                <a:srgbClr val="94C600"/>
              </a:buClr>
              <a:buNone/>
            </a:pPr>
            <a:r>
              <a:rPr lang="nl-NL" sz="2400" dirty="0">
                <a:solidFill>
                  <a:prstClr val="black"/>
                </a:solidFill>
              </a:rPr>
              <a:t>	- Lees de tekst, waar denk je dat die over </a:t>
            </a:r>
            <a:r>
              <a:rPr lang="nl-NL" sz="2400" dirty="0" smtClean="0">
                <a:solidFill>
                  <a:prstClr val="black"/>
                </a:solidFill>
              </a:rPr>
              <a:t>gaat?</a:t>
            </a:r>
            <a:endParaRPr lang="nl-NL" sz="2400" dirty="0">
              <a:solidFill>
                <a:prstClr val="black"/>
              </a:solidFill>
            </a:endParaRPr>
          </a:p>
          <a:p>
            <a:pPr marL="109728" lvl="0" indent="0">
              <a:buClr>
                <a:srgbClr val="94C600"/>
              </a:buClr>
              <a:buNone/>
            </a:pPr>
            <a:r>
              <a:rPr lang="nl-NL" sz="2400" dirty="0">
                <a:solidFill>
                  <a:prstClr val="black"/>
                </a:solidFill>
              </a:rPr>
              <a:t>	- Kijk naar de  inleiding en naar het slot, daar </a:t>
            </a:r>
            <a:r>
              <a:rPr lang="nl-NL" sz="2400" dirty="0" smtClean="0">
                <a:solidFill>
                  <a:prstClr val="black"/>
                </a:solidFill>
              </a:rPr>
              <a:t>			vind </a:t>
            </a:r>
            <a:r>
              <a:rPr lang="nl-NL" sz="2400" dirty="0">
                <a:solidFill>
                  <a:prstClr val="black"/>
                </a:solidFill>
              </a:rPr>
              <a:t>je meestal </a:t>
            </a:r>
            <a:r>
              <a:rPr lang="nl-NL" sz="2400" dirty="0" smtClean="0">
                <a:solidFill>
                  <a:prstClr val="black"/>
                </a:solidFill>
              </a:rPr>
              <a:t>de </a:t>
            </a:r>
            <a:r>
              <a:rPr lang="nl-NL" sz="2400" dirty="0">
                <a:solidFill>
                  <a:prstClr val="black"/>
                </a:solidFill>
              </a:rPr>
              <a:t>hoofdgedachte</a:t>
            </a:r>
            <a:endParaRPr lang="nl-NL" sz="2400" b="1" i="1" dirty="0" smtClean="0"/>
          </a:p>
          <a:p>
            <a:pPr marL="109728" indent="0">
              <a:buNone/>
            </a:pPr>
            <a:endParaRPr lang="nl-NL" sz="28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080120"/>
          </a:xfrm>
          <a:solidFill>
            <a:schemeClr val="accent3">
              <a:alpha val="42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Leesvaardigheid </a:t>
            </a:r>
            <a:br>
              <a:rPr lang="nl-NL" dirty="0" smtClean="0"/>
            </a:br>
            <a:r>
              <a:rPr lang="nl-NL" dirty="0" smtClean="0"/>
              <a:t>Hoofdstuk 1 t/m 3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918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556792"/>
            <a:ext cx="8496944" cy="5112568"/>
          </a:xfrm>
        </p:spPr>
        <p:txBody>
          <a:bodyPr>
            <a:normAutofit fontScale="32500" lnSpcReduction="20000"/>
          </a:bodyPr>
          <a:lstStyle/>
          <a:p>
            <a:r>
              <a:rPr lang="nl-NL" sz="7400" b="1" dirty="0" smtClean="0"/>
              <a:t>Opbouw van een tekst: </a:t>
            </a:r>
          </a:p>
          <a:p>
            <a:pPr marL="109728" indent="0">
              <a:buNone/>
            </a:pPr>
            <a:r>
              <a:rPr lang="nl-NL" sz="7400" dirty="0" smtClean="0"/>
              <a:t>  - </a:t>
            </a:r>
            <a:r>
              <a:rPr lang="nl-NL" sz="7400" b="1" dirty="0" smtClean="0"/>
              <a:t>inleiding</a:t>
            </a:r>
          </a:p>
          <a:p>
            <a:pPr marL="109728" indent="0">
              <a:buNone/>
            </a:pPr>
            <a:r>
              <a:rPr lang="nl-NL" sz="7400" dirty="0" smtClean="0"/>
              <a:t>  	- anekdote</a:t>
            </a:r>
          </a:p>
          <a:p>
            <a:pPr marL="109728" indent="0">
              <a:buNone/>
            </a:pPr>
            <a:r>
              <a:rPr lang="nl-NL" sz="7400" dirty="0"/>
              <a:t> </a:t>
            </a:r>
            <a:r>
              <a:rPr lang="nl-NL" sz="7400" dirty="0" smtClean="0"/>
              <a:t>	- korte samenvatting van wat gaat komen</a:t>
            </a:r>
          </a:p>
          <a:p>
            <a:pPr marL="109728" indent="0">
              <a:buNone/>
            </a:pPr>
            <a:r>
              <a:rPr lang="nl-NL" sz="7400" dirty="0"/>
              <a:t>	</a:t>
            </a:r>
            <a:r>
              <a:rPr lang="nl-NL" sz="7400" dirty="0" smtClean="0"/>
              <a:t>- aanleiding</a:t>
            </a:r>
          </a:p>
          <a:p>
            <a:pPr marL="109728" indent="0">
              <a:buNone/>
            </a:pPr>
            <a:r>
              <a:rPr lang="nl-NL" sz="7400" dirty="0"/>
              <a:t> </a:t>
            </a:r>
            <a:r>
              <a:rPr lang="nl-NL" sz="7400" dirty="0" smtClean="0"/>
              <a:t> - </a:t>
            </a:r>
            <a:r>
              <a:rPr lang="nl-NL" sz="7400" b="1" dirty="0" smtClean="0"/>
              <a:t>middenstuk </a:t>
            </a:r>
          </a:p>
          <a:p>
            <a:pPr marL="109728" indent="0">
              <a:buNone/>
            </a:pPr>
            <a:r>
              <a:rPr lang="nl-NL" sz="7400" dirty="0"/>
              <a:t>	 </a:t>
            </a:r>
            <a:r>
              <a:rPr lang="nl-NL" sz="7400" dirty="0" smtClean="0"/>
              <a:t> - alinea’s</a:t>
            </a:r>
          </a:p>
          <a:p>
            <a:pPr marL="109728" indent="0">
              <a:buNone/>
            </a:pPr>
            <a:r>
              <a:rPr lang="nl-NL" sz="7400" dirty="0"/>
              <a:t>	 </a:t>
            </a:r>
            <a:r>
              <a:rPr lang="nl-NL" sz="7400" dirty="0" smtClean="0"/>
              <a:t> - deelonderwerp</a:t>
            </a:r>
          </a:p>
          <a:p>
            <a:pPr marL="109728" indent="0">
              <a:buNone/>
            </a:pPr>
            <a:r>
              <a:rPr lang="nl-NL" sz="7400" dirty="0"/>
              <a:t>	 </a:t>
            </a:r>
            <a:r>
              <a:rPr lang="nl-NL" sz="7400" dirty="0" smtClean="0"/>
              <a:t> - kernzin: </a:t>
            </a:r>
            <a:r>
              <a:rPr lang="nl-NL" sz="7400" i="1" dirty="0" smtClean="0">
                <a:sym typeface="Wingdings" panose="05000000000000000000" pitchFamily="2" charset="2"/>
              </a:rPr>
              <a:t>Lees </a:t>
            </a:r>
            <a:r>
              <a:rPr lang="nl-NL" sz="7400" i="1" dirty="0">
                <a:sym typeface="Wingdings" panose="05000000000000000000" pitchFamily="2" charset="2"/>
              </a:rPr>
              <a:t>de eerste, tweede en laatste </a:t>
            </a:r>
            <a:r>
              <a:rPr lang="nl-NL" sz="7400" i="1" dirty="0" smtClean="0">
                <a:sym typeface="Wingdings" panose="05000000000000000000" pitchFamily="2" charset="2"/>
              </a:rPr>
              <a:t>				zin van </a:t>
            </a:r>
            <a:r>
              <a:rPr lang="nl-NL" sz="7400" i="1" dirty="0">
                <a:sym typeface="Wingdings" panose="05000000000000000000" pitchFamily="2" charset="2"/>
              </a:rPr>
              <a:t>een </a:t>
            </a:r>
            <a:r>
              <a:rPr lang="nl-NL" sz="7400" i="1" dirty="0" smtClean="0">
                <a:sym typeface="Wingdings" panose="05000000000000000000" pitchFamily="2" charset="2"/>
              </a:rPr>
              <a:t>alinea</a:t>
            </a:r>
            <a:r>
              <a:rPr lang="nl-NL" sz="7400" i="1" dirty="0">
                <a:sym typeface="Wingdings" panose="05000000000000000000" pitchFamily="2" charset="2"/>
              </a:rPr>
              <a:t>: </a:t>
            </a:r>
            <a:r>
              <a:rPr lang="nl-NL" sz="7400" i="1" dirty="0" smtClean="0">
                <a:sym typeface="Wingdings" panose="05000000000000000000" pitchFamily="2" charset="2"/>
              </a:rPr>
              <a:t>waarin staat </a:t>
            </a:r>
            <a:r>
              <a:rPr lang="nl-NL" sz="7400" i="1" dirty="0">
                <a:sym typeface="Wingdings" panose="05000000000000000000" pitchFamily="2" charset="2"/>
              </a:rPr>
              <a:t>de </a:t>
            </a:r>
            <a:r>
              <a:rPr lang="nl-NL" sz="7400" i="1" dirty="0" smtClean="0">
                <a:sym typeface="Wingdings" panose="05000000000000000000" pitchFamily="2" charset="2"/>
              </a:rPr>
              <a:t>				belangrijkste </a:t>
            </a:r>
            <a:r>
              <a:rPr lang="nl-NL" sz="7400" i="1" dirty="0">
                <a:sym typeface="Wingdings" panose="05000000000000000000" pitchFamily="2" charset="2"/>
              </a:rPr>
              <a:t>informatie?  kernzin</a:t>
            </a:r>
            <a:endParaRPr lang="nl-NL" sz="7400" i="1" dirty="0"/>
          </a:p>
          <a:p>
            <a:pPr marL="109728" indent="0">
              <a:buNone/>
            </a:pPr>
            <a:r>
              <a:rPr lang="nl-NL" sz="7400" b="1" dirty="0"/>
              <a:t> </a:t>
            </a:r>
            <a:r>
              <a:rPr lang="nl-NL" sz="7400" b="1" dirty="0" smtClean="0"/>
              <a:t> - slot</a:t>
            </a:r>
          </a:p>
          <a:p>
            <a:pPr marL="109728" indent="0">
              <a:buNone/>
            </a:pPr>
            <a:r>
              <a:rPr lang="nl-NL" sz="7400" dirty="0"/>
              <a:t>	</a:t>
            </a:r>
            <a:r>
              <a:rPr lang="nl-NL" sz="7400" dirty="0" smtClean="0"/>
              <a:t>- samenvatting</a:t>
            </a:r>
          </a:p>
          <a:p>
            <a:pPr marL="109728" indent="0">
              <a:buNone/>
            </a:pPr>
            <a:r>
              <a:rPr lang="nl-NL" sz="7400" dirty="0"/>
              <a:t>	</a:t>
            </a:r>
            <a:r>
              <a:rPr lang="nl-NL" sz="7400" dirty="0" smtClean="0"/>
              <a:t>- conclusie  </a:t>
            </a:r>
          </a:p>
          <a:p>
            <a:pPr marL="109728" indent="0">
              <a:buNone/>
            </a:pPr>
            <a:r>
              <a:rPr lang="nl-NL" sz="7400" dirty="0"/>
              <a:t>		</a:t>
            </a:r>
            <a:r>
              <a:rPr lang="nl-NL" sz="7400" dirty="0" smtClean="0"/>
              <a:t>- geen van beiden </a:t>
            </a:r>
          </a:p>
          <a:p>
            <a:pPr marL="109728" indent="0">
              <a:buNone/>
            </a:pPr>
            <a:endParaRPr lang="nl-NL" sz="2800" dirty="0" smtClean="0"/>
          </a:p>
          <a:p>
            <a:pPr marL="109728" indent="0">
              <a:buNone/>
            </a:pPr>
            <a:endParaRPr lang="nl-NL" sz="2800" i="1" dirty="0">
              <a:sym typeface="Wingdings" panose="05000000000000000000" pitchFamily="2" charset="2"/>
            </a:endParaRPr>
          </a:p>
          <a:p>
            <a:endParaRPr lang="nl-NL" sz="2800" dirty="0"/>
          </a:p>
          <a:p>
            <a:pPr>
              <a:buFontTx/>
              <a:buChar char="-"/>
            </a:pPr>
            <a:endParaRPr lang="nl-NL" sz="2800" b="1" dirty="0" smtClean="0">
              <a:latin typeface="+mj-lt"/>
              <a:cs typeface="Arial" pitchFamily="34" charset="0"/>
            </a:endParaRPr>
          </a:p>
        </p:txBody>
      </p:sp>
      <p:sp>
        <p:nvSpPr>
          <p:cNvPr id="5" name="Titel 2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42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Leesvaardigheid </a:t>
            </a:r>
            <a:br>
              <a:rPr lang="nl-NL" dirty="0" smtClean="0"/>
            </a:br>
            <a:r>
              <a:rPr lang="nl-NL" dirty="0" smtClean="0"/>
              <a:t>Hoofdstuk 1 t/m 3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158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412776"/>
            <a:ext cx="8496944" cy="4680521"/>
          </a:xfrm>
        </p:spPr>
        <p:txBody>
          <a:bodyPr>
            <a:normAutofit/>
          </a:bodyPr>
          <a:lstStyle/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Tekstdoelen</a:t>
            </a:r>
          </a:p>
          <a:p>
            <a:pPr marL="109728" indent="0">
              <a:buNone/>
            </a:pPr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informeren</a:t>
            </a: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overtuigen</a:t>
            </a: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activeren</a:t>
            </a:r>
            <a:endParaRPr lang="nl-NL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Tekstverbanden en signaalwoorden</a:t>
            </a:r>
          </a:p>
          <a:p>
            <a:pPr marL="109728" indent="0">
              <a:buNone/>
            </a:pPr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opsommend:  en, ook, </a:t>
            </a:r>
          </a:p>
          <a:p>
            <a:pPr marL="109728" indent="0">
              <a:buNone/>
            </a:pPr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tegenstellend: maar, echter, toch</a:t>
            </a: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vergelijkend: als, indien,</a:t>
            </a: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conclusie: dus  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Bron van een tekst: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bij tijdschriften en kranten ook de datum erbij!</a:t>
            </a:r>
          </a:p>
          <a:p>
            <a:pPr marL="109728" indent="0">
              <a:buNone/>
            </a:pPr>
            <a:endParaRPr lang="nl-NL" sz="2400" i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nl-NL" sz="2800" dirty="0"/>
          </a:p>
          <a:p>
            <a:pPr>
              <a:buFontTx/>
              <a:buChar char="-"/>
            </a:pPr>
            <a:endParaRPr lang="nl-NL" sz="2800" b="1" dirty="0" smtClean="0">
              <a:latin typeface="+mj-lt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60" y="27072"/>
            <a:ext cx="82296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15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412776"/>
            <a:ext cx="8496944" cy="4680521"/>
          </a:xfrm>
        </p:spPr>
        <p:txBody>
          <a:bodyPr>
            <a:normAutofit/>
          </a:bodyPr>
          <a:lstStyle/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Tekstdoelen</a:t>
            </a:r>
          </a:p>
          <a:p>
            <a:pPr marL="109728" indent="0">
              <a:buNone/>
            </a:pPr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informeren</a:t>
            </a: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overtuigen/mening geven </a:t>
            </a:r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activeren</a:t>
            </a:r>
            <a:endParaRPr lang="nl-NL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Tekstverbanden en signaalwoorden</a:t>
            </a:r>
          </a:p>
          <a:p>
            <a:pPr marL="109728" indent="0">
              <a:buNone/>
            </a:pPr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opsommend:  en, ook, </a:t>
            </a:r>
          </a:p>
          <a:p>
            <a:pPr marL="109728" indent="0">
              <a:buNone/>
            </a:pPr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tegenstellend: maar, echter, toch</a:t>
            </a: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vergelijkend: als, indien,</a:t>
            </a: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conclusie: dus  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Bron van een tekst: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bij tijdschriften en kranten ook de datum erbij!</a:t>
            </a:r>
          </a:p>
          <a:p>
            <a:pPr marL="109728" indent="0">
              <a:buNone/>
            </a:pPr>
            <a:endParaRPr lang="nl-NL" sz="2400" i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nl-NL" sz="2800" dirty="0"/>
          </a:p>
          <a:p>
            <a:pPr>
              <a:buFontTx/>
              <a:buChar char="-"/>
            </a:pPr>
            <a:endParaRPr lang="nl-NL" sz="2800" b="1" dirty="0" smtClean="0">
              <a:latin typeface="+mj-lt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60" y="27072"/>
            <a:ext cx="82296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029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620688"/>
            <a:ext cx="8496944" cy="5472609"/>
          </a:xfrm>
        </p:spPr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HOOFDSTUK 4 T/M 6  </a:t>
            </a:r>
            <a:endParaRPr lang="nl-NL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Tekstverbanden </a:t>
            </a: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signaalwoorden</a:t>
            </a:r>
          </a:p>
          <a:p>
            <a:pPr marL="109728" indent="0">
              <a:buNone/>
            </a:pPr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opsommend:  en, ook, </a:t>
            </a:r>
          </a:p>
          <a:p>
            <a:pPr marL="109728" indent="0">
              <a:buNone/>
            </a:pPr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tegenstellend: maar, echter, toch</a:t>
            </a: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vergelijkend: als, indien,</a:t>
            </a: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conclusie: dus  </a:t>
            </a:r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concluderend:  dus</a:t>
            </a: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voorwaardelijk: als, indien</a:t>
            </a: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oorzakelijk 	door, doordat</a:t>
            </a: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redengevend: omdat </a:t>
            </a:r>
            <a:endParaRPr lang="nl-N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endParaRPr lang="nl-NL" sz="2400" i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nl-NL" sz="2800" dirty="0"/>
          </a:p>
          <a:p>
            <a:pPr>
              <a:buFontTx/>
              <a:buChar char="-"/>
            </a:pPr>
            <a:endParaRPr lang="nl-NL" sz="2800" b="1" dirty="0" smtClean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62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620688"/>
            <a:ext cx="8496944" cy="5472609"/>
          </a:xfrm>
        </p:spPr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HOOFDSTUK 4 T/M 6  </a:t>
            </a:r>
            <a:endParaRPr lang="nl-NL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Schema of samenvatting (H5) 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Informatieve teksten  (H6) 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endParaRPr lang="nl-NL" sz="2800" i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nl-NL" sz="2800" dirty="0"/>
          </a:p>
          <a:p>
            <a:pPr>
              <a:buFontTx/>
              <a:buChar char="-"/>
            </a:pPr>
            <a:endParaRPr lang="nl-NL" sz="2800" b="1" dirty="0" smtClean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96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2393</TotalTime>
  <Words>69</Words>
  <Application>Microsoft Office PowerPoint</Application>
  <PresentationFormat>Diavoorstelling (4:3)</PresentationFormat>
  <Paragraphs>75</Paragraphs>
  <Slides>6</Slides>
  <Notes>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Concours</vt:lpstr>
      <vt:lpstr>Leesvaardigheid  Hoofdstuk 1 t/m 3 </vt:lpstr>
      <vt:lpstr>Leesvaardigheid  Hoofdstuk 1 t/m 3 </vt:lpstr>
      <vt:lpstr>PowerPoint-presentatie</vt:lpstr>
      <vt:lpstr>PowerPoint-presentatie</vt:lpstr>
      <vt:lpstr>PowerPoint-presentatie</vt:lpstr>
      <vt:lpstr>PowerPoint-presentatie</vt:lpstr>
    </vt:vector>
  </TitlesOfParts>
  <Company>Marnix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Leesvaardigheid  Hoofdstuk 1 t/m 3</dc:title>
  <dc:creator>Jan van Deutekom (DJ)</dc:creator>
  <cp:lastModifiedBy>Jan van Deutekom (DJ)</cp:lastModifiedBy>
  <cp:revision>6</cp:revision>
  <dcterms:created xsi:type="dcterms:W3CDTF">2015-03-20T09:34:50Z</dcterms:created>
  <dcterms:modified xsi:type="dcterms:W3CDTF">2015-06-26T13:16:35Z</dcterms:modified>
</cp:coreProperties>
</file>