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74" r:id="rId6"/>
    <p:sldId id="262" r:id="rId7"/>
    <p:sldId id="263" r:id="rId8"/>
    <p:sldId id="268" r:id="rId9"/>
    <p:sldId id="273" r:id="rId10"/>
    <p:sldId id="264" r:id="rId11"/>
    <p:sldId id="265" r:id="rId12"/>
    <p:sldId id="266" r:id="rId13"/>
    <p:sldId id="267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31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374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4821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74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90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082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234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598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166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871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490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843A7-BA63-4631-813A-8E1C01F0F4A7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D444A-7D0B-49E1-9B2F-44CE36A2EC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38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Bho2CGcLIy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hoe-groeit-een-tomaat-het-groeiproces-van-zaadje-tot-tomaat/#q=levenscyclus%20tomaat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hooltv.nl/video/kiemende-boon-zo-wordt-een-boon-een-bonenplant/#q=kiemen%20boo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8064" y="620688"/>
            <a:ext cx="3382144" cy="1470025"/>
          </a:xfrm>
          <a:solidFill>
            <a:schemeClr val="accent2"/>
          </a:solidFill>
        </p:spPr>
        <p:txBody>
          <a:bodyPr/>
          <a:lstStyle/>
          <a:p>
            <a:r>
              <a:rPr lang="nl-NL" b="1" dirty="0" smtClean="0">
                <a:latin typeface="Arial Black" panose="020B0A04020102020204" pitchFamily="34" charset="0"/>
              </a:rPr>
              <a:t>Thema 2</a:t>
            </a:r>
            <a:br>
              <a:rPr lang="nl-NL" b="1" dirty="0" smtClean="0">
                <a:latin typeface="Arial Black" panose="020B0A04020102020204" pitchFamily="34" charset="0"/>
              </a:rPr>
            </a:br>
            <a:r>
              <a:rPr lang="nl-NL" b="1" dirty="0" smtClean="0">
                <a:latin typeface="Arial Black" panose="020B0A04020102020204" pitchFamily="34" charset="0"/>
              </a:rPr>
              <a:t>PLANTEN</a:t>
            </a:r>
            <a:endParaRPr lang="nl-NL" b="1" dirty="0">
              <a:latin typeface="Arial Black" panose="020B0A040201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1520" y="3602038"/>
            <a:ext cx="8278688" cy="2707282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l-NL" sz="4000" u="sng" dirty="0" smtClean="0">
                <a:latin typeface="Comic Sans MS" panose="030F0702030302020204" pitchFamily="66" charset="0"/>
              </a:rPr>
              <a:t>Basisstof 1</a:t>
            </a:r>
          </a:p>
          <a:p>
            <a:r>
              <a:rPr lang="nl-NL" sz="4000" dirty="0" smtClean="0">
                <a:latin typeface="Comic Sans MS" panose="030F0702030302020204" pitchFamily="66" charset="0"/>
              </a:rPr>
              <a:t>-De </a:t>
            </a:r>
            <a:r>
              <a:rPr lang="nl-NL" sz="4000" dirty="0" smtClean="0">
                <a:latin typeface="Comic Sans MS" panose="030F0702030302020204" pitchFamily="66" charset="0"/>
              </a:rPr>
              <a:t>levenscyclus van een plant</a:t>
            </a:r>
          </a:p>
          <a:p>
            <a:r>
              <a:rPr lang="nl-NL" sz="4000" dirty="0" smtClean="0">
                <a:latin typeface="Comic Sans MS" panose="030F0702030302020204" pitchFamily="66" charset="0"/>
              </a:rPr>
              <a:t>-Natuurwetenschappelijk onderzoek </a:t>
            </a:r>
            <a:r>
              <a:rPr lang="nl-NL" sz="4000" dirty="0" smtClean="0">
                <a:latin typeface="Comic Sans MS" panose="030F0702030302020204" pitchFamily="66" charset="0"/>
              </a:rPr>
              <a:t>doen</a:t>
            </a:r>
            <a:endParaRPr lang="nl-NL" sz="40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78621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nl-NL" sz="3600" b="1" dirty="0" smtClean="0"/>
              <a:t>We gaan onderzoek doen naar het kiemen van tuinkerszaadjes.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9316" y="2029222"/>
            <a:ext cx="7571184" cy="482877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nl-NL" sz="2800" dirty="0" smtClean="0"/>
              <a:t>Maar….</a:t>
            </a:r>
          </a:p>
          <a:p>
            <a:pPr>
              <a:buNone/>
            </a:pPr>
            <a:r>
              <a:rPr lang="nl-NL" sz="2800" dirty="0" smtClean="0"/>
              <a:t>Hoe moet je wetenschappelijk onderzoek doen?</a:t>
            </a:r>
          </a:p>
          <a:p>
            <a:pPr>
              <a:buNone/>
            </a:pPr>
            <a:r>
              <a:rPr lang="nl-NL" sz="2800" u="sng" dirty="0" smtClean="0"/>
              <a:t>Er zijn </a:t>
            </a:r>
            <a:r>
              <a:rPr lang="nl-NL" sz="2800" u="sng" dirty="0" smtClean="0"/>
              <a:t>zeven </a:t>
            </a:r>
            <a:r>
              <a:rPr lang="nl-NL" sz="2800" u="sng" dirty="0" smtClean="0"/>
              <a:t>stappen die je altijd volgt: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i="1" dirty="0" smtClean="0"/>
              <a:t>Onderzoeksvraag (=probleemstelling)</a:t>
            </a:r>
            <a:endParaRPr lang="nl-NL" sz="2800" i="1" dirty="0" smtClean="0"/>
          </a:p>
          <a:p>
            <a:pPr marL="514350" indent="-514350">
              <a:buFont typeface="+mj-lt"/>
              <a:buAutoNum type="arabicPeriod"/>
            </a:pPr>
            <a:r>
              <a:rPr lang="nl-NL" sz="2800" i="1" dirty="0" smtClean="0"/>
              <a:t>Hypothese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i="1" dirty="0" smtClean="0"/>
              <a:t>Materiaal </a:t>
            </a:r>
            <a:r>
              <a:rPr lang="nl-NL" sz="2800" i="1" dirty="0" smtClean="0"/>
              <a:t>(=benodigdheden)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i="1" dirty="0" smtClean="0"/>
              <a:t>Methode (=werkwijze</a:t>
            </a:r>
            <a:r>
              <a:rPr lang="nl-NL" sz="2800" i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i="1" dirty="0" smtClean="0"/>
              <a:t>Resultaten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i="1" dirty="0" smtClean="0"/>
              <a:t>Conclusie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i="1" dirty="0" smtClean="0"/>
              <a:t>Discussie</a:t>
            </a:r>
            <a:endParaRPr lang="nl-NL" sz="2800" i="1" dirty="0"/>
          </a:p>
        </p:txBody>
      </p:sp>
      <p:sp>
        <p:nvSpPr>
          <p:cNvPr id="4" name="Tekstvak 3"/>
          <p:cNvSpPr txBox="1"/>
          <p:nvPr/>
        </p:nvSpPr>
        <p:spPr>
          <a:xfrm>
            <a:off x="6346304" y="5157192"/>
            <a:ext cx="2808312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>
                <a:hlinkClick r:id="rId2"/>
              </a:rPr>
              <a:t>Kiemen tuinkers:</a:t>
            </a:r>
          </a:p>
          <a:p>
            <a:r>
              <a:rPr lang="nl-NL" dirty="0" smtClean="0">
                <a:hlinkClick r:id="rId2"/>
              </a:rPr>
              <a:t>https://www.youtube.com/watch?v=Bho2CGcLIy8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1506" name="Picture 2" descr="http://www.growcenter-noord.nl/images/sprouting_cress_see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04664"/>
            <a:ext cx="2088232" cy="2088232"/>
          </a:xfrm>
          <a:prstGeom prst="rect">
            <a:avLst/>
          </a:prstGeom>
          <a:noFill/>
        </p:spPr>
      </p:pic>
      <p:sp>
        <p:nvSpPr>
          <p:cNvPr id="5" name="Rechteraccolade 4"/>
          <p:cNvSpPr/>
          <p:nvPr/>
        </p:nvSpPr>
        <p:spPr>
          <a:xfrm>
            <a:off x="2483768" y="5949280"/>
            <a:ext cx="216024" cy="9087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1. Onderzoeksvraag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nl-NL" sz="3200" dirty="0" smtClean="0"/>
              <a:t>Probleemstelling: Wat </a:t>
            </a:r>
            <a:r>
              <a:rPr lang="nl-NL" sz="3200" dirty="0" smtClean="0"/>
              <a:t>wil je te weten komen? Op welke vraag wil je antwoord vinden bij je onderzoek?</a:t>
            </a:r>
          </a:p>
          <a:p>
            <a:pPr lvl="1">
              <a:buNone/>
            </a:pPr>
            <a:r>
              <a:rPr lang="nl-NL" sz="3200" dirty="0"/>
              <a:t>(</a:t>
            </a:r>
            <a:r>
              <a:rPr lang="nl-NL" sz="3200" dirty="0" smtClean="0"/>
              <a:t>Altijd een vraagzin)</a:t>
            </a:r>
          </a:p>
          <a:p>
            <a:endParaRPr lang="nl-NL" sz="3200" dirty="0"/>
          </a:p>
          <a:p>
            <a:pPr>
              <a:buNone/>
            </a:pPr>
            <a:r>
              <a:rPr lang="nl-NL" sz="3200" i="1" u="sng" dirty="0" smtClean="0"/>
              <a:t>Onze onderzoeksvraag</a:t>
            </a:r>
            <a:r>
              <a:rPr lang="nl-NL" sz="3200" i="1" dirty="0" smtClean="0"/>
              <a:t>: </a:t>
            </a:r>
          </a:p>
          <a:p>
            <a:r>
              <a:rPr lang="nl-NL" sz="3200" i="1" dirty="0" smtClean="0"/>
              <a:t>Wat is de invloed van ……. </a:t>
            </a:r>
            <a:r>
              <a:rPr lang="nl-NL" sz="3200" i="1" dirty="0" smtClean="0"/>
              <a:t>	op </a:t>
            </a:r>
            <a:r>
              <a:rPr lang="nl-NL" sz="3200" i="1" dirty="0" smtClean="0"/>
              <a:t>het kiemen van tuinkers zaadjes?</a:t>
            </a:r>
            <a:endParaRPr lang="nl-NL" sz="3200" i="1" dirty="0"/>
          </a:p>
        </p:txBody>
      </p:sp>
      <p:pic>
        <p:nvPicPr>
          <p:cNvPr id="23554" name="Picture 2" descr="http://www.buteyko-methode.eu/achtergrondinfo/buteykovraagenantwoord_files/vraag-en-antwo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653136"/>
            <a:ext cx="752483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0648" y="234349"/>
            <a:ext cx="7886700" cy="1325563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2. Hypothese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nl-NL" sz="2800" dirty="0" smtClean="0"/>
              <a:t>Verwachting/veronderstelling: </a:t>
            </a:r>
            <a:r>
              <a:rPr lang="nl-NL" sz="2800" dirty="0" smtClean="0"/>
              <a:t>Wat denk jij dat er uit je onderzoek zal komen en waarom denk je dat? </a:t>
            </a:r>
          </a:p>
          <a:p>
            <a:r>
              <a:rPr lang="nl-NL" sz="2800" dirty="0" smtClean="0"/>
              <a:t>Dit bedenk je </a:t>
            </a:r>
            <a:r>
              <a:rPr lang="nl-NL" sz="2800" i="1" dirty="0" smtClean="0">
                <a:latin typeface="Comic Sans MS" panose="030F0702030302020204" pitchFamily="66" charset="0"/>
              </a:rPr>
              <a:t>voordat je het onderzoek gaat doen</a:t>
            </a:r>
            <a:r>
              <a:rPr lang="nl-NL" sz="2800" dirty="0" smtClean="0"/>
              <a:t>. Je gebruikt daarbij de kennis die je al hebt over het onderwerp</a:t>
            </a:r>
            <a:r>
              <a:rPr lang="nl-NL" sz="2800" dirty="0" smtClean="0"/>
              <a:t>.</a:t>
            </a:r>
          </a:p>
          <a:p>
            <a:r>
              <a:rPr lang="nl-NL" sz="2800" dirty="0" smtClean="0"/>
              <a:t>Een hypothese is nooit fout. Het is wat jij verwacht.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i="1" u="sng" dirty="0" smtClean="0"/>
              <a:t>Bij ons onderzoek</a:t>
            </a:r>
            <a:r>
              <a:rPr lang="nl-NL" sz="2800" i="1" dirty="0" smtClean="0"/>
              <a:t>: Ik denk dat de kieming van de tuinkerszaadjes door ……. beter/ slechter/ niet zal verlopen, omdat …….</a:t>
            </a:r>
            <a:endParaRPr lang="nl-NL" sz="2800" i="1" dirty="0"/>
          </a:p>
        </p:txBody>
      </p:sp>
      <p:pic>
        <p:nvPicPr>
          <p:cNvPr id="4" name="Picture 2" descr="http://www.buteyko-methode.eu/achtergrondinfo/buteykovraagenantwoord_files/vraag-en-antwo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8857" y="5301208"/>
            <a:ext cx="565141" cy="594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3.</a:t>
            </a:r>
            <a:r>
              <a:rPr lang="nl-NL" dirty="0" smtClean="0"/>
              <a:t> </a:t>
            </a:r>
            <a:r>
              <a:rPr lang="nl-NL" b="1" dirty="0" smtClean="0"/>
              <a:t>Materiaal </a:t>
            </a:r>
            <a:r>
              <a:rPr lang="nl-NL" b="1" dirty="0" smtClean="0"/>
              <a:t>(benodigdheden)</a:t>
            </a:r>
            <a:br>
              <a:rPr lang="nl-NL" b="1" dirty="0" smtClean="0"/>
            </a:br>
            <a:r>
              <a:rPr lang="nl-NL" b="1" dirty="0" smtClean="0"/>
              <a:t>4.</a:t>
            </a:r>
            <a:r>
              <a:rPr lang="nl-NL" b="1" dirty="0" smtClean="0"/>
              <a:t> </a:t>
            </a:r>
            <a:r>
              <a:rPr lang="nl-NL" b="1" dirty="0" smtClean="0"/>
              <a:t>Methode (werkwijze)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4755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nl-NL" sz="3200" u="sng" dirty="0" smtClean="0"/>
              <a:t>3. Materiaal</a:t>
            </a:r>
            <a:r>
              <a:rPr lang="nl-NL" sz="3200" dirty="0" smtClean="0"/>
              <a:t>: welke spullen heb je gebruikt bij het onderzoek. Je moet </a:t>
            </a:r>
            <a:r>
              <a:rPr lang="nl-NL" sz="3200" i="1" dirty="0" smtClean="0"/>
              <a:t>alles</a:t>
            </a:r>
            <a:r>
              <a:rPr lang="nl-NL" sz="3200" dirty="0" smtClean="0"/>
              <a:t> in een lijst </a:t>
            </a:r>
            <a:r>
              <a:rPr lang="nl-NL" sz="3200" dirty="0" smtClean="0"/>
              <a:t>zetten.</a:t>
            </a:r>
            <a:endParaRPr lang="nl-NL" sz="3200" dirty="0" smtClean="0"/>
          </a:p>
          <a:p>
            <a:r>
              <a:rPr lang="nl-NL" sz="3200" u="sng" dirty="0" smtClean="0"/>
              <a:t>4. Methode</a:t>
            </a:r>
            <a:r>
              <a:rPr lang="nl-NL" sz="3200" u="sng" dirty="0" smtClean="0"/>
              <a:t>:</a:t>
            </a:r>
            <a:r>
              <a:rPr lang="nl-NL" sz="3200" dirty="0" smtClean="0"/>
              <a:t> Je beschrijft </a:t>
            </a:r>
            <a:r>
              <a:rPr lang="nl-NL" sz="3200" i="1" dirty="0" smtClean="0"/>
              <a:t>precies</a:t>
            </a:r>
            <a:r>
              <a:rPr lang="nl-NL" sz="3200" dirty="0" smtClean="0"/>
              <a:t> hoe je het </a:t>
            </a:r>
            <a:r>
              <a:rPr lang="nl-NL" sz="3200" dirty="0" smtClean="0"/>
              <a:t>experiment </a:t>
            </a:r>
            <a:r>
              <a:rPr lang="nl-NL" sz="3200" dirty="0" smtClean="0"/>
              <a:t>uitgevoerd hebt. Zoals een handleiding, waarmee iemand anders jouw onderzoek precies kan nadoen.</a:t>
            </a:r>
            <a:endParaRPr lang="nl-NL" sz="3200" u="sng" dirty="0"/>
          </a:p>
        </p:txBody>
      </p:sp>
      <p:pic>
        <p:nvPicPr>
          <p:cNvPr id="4098" name="Picture 2" descr="http://www.maxtack.nl/wordpr/wp-content/uploads/Wetenschap-538x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49759"/>
            <a:ext cx="3180234" cy="128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kbs-frb.be/uploadedImages/2012-KBS-FRB/05)_Pictures,_documents_and_external_sites/03)_Picture/Funds%20for%20medical%20and%20scientific%20research_OlivierLeQuein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085184"/>
            <a:ext cx="2128263" cy="163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4. Resultaten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04353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nl-NL" sz="3200" dirty="0" smtClean="0"/>
              <a:t>Dit zijn alleen de gegevens die je verzamelt hebt tijdens het onderzoek:</a:t>
            </a:r>
          </a:p>
          <a:p>
            <a:r>
              <a:rPr lang="nl-NL" sz="3200" dirty="0" smtClean="0"/>
              <a:t>Tabellen (met meetresultaten)</a:t>
            </a:r>
          </a:p>
          <a:p>
            <a:r>
              <a:rPr lang="nl-NL" sz="3200" dirty="0" smtClean="0"/>
              <a:t>Grafieken die je met behulp van de tabellen gemaakt hebt.</a:t>
            </a:r>
          </a:p>
          <a:p>
            <a:r>
              <a:rPr lang="nl-NL" sz="3200" dirty="0" smtClean="0"/>
              <a:t>Tekeningen of foto’s van je resultaat.</a:t>
            </a:r>
            <a:endParaRPr lang="nl-NL" sz="3200" dirty="0"/>
          </a:p>
        </p:txBody>
      </p:sp>
      <p:pic>
        <p:nvPicPr>
          <p:cNvPr id="2050" name="Picture 2" descr="http://www.pascal-online.nl/assets/pascal/exemgrafta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58" y="5022295"/>
            <a:ext cx="3455442" cy="183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5. Conclusie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3682" y="1912616"/>
            <a:ext cx="7886700" cy="2596504"/>
          </a:xfrm>
          <a:solidFill>
            <a:schemeClr val="bg1"/>
          </a:solidFill>
        </p:spPr>
        <p:txBody>
          <a:bodyPr/>
          <a:lstStyle/>
          <a:p>
            <a:r>
              <a:rPr lang="nl-NL" sz="2800" dirty="0" smtClean="0"/>
              <a:t>Welke conclusie kun je trekken als je kijkt naar  je resultaten? Een beschrijving van de resultaten.</a:t>
            </a:r>
          </a:p>
          <a:p>
            <a:endParaRPr lang="nl-NL" sz="2800" dirty="0" smtClean="0"/>
          </a:p>
          <a:p>
            <a:r>
              <a:rPr lang="nl-NL" sz="2800" i="1" dirty="0" smtClean="0"/>
              <a:t>Bv.: De tuinkerszaadjes </a:t>
            </a:r>
            <a:r>
              <a:rPr lang="nl-NL" sz="2800" i="1" dirty="0" smtClean="0"/>
              <a:t>met            kiemen </a:t>
            </a:r>
            <a:r>
              <a:rPr lang="nl-NL" sz="2800" i="1" dirty="0" smtClean="0"/>
              <a:t>sneller </a:t>
            </a:r>
            <a:r>
              <a:rPr lang="nl-NL" sz="2800" i="1" dirty="0" smtClean="0"/>
              <a:t>dan die zonder</a:t>
            </a:r>
            <a:endParaRPr lang="nl-NL" sz="2800" i="1" dirty="0" smtClean="0"/>
          </a:p>
          <a:p>
            <a:endParaRPr lang="nl-NL" i="1" dirty="0"/>
          </a:p>
          <a:p>
            <a:endParaRPr lang="nl-NL" i="1" dirty="0" smtClean="0"/>
          </a:p>
          <a:p>
            <a:endParaRPr lang="nl-NL" dirty="0"/>
          </a:p>
        </p:txBody>
      </p:sp>
      <p:pic>
        <p:nvPicPr>
          <p:cNvPr id="5" name="Picture 2" descr="http://www.buteyko-methode.eu/achtergrondinfo/buteykovraagenantwoord_files/vraag-en-antwo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038339"/>
            <a:ext cx="680475" cy="716290"/>
          </a:xfrm>
          <a:prstGeom prst="rect">
            <a:avLst/>
          </a:prstGeom>
          <a:noFill/>
        </p:spPr>
      </p:pic>
      <p:pic>
        <p:nvPicPr>
          <p:cNvPr id="6" name="Picture 2" descr="http://www.buteyko-methode.eu/achtergrondinfo/buteykovraagenantwoord_files/vraag-en-antwo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5107" y="3696713"/>
            <a:ext cx="680475" cy="716290"/>
          </a:xfrm>
          <a:prstGeom prst="rect">
            <a:avLst/>
          </a:prstGeom>
          <a:noFill/>
        </p:spPr>
      </p:pic>
      <p:pic>
        <p:nvPicPr>
          <p:cNvPr id="7" name="Picture 4" descr="http://corporate.somtdev.somt.hostingpower.nl/sites/default/files/SOMT-wetenschappelijk-onderzoek-grafie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880352"/>
            <a:ext cx="3084240" cy="180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 Discussie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76361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nl-NL" sz="2800" dirty="0" smtClean="0"/>
              <a:t>Hier geef je het antwoord op je onderzoeksvraag (als je dat hebt gevonden).</a:t>
            </a:r>
          </a:p>
          <a:p>
            <a:r>
              <a:rPr lang="nl-NL" sz="2800" dirty="0" smtClean="0"/>
              <a:t>Klopt je hypothese? </a:t>
            </a:r>
            <a:r>
              <a:rPr lang="nl-NL" sz="2800" dirty="0" smtClean="0"/>
              <a:t>(dat wat je </a:t>
            </a:r>
            <a:r>
              <a:rPr lang="nl-NL" sz="2800" dirty="0" smtClean="0"/>
              <a:t>vooraf </a:t>
            </a:r>
            <a:r>
              <a:rPr lang="nl-NL" sz="2800" dirty="0" smtClean="0"/>
              <a:t>verwachtte)</a:t>
            </a:r>
            <a:endParaRPr lang="nl-NL" sz="2800" dirty="0" smtClean="0"/>
          </a:p>
          <a:p>
            <a:r>
              <a:rPr lang="nl-NL" sz="2800" dirty="0" smtClean="0"/>
              <a:t>Klopt de hypothese niet? Waar zou dat dan aan kunnen liggen?</a:t>
            </a:r>
          </a:p>
          <a:p>
            <a:r>
              <a:rPr lang="nl-NL" sz="2800" dirty="0" smtClean="0"/>
              <a:t>Hoe is het uitvoeren van je onderzoek gegaan?</a:t>
            </a:r>
          </a:p>
          <a:p>
            <a:pPr>
              <a:buNone/>
            </a:pPr>
            <a:r>
              <a:rPr lang="nl-NL" sz="2800" dirty="0" smtClean="0"/>
              <a:t>	(samenwerking, fouten gemaakt, verbetering mogelijk?)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Verslag maken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10743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nl-NL" sz="2800" dirty="0" smtClean="0"/>
              <a:t>Tijdens het doen van onderzoek houdt je een verslag bij.</a:t>
            </a:r>
          </a:p>
          <a:p>
            <a:r>
              <a:rPr lang="nl-NL" sz="2800" dirty="0" smtClean="0"/>
              <a:t>Iedere onderzoeksstap komt in je verslag</a:t>
            </a:r>
            <a:r>
              <a:rPr lang="nl-NL" sz="2800" dirty="0" smtClean="0"/>
              <a:t>.</a:t>
            </a:r>
          </a:p>
          <a:p>
            <a:r>
              <a:rPr lang="nl-NL" sz="2800" dirty="0" smtClean="0"/>
              <a:t>Voor het verslag krijg je meestal een cijfer.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nl-NL" sz="4400" b="1" dirty="0" smtClean="0"/>
              <a:t>Iets weten over planten</a:t>
            </a:r>
            <a:endParaRPr lang="nl-NL" sz="44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nl-NL" sz="3600" dirty="0" smtClean="0"/>
              <a:t>Zonder (de fotosynthese van) planten zouden wij niet kunnen leven</a:t>
            </a:r>
          </a:p>
          <a:p>
            <a:r>
              <a:rPr lang="nl-NL" sz="3600" dirty="0" smtClean="0"/>
              <a:t>Je eet iedere dag planten: weten wat je eet.</a:t>
            </a:r>
          </a:p>
          <a:p>
            <a:r>
              <a:rPr lang="nl-NL" sz="3600" dirty="0" smtClean="0"/>
              <a:t>Nederland is wereldberoemd om het telen van groenten en fruit: nieuwe soorten maken</a:t>
            </a:r>
            <a:endParaRPr lang="nl-N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pPr algn="ctr"/>
            <a:r>
              <a:rPr lang="nl-NL" sz="4000" b="1" dirty="0" smtClean="0"/>
              <a:t>Levenscyclus van een plant: </a:t>
            </a:r>
            <a:br>
              <a:rPr lang="nl-NL" sz="4000" b="1" dirty="0" smtClean="0"/>
            </a:br>
            <a:r>
              <a:rPr lang="nl-NL" sz="4000" b="1" dirty="0" smtClean="0"/>
              <a:t>een zaadje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739279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nl-NL" dirty="0" smtClean="0"/>
              <a:t>Je weet al hoe een zaad van een bruine bonen plant eruit ziet: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038600" cy="4497363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nl-NL" sz="2400" b="1" dirty="0" smtClean="0"/>
              <a:t>Zaadhuid:</a:t>
            </a:r>
            <a:r>
              <a:rPr lang="nl-NL" sz="2400" dirty="0" smtClean="0"/>
              <a:t> beschermt de kiem en zaadlobben</a:t>
            </a:r>
          </a:p>
          <a:p>
            <a:r>
              <a:rPr lang="nl-NL" sz="2400" b="1" dirty="0" smtClean="0"/>
              <a:t>Poortje:</a:t>
            </a:r>
            <a:r>
              <a:rPr lang="nl-NL" sz="2400" dirty="0" smtClean="0"/>
              <a:t> gaatje in de zaadhuid om water op te nemen.</a:t>
            </a:r>
          </a:p>
          <a:p>
            <a:r>
              <a:rPr lang="nl-NL" sz="2400" b="1" dirty="0" smtClean="0"/>
              <a:t>Kiem:</a:t>
            </a:r>
            <a:r>
              <a:rPr lang="nl-NL" sz="2400" dirty="0" smtClean="0"/>
              <a:t> (wortel, stengel, blaadjes): hieruit groeit een nieuwe plant.</a:t>
            </a:r>
          </a:p>
          <a:p>
            <a:r>
              <a:rPr lang="nl-NL" sz="2400" b="1" dirty="0" smtClean="0"/>
              <a:t>Zaadlobben:</a:t>
            </a:r>
            <a:r>
              <a:rPr lang="nl-NL" sz="2400" dirty="0" smtClean="0"/>
              <a:t> dit is voedsel wat de kiem gebruikt om te groeien, totdat het plantje groen is.</a:t>
            </a:r>
          </a:p>
          <a:p>
            <a:endParaRPr lang="nl-NL" sz="2400" dirty="0"/>
          </a:p>
        </p:txBody>
      </p:sp>
      <p:pic>
        <p:nvPicPr>
          <p:cNvPr id="10242" name="Picture 2" descr="http://www.betavak.nl/biologie/bo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564904"/>
            <a:ext cx="2664296" cy="40896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7" name="Rechte verbindingslijn met pijl 6"/>
          <p:cNvCxnSpPr/>
          <p:nvPr/>
        </p:nvCxnSpPr>
        <p:spPr>
          <a:xfrm flipV="1">
            <a:off x="3707904" y="1916832"/>
            <a:ext cx="1080120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V="1">
            <a:off x="3707904" y="2636912"/>
            <a:ext cx="108012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V="1">
            <a:off x="3995936" y="3861048"/>
            <a:ext cx="792088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flipV="1">
            <a:off x="3707904" y="4941168"/>
            <a:ext cx="1080120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085184"/>
            <a:ext cx="3024336" cy="1556792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nl-NL" sz="2400" u="sng" dirty="0" smtClean="0"/>
              <a:t>Ontkiemen (Kieming)</a:t>
            </a:r>
            <a:r>
              <a:rPr lang="nl-NL" sz="2400" dirty="0" smtClean="0"/>
              <a:t>: </a:t>
            </a:r>
            <a:br>
              <a:rPr lang="nl-NL" sz="2400" dirty="0" smtClean="0"/>
            </a:br>
            <a:r>
              <a:rPr lang="nl-NL" sz="2400" dirty="0" smtClean="0"/>
              <a:t>er groeit een wortel + stengel uit het zaad,</a:t>
            </a:r>
            <a:br>
              <a:rPr lang="nl-NL" sz="2400" dirty="0" smtClean="0"/>
            </a:br>
            <a:r>
              <a:rPr lang="nl-NL" sz="2400" dirty="0" smtClean="0"/>
              <a:t>de zaadhuid gaat eraf.</a:t>
            </a:r>
            <a:endParaRPr lang="nl-NL" sz="2400" dirty="0"/>
          </a:p>
        </p:txBody>
      </p:sp>
      <p:pic>
        <p:nvPicPr>
          <p:cNvPr id="16386" name="Picture 2" descr="http://zaaisite.nl/afbeeldingen/kiem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344816" cy="4592723"/>
          </a:xfrm>
          <a:prstGeom prst="rect">
            <a:avLst/>
          </a:prstGeom>
          <a:noFill/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3851920" y="4869160"/>
            <a:ext cx="2232248" cy="1143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zaadlobben komen boven de grond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228184" y="4725144"/>
            <a:ext cx="2684984" cy="18722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eerste groene blaadjes +stengel ontstaan.</a:t>
            </a:r>
            <a:b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zaadlobben zijn bijna opgebruikt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5868144" y="1628800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b="1" dirty="0" smtClean="0"/>
              <a:t>zaadlob</a:t>
            </a:r>
            <a:endParaRPr lang="nl-NL" b="1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179512" y="4077072"/>
            <a:ext cx="1512168" cy="7109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Het zaadje</a:t>
            </a:r>
          </a:p>
        </p:txBody>
      </p:sp>
      <p:cxnSp>
        <p:nvCxnSpPr>
          <p:cNvPr id="10" name="Rechte verbindingslijn met pijl 9"/>
          <p:cNvCxnSpPr/>
          <p:nvPr/>
        </p:nvCxnSpPr>
        <p:spPr>
          <a:xfrm flipV="1">
            <a:off x="683568" y="3356992"/>
            <a:ext cx="864096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H="1" flipV="1">
            <a:off x="2699792" y="4077072"/>
            <a:ext cx="144016" cy="10081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V="1">
            <a:off x="4644008" y="4221088"/>
            <a:ext cx="0" cy="6480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flipV="1">
            <a:off x="4644008" y="4005064"/>
            <a:ext cx="720080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 flipV="1">
            <a:off x="2843808" y="4005064"/>
            <a:ext cx="432048" cy="10801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 flipH="1" flipV="1">
            <a:off x="6084168" y="4005064"/>
            <a:ext cx="936104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/>
          <p:cNvCxnSpPr/>
          <p:nvPr/>
        </p:nvCxnSpPr>
        <p:spPr>
          <a:xfrm flipV="1">
            <a:off x="7092280" y="4149080"/>
            <a:ext cx="0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/>
          <p:cNvSpPr txBox="1"/>
          <p:nvPr/>
        </p:nvSpPr>
        <p:spPr>
          <a:xfrm>
            <a:off x="0" y="0"/>
            <a:ext cx="2699792" cy="707886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Het Kiemen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b="1" dirty="0" smtClean="0"/>
              <a:t>Huiswerk voor donderdag 5 november: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Zoek alvast 5 heel verschillende bladeren van bomen en droog ze tussen krantenpapier in een dik boek.</a:t>
            </a:r>
          </a:p>
          <a:p>
            <a:pPr marL="0" indent="0">
              <a:buNone/>
            </a:pPr>
            <a:r>
              <a:rPr lang="nl-NL" sz="3600" smtClean="0"/>
              <a:t>	(</a:t>
            </a:r>
            <a:r>
              <a:rPr lang="nl-NL" sz="3600" dirty="0" smtClean="0"/>
              <a:t>verschillende vorm, </a:t>
            </a:r>
            <a:r>
              <a:rPr lang="nl-NL" sz="3600" smtClean="0"/>
              <a:t>rand enz.)</a:t>
            </a:r>
            <a:endParaRPr lang="nl-NL" sz="3600" dirty="0" smtClean="0"/>
          </a:p>
          <a:p>
            <a:r>
              <a:rPr lang="nl-NL" sz="3600" dirty="0" smtClean="0"/>
              <a:t>Je hoeft ze nog niet mee naar school te nemen.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98771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nl-NL" sz="4000" b="1" dirty="0" smtClean="0"/>
              <a:t>De groene </a:t>
            </a:r>
            <a:r>
              <a:rPr lang="nl-NL" sz="4000" b="1" dirty="0" smtClean="0"/>
              <a:t>plant: </a:t>
            </a:r>
            <a:br>
              <a:rPr lang="nl-NL" sz="4000" b="1" dirty="0" smtClean="0"/>
            </a:br>
            <a:r>
              <a:rPr lang="nl-NL" sz="2800" dirty="0" smtClean="0"/>
              <a:t>maakt </a:t>
            </a:r>
            <a:r>
              <a:rPr lang="nl-NL" sz="2800" dirty="0" smtClean="0"/>
              <a:t>zijn eigen voedsel (uit water en koolstofdioxide), groeit, ontwikkelt en maakt bloemen, vruchten en zaden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79194"/>
            <a:ext cx="4240214" cy="487880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nl-NL" sz="2800" dirty="0" smtClean="0"/>
              <a:t>De plant groeit en ontwikkelt.</a:t>
            </a:r>
          </a:p>
          <a:p>
            <a:r>
              <a:rPr lang="nl-NL" sz="2800" dirty="0" smtClean="0"/>
              <a:t>Er ontstaan bloemen.</a:t>
            </a:r>
          </a:p>
          <a:p>
            <a:r>
              <a:rPr lang="nl-NL" sz="2800" dirty="0" smtClean="0"/>
              <a:t>Bloemen worden bevrucht (vaak door insecten)</a:t>
            </a:r>
          </a:p>
          <a:p>
            <a:r>
              <a:rPr lang="nl-NL" sz="2800" dirty="0" smtClean="0"/>
              <a:t>Dan ontstaat een vrucht</a:t>
            </a:r>
          </a:p>
          <a:p>
            <a:r>
              <a:rPr lang="nl-NL" sz="2800" dirty="0" smtClean="0"/>
              <a:t>In de vrucht zitten zaadjes</a:t>
            </a:r>
          </a:p>
          <a:p>
            <a:r>
              <a:rPr lang="nl-NL" sz="2800" dirty="0" smtClean="0"/>
              <a:t>Een zaadje valt op de grond en ontkiemt: de cyclus begint opnieuw</a:t>
            </a:r>
            <a:endParaRPr lang="nl-NL" sz="2800" dirty="0"/>
          </a:p>
        </p:txBody>
      </p:sp>
      <p:pic>
        <p:nvPicPr>
          <p:cNvPr id="17414" name="Picture 6" descr="Afbeeldingsresultaat voor bruinen boon za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5460" y="2311181"/>
            <a:ext cx="3600400" cy="22360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416" name="Picture 8" descr="http://www.freewebs.com/belevenissen-van-een-tuinkabouter/groenten%20-%20tuinboon%20teke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177905" y="3695303"/>
            <a:ext cx="1962150" cy="3733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nl-NL" dirty="0" smtClean="0"/>
              <a:t>De levenscyclus van een plant:</a:t>
            </a:r>
            <a:endParaRPr lang="nl-NL" dirty="0"/>
          </a:p>
        </p:txBody>
      </p:sp>
      <p:pic>
        <p:nvPicPr>
          <p:cNvPr id="7" name="Picture 4" descr="http://www.dewillem.org/fss/Oefeningen/levenscyclus%20boon/cyclus%20b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48002"/>
            <a:ext cx="5340303" cy="5409998"/>
          </a:xfrm>
          <a:prstGeom prst="rect">
            <a:avLst/>
          </a:prstGeom>
          <a:noFill/>
        </p:spPr>
      </p:pic>
      <p:sp>
        <p:nvSpPr>
          <p:cNvPr id="8" name="Tekstvak 7">
            <a:hlinkClick r:id="rId3"/>
          </p:cNvPr>
          <p:cNvSpPr txBox="1"/>
          <p:nvPr/>
        </p:nvSpPr>
        <p:spPr>
          <a:xfrm>
            <a:off x="6156176" y="4725144"/>
            <a:ext cx="25922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Filmpjes: </a:t>
            </a:r>
          </a:p>
          <a:p>
            <a:r>
              <a:rPr lang="nl-NL" dirty="0" smtClean="0">
                <a:hlinkClick r:id="rId3"/>
              </a:rPr>
              <a:t>tomatenplant </a:t>
            </a:r>
            <a:r>
              <a:rPr lang="nl-NL" dirty="0" smtClean="0"/>
              <a:t>en </a:t>
            </a:r>
          </a:p>
          <a:p>
            <a:r>
              <a:rPr lang="nl-NL" dirty="0" smtClean="0">
                <a:hlinkClick r:id="rId4"/>
              </a:rPr>
              <a:t>kiemen boon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007246" cy="1325563"/>
          </a:xfrm>
          <a:solidFill>
            <a:schemeClr val="accent4"/>
          </a:solidFill>
        </p:spPr>
        <p:txBody>
          <a:bodyPr/>
          <a:lstStyle/>
          <a:p>
            <a:r>
              <a:rPr lang="nl-NL" b="1" dirty="0" smtClean="0"/>
              <a:t>Teler en kweker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4"/>
            <a:ext cx="4494078" cy="4843735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nl-NL" dirty="0" smtClean="0"/>
              <a:t>In Nederland zijn veel goede kwekers en telers van planten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b="1" u="sng" dirty="0" smtClean="0"/>
              <a:t>Kweker</a:t>
            </a:r>
            <a:r>
              <a:rPr lang="nl-NL" dirty="0" smtClean="0"/>
              <a:t>: zorgt dat zaden kiemplantjes </a:t>
            </a:r>
            <a:r>
              <a:rPr lang="nl-NL" dirty="0" smtClean="0"/>
              <a:t>worden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kiemplantjes worden verkocht aan een teler.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b="1" u="sng" dirty="0" smtClean="0"/>
              <a:t>Teler</a:t>
            </a:r>
            <a:r>
              <a:rPr lang="nl-NL" dirty="0" smtClean="0"/>
              <a:t>: zorgt dat kiemplantjes uitgroeien tot volwassen planten (met vruchten of zaden)</a:t>
            </a:r>
          </a:p>
          <a:p>
            <a:pPr>
              <a:buNone/>
            </a:pPr>
            <a:r>
              <a:rPr lang="nl-NL" dirty="0" smtClean="0"/>
              <a:t>	Bv. een tomaten </a:t>
            </a:r>
            <a:r>
              <a:rPr lang="nl-NL" dirty="0" smtClean="0"/>
              <a:t>teler, komkommerteler.</a:t>
            </a:r>
            <a:endParaRPr lang="nl-NL" dirty="0"/>
          </a:p>
        </p:txBody>
      </p:sp>
      <p:pic>
        <p:nvPicPr>
          <p:cNvPr id="1026" name="Picture 2" descr="http://themas.studiobiologie.nl/getresource?blob-key=AMIfv953OdxNWw18i3LnUw8uKiLa9Ii4Kv7jb29wpZqIef5zOh-Hq477HAeuxVuieVm0K0XfNmZ34Epu2yFXpUIl03Vn-vZGVW89GkyCeZc9FBMQd5mZieEf08HtbvNstGSxT5gZkNTr_za5Lj5JTYgomWlfhktW-ZoDZyHty2h439fOnzZi3_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515" y="1825624"/>
            <a:ext cx="3138145" cy="383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al 5"/>
          <p:cNvSpPr/>
          <p:nvPr/>
        </p:nvSpPr>
        <p:spPr>
          <a:xfrm rot="16357083">
            <a:off x="958109" y="2400475"/>
            <a:ext cx="546942" cy="121893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9"/>
          <p:cNvCxnSpPr/>
          <p:nvPr/>
        </p:nvCxnSpPr>
        <p:spPr>
          <a:xfrm>
            <a:off x="6626572" y="1196752"/>
            <a:ext cx="1761852" cy="49685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al 15"/>
          <p:cNvSpPr/>
          <p:nvPr/>
        </p:nvSpPr>
        <p:spPr>
          <a:xfrm rot="16357083">
            <a:off x="757119" y="4576144"/>
            <a:ext cx="716506" cy="101429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7039446" y="1463715"/>
            <a:ext cx="93610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Kweker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6797535" y="5476468"/>
            <a:ext cx="93610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Teler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nl-NL" sz="4400" b="1" u="sng" dirty="0" smtClean="0"/>
              <a:t>Zelf aan het werk:</a:t>
            </a:r>
            <a:endParaRPr lang="nl-NL" sz="44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nl-NL" sz="4800" b="1" u="sng" dirty="0" smtClean="0"/>
              <a:t>Lees</a:t>
            </a:r>
            <a:r>
              <a:rPr lang="nl-NL" sz="4800" dirty="0" smtClean="0"/>
              <a:t> van de lesstof: </a:t>
            </a:r>
            <a:br>
              <a:rPr lang="nl-NL" sz="4800" dirty="0" smtClean="0"/>
            </a:br>
            <a:r>
              <a:rPr lang="nl-NL" sz="4800" dirty="0" smtClean="0"/>
              <a:t>basisstof 1, bladzijde 40 en 41 </a:t>
            </a:r>
            <a:br>
              <a:rPr lang="nl-NL" sz="4800" dirty="0" smtClean="0"/>
            </a:br>
            <a:endParaRPr lang="nl-NL" sz="4800" dirty="0" smtClean="0"/>
          </a:p>
          <a:p>
            <a:r>
              <a:rPr lang="nl-NL" sz="4800" b="1" u="sng" dirty="0" smtClean="0"/>
              <a:t>Maak</a:t>
            </a:r>
            <a:r>
              <a:rPr lang="nl-NL" sz="4800" dirty="0" smtClean="0"/>
              <a:t> daarna opdracht 1a+b+c (1d overslaan)</a:t>
            </a:r>
          </a:p>
          <a:p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59371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657</Words>
  <Application>Microsoft Office PowerPoint</Application>
  <PresentationFormat>Diavoorstelling (4:3)</PresentationFormat>
  <Paragraphs>97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Comic Sans MS</vt:lpstr>
      <vt:lpstr>Kantoorthema</vt:lpstr>
      <vt:lpstr>Thema 2 PLANTEN</vt:lpstr>
      <vt:lpstr>Iets weten over planten</vt:lpstr>
      <vt:lpstr>Levenscyclus van een plant:  een zaadje</vt:lpstr>
      <vt:lpstr>Ontkiemen (Kieming):  er groeit een wortel + stengel uit het zaad, de zaadhuid gaat eraf.</vt:lpstr>
      <vt:lpstr>Huiswerk voor donderdag 5 november:</vt:lpstr>
      <vt:lpstr>De groene plant:  maakt zijn eigen voedsel (uit water en koolstofdioxide), groeit, ontwikkelt en maakt bloemen, vruchten en zaden</vt:lpstr>
      <vt:lpstr>De levenscyclus van een plant:</vt:lpstr>
      <vt:lpstr>Teler en kweker</vt:lpstr>
      <vt:lpstr>Zelf aan het werk:</vt:lpstr>
      <vt:lpstr>We gaan onderzoek doen naar het kiemen van tuinkerszaadjes.</vt:lpstr>
      <vt:lpstr>1. Onderzoeksvraag</vt:lpstr>
      <vt:lpstr>2. Hypothese</vt:lpstr>
      <vt:lpstr>3. Materiaal (benodigdheden) 4. Methode (werkwijze)</vt:lpstr>
      <vt:lpstr>4. Resultaten</vt:lpstr>
      <vt:lpstr>5. Conclusie </vt:lpstr>
      <vt:lpstr>6. Discussie </vt:lpstr>
      <vt:lpstr>Verslag maken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 PLANTEN</dc:title>
  <dc:creator>Sandra Sloot</dc:creator>
  <cp:lastModifiedBy>Sloot-van Linder, ATM (Sandra)</cp:lastModifiedBy>
  <cp:revision>22</cp:revision>
  <dcterms:created xsi:type="dcterms:W3CDTF">2015-10-26T14:29:24Z</dcterms:created>
  <dcterms:modified xsi:type="dcterms:W3CDTF">2015-11-02T11:57:22Z</dcterms:modified>
</cp:coreProperties>
</file>