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DF44B-928D-4397-9F50-03834C3E6313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ericetman.com/images/fotolog/2011-10-08-steel%20abstra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6807"/>
            <a:ext cx="8667328" cy="6304121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15816" y="3212976"/>
            <a:ext cx="3742184" cy="1470025"/>
          </a:xfrm>
        </p:spPr>
        <p:txBody>
          <a:bodyPr/>
          <a:lstStyle/>
          <a:p>
            <a:r>
              <a:rPr lang="nl-NL" b="1" dirty="0" smtClean="0"/>
              <a:t>Basisstof 3</a:t>
            </a:r>
            <a:br>
              <a:rPr lang="nl-NL" b="1" dirty="0" smtClean="0"/>
            </a:br>
            <a:r>
              <a:rPr lang="nl-NL" b="1" dirty="0" smtClean="0"/>
              <a:t>STENGEL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980728"/>
            <a:ext cx="2048272" cy="13430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THEMA 2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PLANTEN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Jaarringen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Lente: snelle groei </a:t>
            </a:r>
            <a:r>
              <a:rPr lang="nl-NL" dirty="0" smtClean="0">
                <a:sym typeface="Wingdings" pitchFamily="2" charset="2"/>
              </a:rPr>
              <a:t> licht hout </a:t>
            </a:r>
            <a:endParaRPr lang="nl-NL" dirty="0" smtClean="0"/>
          </a:p>
          <a:p>
            <a:r>
              <a:rPr lang="nl-NL" dirty="0"/>
              <a:t>W</a:t>
            </a:r>
            <a:r>
              <a:rPr lang="nl-NL" dirty="0" smtClean="0"/>
              <a:t>inter: weinig groei </a:t>
            </a:r>
            <a:r>
              <a:rPr lang="nl-NL" dirty="0" smtClean="0">
                <a:sym typeface="Wingdings" pitchFamily="2" charset="2"/>
              </a:rPr>
              <a:t> donker hout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5" name="Picture 2" descr="http://steurh.home.xs4all.nl/conifer/constam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081" y="3360463"/>
            <a:ext cx="3350146" cy="2479109"/>
          </a:xfrm>
          <a:prstGeom prst="rect">
            <a:avLst/>
          </a:prstGeom>
          <a:noFill/>
        </p:spPr>
      </p:pic>
      <p:sp>
        <p:nvSpPr>
          <p:cNvPr id="7" name="Rechteraccolade 6"/>
          <p:cNvSpPr/>
          <p:nvPr/>
        </p:nvSpPr>
        <p:spPr>
          <a:xfrm>
            <a:off x="6876256" y="1628800"/>
            <a:ext cx="216024" cy="108012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7164288" y="1700808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samen één Jaarring</a:t>
            </a:r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888940"/>
            <a:ext cx="4559712" cy="3419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Onderdelen van de stenge</a:t>
            </a:r>
            <a:r>
              <a:rPr lang="nl-NL" dirty="0"/>
              <a:t>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1: Eindknop</a:t>
            </a:r>
          </a:p>
          <a:p>
            <a:r>
              <a:rPr lang="nl-NL" b="1" dirty="0" smtClean="0"/>
              <a:t>2: Bladoksel</a:t>
            </a:r>
          </a:p>
          <a:p>
            <a:r>
              <a:rPr lang="nl-NL" b="1" dirty="0" smtClean="0"/>
              <a:t>3: Lid</a:t>
            </a:r>
          </a:p>
          <a:p>
            <a:r>
              <a:rPr lang="nl-NL" sz="1700" dirty="0" smtClean="0"/>
              <a:t>4: Bladschijf</a:t>
            </a:r>
          </a:p>
          <a:p>
            <a:r>
              <a:rPr lang="nl-NL" sz="1700" dirty="0" smtClean="0"/>
              <a:t>5: Bladsteel</a:t>
            </a:r>
          </a:p>
          <a:p>
            <a:r>
              <a:rPr lang="nl-NL" sz="1700" dirty="0" smtClean="0"/>
              <a:t>6: Hoofdnerf</a:t>
            </a:r>
          </a:p>
          <a:p>
            <a:r>
              <a:rPr lang="nl-NL" sz="1700" dirty="0" smtClean="0"/>
              <a:t>7: Zijnerf</a:t>
            </a:r>
          </a:p>
          <a:p>
            <a:r>
              <a:rPr lang="nl-NL" sz="1700" dirty="0" smtClean="0"/>
              <a:t>8: Bladmoes</a:t>
            </a:r>
          </a:p>
          <a:p>
            <a:r>
              <a:rPr lang="nl-NL" b="1" dirty="0" smtClean="0"/>
              <a:t>9: Knoop</a:t>
            </a:r>
          </a:p>
          <a:p>
            <a:r>
              <a:rPr lang="nl-NL" b="1" dirty="0" smtClean="0"/>
              <a:t>10: Okselknop</a:t>
            </a:r>
          </a:p>
          <a:p>
            <a:endParaRPr lang="nl-NL" dirty="0"/>
          </a:p>
        </p:txBody>
      </p:sp>
      <p:pic>
        <p:nvPicPr>
          <p:cNvPr id="7" name="Tijdelijke aanduiding voor inhoud 4" descr="Bouw stengel en blad oefenen biologie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7523" y="1673835"/>
            <a:ext cx="4408277" cy="4779501"/>
          </a:xfrm>
          <a:prstGeom prst="rect">
            <a:avLst/>
          </a:prstGeom>
        </p:spPr>
      </p:pic>
      <p:cxnSp>
        <p:nvCxnSpPr>
          <p:cNvPr id="9" name="Rechte verbindingslijn met pijl 8"/>
          <p:cNvCxnSpPr/>
          <p:nvPr/>
        </p:nvCxnSpPr>
        <p:spPr>
          <a:xfrm flipH="1">
            <a:off x="2915816" y="1844824"/>
            <a:ext cx="19442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H="1">
            <a:off x="2555776" y="2348880"/>
            <a:ext cx="22322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 flipH="1">
            <a:off x="1979712" y="2852936"/>
            <a:ext cx="280831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 flipH="1" flipV="1">
            <a:off x="3779912" y="4365104"/>
            <a:ext cx="100811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 flipH="1" flipV="1">
            <a:off x="3491880" y="5157192"/>
            <a:ext cx="129614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raccolade 20"/>
          <p:cNvSpPr/>
          <p:nvPr/>
        </p:nvSpPr>
        <p:spPr>
          <a:xfrm>
            <a:off x="6228184" y="3140968"/>
            <a:ext cx="216024" cy="15841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kstvak 21"/>
          <p:cNvSpPr txBox="1"/>
          <p:nvPr/>
        </p:nvSpPr>
        <p:spPr>
          <a:xfrm>
            <a:off x="6444208" y="335699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smtClean="0"/>
              <a:t>Dit zijn de onderdelen van het blad</a:t>
            </a: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Stevigheid van stengels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3960440" cy="108012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nl-NL" dirty="0" smtClean="0"/>
              <a:t>Stevig door </a:t>
            </a:r>
            <a:r>
              <a:rPr lang="nl-NL" u="sng" dirty="0" smtClean="0"/>
              <a:t>water</a:t>
            </a:r>
            <a:r>
              <a:rPr lang="nl-NL" dirty="0" smtClean="0"/>
              <a:t>: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kruidachtige planten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04048" y="1196752"/>
            <a:ext cx="3672408" cy="136815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nl-NL" dirty="0" smtClean="0"/>
              <a:t>Stevig door </a:t>
            </a:r>
            <a:r>
              <a:rPr lang="nl-NL" u="sng" dirty="0" smtClean="0"/>
              <a:t>houtstof</a:t>
            </a:r>
            <a:r>
              <a:rPr lang="nl-NL" dirty="0" smtClean="0"/>
              <a:t>: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houtachtige planten </a:t>
            </a:r>
            <a:r>
              <a:rPr lang="nl-NL" dirty="0" smtClean="0"/>
              <a:t>(bomen en struiken)</a:t>
            </a:r>
          </a:p>
          <a:p>
            <a:endParaRPr lang="nl-NL" dirty="0" smtClean="0"/>
          </a:p>
        </p:txBody>
      </p:sp>
      <p:sp>
        <p:nvSpPr>
          <p:cNvPr id="5" name="Tekstvak 4"/>
          <p:cNvSpPr txBox="1"/>
          <p:nvPr/>
        </p:nvSpPr>
        <p:spPr>
          <a:xfrm>
            <a:off x="7271792" y="3284984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Houtstof houdt de stengel stevig en rechtop, ook als er te weinig water is.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79512" y="3501008"/>
            <a:ext cx="2088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Alleen als er genoeg water in de plant zit, blijft de stengel rechtop. </a:t>
            </a:r>
          </a:p>
          <a:p>
            <a:r>
              <a:rPr lang="nl-NL" dirty="0" smtClean="0"/>
              <a:t>Bij te weinig water wordt de plant slap</a:t>
            </a:r>
            <a:endParaRPr lang="nl-NL" dirty="0"/>
          </a:p>
        </p:txBody>
      </p:sp>
      <p:pic>
        <p:nvPicPr>
          <p:cNvPr id="1026" name="Picture 2" descr="https://lcbiologie.files.wordpress.com/2012/04/planten-6-1-kbgt-bron-5a.jpg?w=300&amp;h=275"/>
          <p:cNvPicPr>
            <a:picLocks noChangeAspect="1" noChangeArrowheads="1"/>
          </p:cNvPicPr>
          <p:nvPr/>
        </p:nvPicPr>
        <p:blipFill>
          <a:blip r:embed="rId2" cstate="print"/>
          <a:srcRect l="5714" t="6420" r="12857" b="10122"/>
          <a:stretch>
            <a:fillRect/>
          </a:stretch>
        </p:blipFill>
        <p:spPr bwMode="auto">
          <a:xfrm>
            <a:off x="2411760" y="2588052"/>
            <a:ext cx="4680520" cy="4269948"/>
          </a:xfrm>
          <a:prstGeom prst="rect">
            <a:avLst/>
          </a:prstGeom>
          <a:noFill/>
        </p:spPr>
      </p:pic>
      <p:cxnSp>
        <p:nvCxnSpPr>
          <p:cNvPr id="9" name="Rechte verbindingslijn met pijl 8"/>
          <p:cNvCxnSpPr/>
          <p:nvPr/>
        </p:nvCxnSpPr>
        <p:spPr>
          <a:xfrm>
            <a:off x="1259632" y="4509120"/>
            <a:ext cx="172819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1403648" y="5229200"/>
            <a:ext cx="216024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 flipH="1">
            <a:off x="5292080" y="3429000"/>
            <a:ext cx="194421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H="1">
            <a:off x="6228184" y="4437112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>Een kruidachtige plant wordt slap zonder water.     Hoe komt dat?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/>
          <a:lstStyle/>
          <a:p>
            <a:r>
              <a:rPr lang="nl-NL" dirty="0" smtClean="0"/>
              <a:t>Ieder organisme bestaat uit cellen (een soort bouwblokjes, waaruit het organisme is opgebouwd).</a:t>
            </a:r>
          </a:p>
          <a:p>
            <a:r>
              <a:rPr lang="nl-NL" dirty="0" smtClean="0"/>
              <a:t>Planten hebben cellen met waterblaasjes erin.</a:t>
            </a:r>
          </a:p>
        </p:txBody>
      </p:sp>
      <p:pic>
        <p:nvPicPr>
          <p:cNvPr id="17410" name="Picture 2" descr="http://biowebsite.ilbiondino.nl/images/plantencel.jpg"/>
          <p:cNvPicPr>
            <a:picLocks noChangeAspect="1" noChangeArrowheads="1"/>
          </p:cNvPicPr>
          <p:nvPr/>
        </p:nvPicPr>
        <p:blipFill>
          <a:blip r:embed="rId2" cstate="print"/>
          <a:srcRect r="43301"/>
          <a:stretch>
            <a:fillRect/>
          </a:stretch>
        </p:blipFill>
        <p:spPr bwMode="auto">
          <a:xfrm>
            <a:off x="7020272" y="2924944"/>
            <a:ext cx="1728192" cy="3686176"/>
          </a:xfrm>
          <a:prstGeom prst="rect">
            <a:avLst/>
          </a:prstGeom>
          <a:noFill/>
        </p:spPr>
      </p:pic>
      <p:cxnSp>
        <p:nvCxnSpPr>
          <p:cNvPr id="9" name="Rechte verbindingslijn met pijl 8"/>
          <p:cNvCxnSpPr/>
          <p:nvPr/>
        </p:nvCxnSpPr>
        <p:spPr>
          <a:xfrm>
            <a:off x="4788024" y="4941168"/>
            <a:ext cx="3168352" cy="7200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1187624" y="274638"/>
            <a:ext cx="2808312" cy="11430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Met water		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Waterblaasjes zijn vol: </a:t>
            </a:r>
          </a:p>
          <a:p>
            <a:pPr>
              <a:buNone/>
            </a:pPr>
            <a:r>
              <a:rPr lang="nl-NL" dirty="0" smtClean="0"/>
              <a:t>	de cellen zijn stevig opgevuld </a:t>
            </a:r>
            <a:r>
              <a:rPr lang="nl-NL" dirty="0" smtClean="0">
                <a:sym typeface="Wingdings" pitchFamily="2" charset="2"/>
              </a:rPr>
              <a:t> de plant is stevig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Waterblaasjes zijn leeg: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de cellen zijn leeg en slap </a:t>
            </a:r>
            <a:r>
              <a:rPr lang="nl-NL" dirty="0" smtClean="0">
                <a:sym typeface="Wingdings" pitchFamily="2" charset="2"/>
              </a:rPr>
              <a:t> de plant is slap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pic>
        <p:nvPicPr>
          <p:cNvPr id="16386" name="Picture 2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r="73628"/>
          <a:stretch>
            <a:fillRect/>
          </a:stretch>
        </p:blipFill>
        <p:spPr bwMode="auto">
          <a:xfrm>
            <a:off x="323528" y="3501008"/>
            <a:ext cx="1008112" cy="1555751"/>
          </a:xfrm>
          <a:prstGeom prst="rect">
            <a:avLst/>
          </a:prstGeom>
          <a:noFill/>
        </p:spPr>
      </p:pic>
      <p:pic>
        <p:nvPicPr>
          <p:cNvPr id="16388" name="Picture 4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l="73255"/>
          <a:stretch>
            <a:fillRect/>
          </a:stretch>
        </p:blipFill>
        <p:spPr bwMode="auto">
          <a:xfrm>
            <a:off x="8195035" y="4797152"/>
            <a:ext cx="715800" cy="1089220"/>
          </a:xfrm>
          <a:prstGeom prst="rect">
            <a:avLst/>
          </a:prstGeom>
          <a:noFill/>
        </p:spPr>
      </p:pic>
      <p:pic>
        <p:nvPicPr>
          <p:cNvPr id="16390" name="Picture 6" descr="http://biologiepagina.nl/Brugklasnieuw/Planten/oefentoetsSO/dead_plant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284984"/>
            <a:ext cx="2239092" cy="3284984"/>
          </a:xfrm>
          <a:prstGeom prst="rect">
            <a:avLst/>
          </a:prstGeom>
          <a:noFill/>
        </p:spPr>
      </p:pic>
      <p:pic>
        <p:nvPicPr>
          <p:cNvPr id="16392" name="Picture 8" descr="http://www.moestuinforum.nl/imgupload/uploads/20130606205129405013705468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5844" y="3212977"/>
            <a:ext cx="2432140" cy="3240360"/>
          </a:xfrm>
          <a:prstGeom prst="rect">
            <a:avLst/>
          </a:prstGeom>
          <a:noFill/>
        </p:spPr>
      </p:pic>
      <p:pic>
        <p:nvPicPr>
          <p:cNvPr id="14" name="Picture 2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r="73628"/>
          <a:stretch>
            <a:fillRect/>
          </a:stretch>
        </p:blipFill>
        <p:spPr bwMode="auto">
          <a:xfrm>
            <a:off x="323528" y="4869160"/>
            <a:ext cx="1008112" cy="1555751"/>
          </a:xfrm>
          <a:prstGeom prst="rect">
            <a:avLst/>
          </a:prstGeom>
          <a:noFill/>
        </p:spPr>
      </p:pic>
      <p:pic>
        <p:nvPicPr>
          <p:cNvPr id="15" name="Picture 2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r="73628"/>
          <a:stretch>
            <a:fillRect/>
          </a:stretch>
        </p:blipFill>
        <p:spPr bwMode="auto">
          <a:xfrm>
            <a:off x="1115616" y="4293096"/>
            <a:ext cx="868130" cy="1339727"/>
          </a:xfrm>
          <a:prstGeom prst="rect">
            <a:avLst/>
          </a:prstGeom>
          <a:noFill/>
        </p:spPr>
      </p:pic>
      <p:pic>
        <p:nvPicPr>
          <p:cNvPr id="17" name="Picture 4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l="73255"/>
          <a:stretch>
            <a:fillRect/>
          </a:stretch>
        </p:blipFill>
        <p:spPr bwMode="auto">
          <a:xfrm>
            <a:off x="8172400" y="3717032"/>
            <a:ext cx="715800" cy="1089220"/>
          </a:xfrm>
          <a:prstGeom prst="rect">
            <a:avLst/>
          </a:prstGeom>
          <a:noFill/>
        </p:spPr>
      </p:pic>
      <p:pic>
        <p:nvPicPr>
          <p:cNvPr id="18" name="Picture 4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l="73255"/>
          <a:stretch>
            <a:fillRect/>
          </a:stretch>
        </p:blipFill>
        <p:spPr bwMode="auto">
          <a:xfrm>
            <a:off x="7522276" y="4365104"/>
            <a:ext cx="722131" cy="1098854"/>
          </a:xfrm>
          <a:prstGeom prst="rect">
            <a:avLst/>
          </a:prstGeom>
          <a:noFill/>
        </p:spPr>
      </p:pic>
      <p:pic>
        <p:nvPicPr>
          <p:cNvPr id="19" name="Picture 4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l="73255"/>
          <a:stretch>
            <a:fillRect/>
          </a:stretch>
        </p:blipFill>
        <p:spPr bwMode="auto">
          <a:xfrm>
            <a:off x="7939722" y="260648"/>
            <a:ext cx="804462" cy="1224136"/>
          </a:xfrm>
          <a:prstGeom prst="rect">
            <a:avLst/>
          </a:prstGeom>
          <a:noFill/>
        </p:spPr>
      </p:pic>
      <p:pic>
        <p:nvPicPr>
          <p:cNvPr id="20" name="Picture 2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r="73628"/>
          <a:stretch>
            <a:fillRect/>
          </a:stretch>
        </p:blipFill>
        <p:spPr bwMode="auto">
          <a:xfrm>
            <a:off x="323528" y="260648"/>
            <a:ext cx="868130" cy="1339727"/>
          </a:xfrm>
          <a:prstGeom prst="rect">
            <a:avLst/>
          </a:prstGeom>
          <a:noFill/>
        </p:spPr>
      </p:pic>
      <p:sp>
        <p:nvSpPr>
          <p:cNvPr id="21" name="Titel 8"/>
          <p:cNvSpPr txBox="1">
            <a:spLocks/>
          </p:cNvSpPr>
          <p:nvPr/>
        </p:nvSpPr>
        <p:spPr>
          <a:xfrm>
            <a:off x="4932040" y="260648"/>
            <a:ext cx="3024336" cy="1143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Zonder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Functie van de stengel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5259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Een plant neemt water + zouten op met de wortels. </a:t>
            </a:r>
          </a:p>
          <a:p>
            <a:r>
              <a:rPr lang="nl-NL" dirty="0" smtClean="0"/>
              <a:t>Een plant maakt met dat water zijn eigen voedsel in de groene blaadjes.</a:t>
            </a:r>
          </a:p>
          <a:p>
            <a:r>
              <a:rPr lang="nl-NL" dirty="0" smtClean="0"/>
              <a:t>Het water + zouten moet vanaf de wortels naar boven vervoerd worden.</a:t>
            </a:r>
          </a:p>
          <a:p>
            <a:r>
              <a:rPr lang="nl-NL" dirty="0" smtClean="0"/>
              <a:t>Het voedsel moet vanuit de bladeren naar de rest van de plant vervoerd worden</a:t>
            </a:r>
          </a:p>
          <a:p>
            <a:endParaRPr lang="nl-NL" dirty="0"/>
          </a:p>
        </p:txBody>
      </p:sp>
      <p:pic>
        <p:nvPicPr>
          <p:cNvPr id="18434" name="Picture 2" descr="http://image.slidesharecdn.com/h42-101104123626-phpapp02/95/hoofdstuk-42-audesirk-34-638.jpg?cb=1422634006"/>
          <p:cNvPicPr>
            <a:picLocks noChangeAspect="1" noChangeArrowheads="1"/>
          </p:cNvPicPr>
          <p:nvPr/>
        </p:nvPicPr>
        <p:blipFill>
          <a:blip r:embed="rId2" cstate="print"/>
          <a:srcRect l="52137" t="17361"/>
          <a:stretch>
            <a:fillRect/>
          </a:stretch>
        </p:blipFill>
        <p:spPr bwMode="auto">
          <a:xfrm>
            <a:off x="5508104" y="1628800"/>
            <a:ext cx="3444055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6275040" cy="4525963"/>
          </a:xfrm>
        </p:spPr>
        <p:txBody>
          <a:bodyPr>
            <a:normAutofit lnSpcReduction="10000"/>
          </a:bodyPr>
          <a:lstStyle/>
          <a:p>
            <a:r>
              <a:rPr lang="nl-NL" i="1" dirty="0" smtClean="0"/>
              <a:t>Het vervoeren van water en andere opgeloste stoffen </a:t>
            </a:r>
            <a:r>
              <a:rPr lang="nl-NL" dirty="0" smtClean="0"/>
              <a:t>gaat via dunne buisjes die door stengel lopen: de vaten.</a:t>
            </a:r>
          </a:p>
          <a:p>
            <a:r>
              <a:rPr lang="nl-NL" dirty="0" smtClean="0"/>
              <a:t>Als er veel vaten bij elkaar liggen in een groepje heet dat een vaatbundel.</a:t>
            </a:r>
          </a:p>
          <a:p>
            <a:r>
              <a:rPr lang="nl-NL" sz="2600" dirty="0" smtClean="0"/>
              <a:t>Een vaatbundel brengt water+stoffen </a:t>
            </a:r>
            <a:r>
              <a:rPr lang="nl-NL" sz="2600" dirty="0" err="1" smtClean="0"/>
              <a:t>óf</a:t>
            </a:r>
            <a:r>
              <a:rPr lang="nl-NL" sz="2600" dirty="0" smtClean="0"/>
              <a:t> naar boven </a:t>
            </a:r>
            <a:r>
              <a:rPr lang="nl-NL" sz="2600" dirty="0" err="1" smtClean="0"/>
              <a:t>óf</a:t>
            </a:r>
            <a:r>
              <a:rPr lang="nl-NL" sz="2600" dirty="0" smtClean="0"/>
              <a:t> naar beneden (</a:t>
            </a:r>
            <a:r>
              <a:rPr lang="nl-NL" sz="2600" dirty="0" err="1" smtClean="0"/>
              <a:t>éénrichting</a:t>
            </a:r>
            <a:r>
              <a:rPr lang="nl-NL" sz="2600" dirty="0" smtClean="0"/>
              <a:t> verkeer)</a:t>
            </a:r>
            <a:endParaRPr lang="nl-NL" sz="26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Functie van de stengel</a:t>
            </a:r>
            <a:endParaRPr lang="nl-NL" dirty="0"/>
          </a:p>
        </p:txBody>
      </p:sp>
      <p:pic>
        <p:nvPicPr>
          <p:cNvPr id="19460" name="Picture 4" descr="http://www2.malmberg.nl/BIOLOGIEVOORJOU/LEERJAAR1/OEFENTOETSEN/IMAGES_TH2/1505-02-009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6075" y="3619499"/>
            <a:ext cx="2447925" cy="3238501"/>
          </a:xfrm>
          <a:prstGeom prst="rect">
            <a:avLst/>
          </a:prstGeom>
          <a:noFill/>
        </p:spPr>
      </p:pic>
      <p:pic>
        <p:nvPicPr>
          <p:cNvPr id="19462" name="Picture 6" descr="http://www.10voorbiologie.nl/afbfczw/H45%20Planten/doorsnede%20zonnebloem%20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0146" y="1196752"/>
            <a:ext cx="221361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Hoe groeit een plant?</a:t>
            </a:r>
            <a:endParaRPr lang="nl-NL" dirty="0"/>
          </a:p>
        </p:txBody>
      </p:sp>
      <p:pic>
        <p:nvPicPr>
          <p:cNvPr id="20482" name="Picture 2" descr="https://upload.wikimedia.org/wikipedia/commons/thumb/c/c1/Shoot.png/220px-Shoo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484784"/>
            <a:ext cx="2095500" cy="3267075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6707088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Een plant groeit bij de eindknoppen ieder jaar verder omhoog (nieuwe stengel/stam en bladeren). </a:t>
            </a:r>
          </a:p>
          <a:p>
            <a:r>
              <a:rPr lang="nl-NL" dirty="0" smtClean="0"/>
              <a:t>De okselknoppen maken nieuwe zijtakken met bladeren.</a:t>
            </a:r>
          </a:p>
          <a:p>
            <a:r>
              <a:rPr lang="nl-NL" dirty="0" smtClean="0"/>
              <a:t>De wortels groeien aan de punten ieder jaar verder onder de grond.</a:t>
            </a:r>
          </a:p>
        </p:txBody>
      </p:sp>
      <p:pic>
        <p:nvPicPr>
          <p:cNvPr id="20484" name="Picture 4" descr="http://www.irs.nl/userfiles/plaatjes/Betatip/0701.png"/>
          <p:cNvPicPr>
            <a:picLocks noChangeAspect="1" noChangeArrowheads="1"/>
          </p:cNvPicPr>
          <p:nvPr/>
        </p:nvPicPr>
        <p:blipFill>
          <a:blip r:embed="rId3" cstate="print"/>
          <a:srcRect l="23417" t="22334" r="15980" b="27666"/>
          <a:stretch>
            <a:fillRect/>
          </a:stretch>
        </p:blipFill>
        <p:spPr bwMode="auto">
          <a:xfrm>
            <a:off x="6191672" y="5135809"/>
            <a:ext cx="2952328" cy="1722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boom groeit ook nog in de breedte: stam en takken worden dikker.</a:t>
            </a:r>
          </a:p>
          <a:p>
            <a:r>
              <a:rPr lang="nl-NL" dirty="0" smtClean="0"/>
              <a:t>Vlak onder de schorslaag maakt de boom ieder jaar nieuw hout (bij de stippellijn).</a:t>
            </a:r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Hoe groeit een boom?</a:t>
            </a:r>
            <a:endParaRPr lang="nl-NL" dirty="0"/>
          </a:p>
        </p:txBody>
      </p:sp>
      <p:pic>
        <p:nvPicPr>
          <p:cNvPr id="21508" name="Picture 4" descr="http://www.knoopenzo.nl/knots49/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861048"/>
            <a:ext cx="2952328" cy="2527193"/>
          </a:xfrm>
          <a:prstGeom prst="rect">
            <a:avLst/>
          </a:prstGeom>
          <a:noFill/>
        </p:spPr>
      </p:pic>
      <p:sp>
        <p:nvSpPr>
          <p:cNvPr id="7" name="PIJL-LINKS 6"/>
          <p:cNvSpPr/>
          <p:nvPr/>
        </p:nvSpPr>
        <p:spPr>
          <a:xfrm>
            <a:off x="5292080" y="4077072"/>
            <a:ext cx="1296144" cy="50405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355</Words>
  <Application>Microsoft Office PowerPoint</Application>
  <PresentationFormat>Diavoorstelling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Basisstof 3 STENGEL</vt:lpstr>
      <vt:lpstr>Onderdelen van de stengel</vt:lpstr>
      <vt:lpstr>Stevigheid van stengels</vt:lpstr>
      <vt:lpstr>Een kruidachtige plant wordt slap zonder water.     Hoe komt dat?</vt:lpstr>
      <vt:lpstr> Met water  </vt:lpstr>
      <vt:lpstr>Functie van de stengel</vt:lpstr>
      <vt:lpstr>Functie van de stengel</vt:lpstr>
      <vt:lpstr>Hoe groeit een plant?</vt:lpstr>
      <vt:lpstr>Hoe groeit een boom?</vt:lpstr>
      <vt:lpstr>Jaarringen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3 STENGEL</dc:title>
  <dc:creator>Sandra Sloot</dc:creator>
  <cp:lastModifiedBy>Sandra Sloot - Linder, van</cp:lastModifiedBy>
  <cp:revision>22</cp:revision>
  <dcterms:created xsi:type="dcterms:W3CDTF">2015-11-10T09:52:18Z</dcterms:created>
  <dcterms:modified xsi:type="dcterms:W3CDTF">2015-11-24T08:24:17Z</dcterms:modified>
</cp:coreProperties>
</file>