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0" r:id="rId7"/>
    <p:sldId id="264" r:id="rId8"/>
    <p:sldId id="262" r:id="rId9"/>
    <p:sldId id="263" r:id="rId1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1FDC06"/>
    <a:srgbClr val="F8B9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80" d="100"/>
          <a:sy n="80" d="100"/>
        </p:scale>
        <p:origin x="17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34560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42257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0820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501658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2833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62129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03277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23655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25785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34546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757170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C07462-2531-4FD5-8E77-ADE753C4300F}" type="datetimeFigureOut">
              <a:rPr lang="nl-NL" smtClean="0"/>
              <a:t>4-11-2015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4BFDE0-3106-465A-AA2E-0803CD8C35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094933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8216900" y="1587499"/>
            <a:ext cx="2451100" cy="1604963"/>
          </a:xfrm>
          <a:solidFill>
            <a:srgbClr val="00B050"/>
          </a:solidFill>
        </p:spPr>
        <p:txBody>
          <a:bodyPr>
            <a:normAutofit/>
          </a:bodyPr>
          <a:lstStyle/>
          <a:p>
            <a:r>
              <a:rPr lang="nl-NL" sz="4400" dirty="0" smtClean="0"/>
              <a:t>Thema 2</a:t>
            </a:r>
            <a:br>
              <a:rPr lang="nl-NL" sz="4400" dirty="0" smtClean="0"/>
            </a:br>
            <a:r>
              <a:rPr lang="nl-NL" sz="4400" dirty="0" smtClean="0"/>
              <a:t>Planten</a:t>
            </a:r>
            <a:endParaRPr lang="nl-NL" sz="44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solidFill>
            <a:srgbClr val="FFFF00"/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>
            <a:normAutofit/>
          </a:bodyPr>
          <a:lstStyle/>
          <a:p>
            <a:r>
              <a:rPr lang="nl-NL" sz="4400" dirty="0" smtClean="0">
                <a:solidFill>
                  <a:srgbClr val="FF0000"/>
                </a:solidFill>
              </a:rPr>
              <a:t>Bs.1: onderzoek doen</a:t>
            </a:r>
          </a:p>
          <a:p>
            <a:r>
              <a:rPr lang="nl-NL" sz="4400" dirty="0" smtClean="0">
                <a:solidFill>
                  <a:srgbClr val="FF0000"/>
                </a:solidFill>
              </a:rPr>
              <a:t>Bs.6: een werkplan maken</a:t>
            </a:r>
            <a:endParaRPr lang="nl-NL" sz="4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57151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vale toelichting 4"/>
          <p:cNvSpPr/>
          <p:nvPr/>
        </p:nvSpPr>
        <p:spPr>
          <a:xfrm>
            <a:off x="7692188" y="588753"/>
            <a:ext cx="4499811" cy="878305"/>
          </a:xfrm>
          <a:prstGeom prst="wedgeEllipseCallout">
            <a:avLst>
              <a:gd name="adj1" fmla="val -64683"/>
              <a:gd name="adj2" fmla="val 157021"/>
            </a:avLst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Op welke vraag wil je een antwoord vinden door je onderzoek?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4118811" cy="1325563"/>
          </a:xfrm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Onderzoek doen</a:t>
            </a:r>
            <a:r>
              <a:rPr lang="nl-NL" dirty="0" smtClean="0"/>
              <a:t>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8883315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Je volgt altijd deze stappen: De rode moet je </a:t>
            </a:r>
            <a:r>
              <a:rPr lang="nl-NL" dirty="0" smtClean="0"/>
              <a:t>vandaag </a:t>
            </a:r>
            <a:r>
              <a:rPr lang="nl-NL" dirty="0" smtClean="0"/>
              <a:t>doen.</a:t>
            </a:r>
          </a:p>
          <a:p>
            <a:r>
              <a:rPr lang="nl-NL" b="1" dirty="0" smtClean="0">
                <a:solidFill>
                  <a:srgbClr val="FF0000"/>
                </a:solidFill>
              </a:rPr>
              <a:t>1. </a:t>
            </a:r>
            <a:r>
              <a:rPr lang="nl-NL" b="1" dirty="0" smtClean="0">
                <a:solidFill>
                  <a:srgbClr val="FF0000"/>
                </a:solidFill>
              </a:rPr>
              <a:t>Onderzoeksvraag (=probleemstelling)</a:t>
            </a:r>
            <a:endParaRPr lang="nl-NL" b="1" dirty="0" smtClean="0">
              <a:solidFill>
                <a:srgbClr val="FF0000"/>
              </a:solidFill>
            </a:endParaRPr>
          </a:p>
          <a:p>
            <a:r>
              <a:rPr lang="nl-NL" b="1" dirty="0" smtClean="0">
                <a:solidFill>
                  <a:srgbClr val="FF0000"/>
                </a:solidFill>
              </a:rPr>
              <a:t>2. </a:t>
            </a:r>
            <a:r>
              <a:rPr lang="nl-NL" b="1" dirty="0" smtClean="0">
                <a:solidFill>
                  <a:srgbClr val="FF0000"/>
                </a:solidFill>
              </a:rPr>
              <a:t>Hypothese (=veronderstelling)</a:t>
            </a:r>
            <a:endParaRPr lang="nl-NL" b="1" dirty="0" smtClean="0">
              <a:solidFill>
                <a:srgbClr val="FF0000"/>
              </a:solidFill>
            </a:endParaRPr>
          </a:p>
          <a:p>
            <a:r>
              <a:rPr lang="nl-NL" b="1" dirty="0" smtClean="0">
                <a:solidFill>
                  <a:srgbClr val="FF0000"/>
                </a:solidFill>
              </a:rPr>
              <a:t>3. Materiaal </a:t>
            </a:r>
            <a:r>
              <a:rPr lang="nl-NL" b="1" dirty="0" smtClean="0">
                <a:solidFill>
                  <a:srgbClr val="FF0000"/>
                </a:solidFill>
              </a:rPr>
              <a:t>(=benodigdheden</a:t>
            </a:r>
            <a:r>
              <a:rPr lang="nl-NL" b="1" dirty="0" smtClean="0">
                <a:solidFill>
                  <a:srgbClr val="FF0000"/>
                </a:solidFill>
              </a:rPr>
              <a:t>)</a:t>
            </a:r>
          </a:p>
          <a:p>
            <a:r>
              <a:rPr lang="nl-NL" b="1" dirty="0" smtClean="0">
                <a:solidFill>
                  <a:srgbClr val="FF0000"/>
                </a:solidFill>
              </a:rPr>
              <a:t>4. Methode </a:t>
            </a:r>
            <a:r>
              <a:rPr lang="nl-NL" b="1" dirty="0" smtClean="0">
                <a:solidFill>
                  <a:srgbClr val="FF0000"/>
                </a:solidFill>
              </a:rPr>
              <a:t>(=werkwijze</a:t>
            </a:r>
            <a:r>
              <a:rPr lang="nl-NL" b="1" dirty="0" smtClean="0">
                <a:solidFill>
                  <a:srgbClr val="FF0000"/>
                </a:solidFill>
              </a:rPr>
              <a:t>)</a:t>
            </a:r>
          </a:p>
          <a:p>
            <a:r>
              <a:rPr lang="nl-NL" sz="2400" dirty="0" smtClean="0"/>
              <a:t>5. Resultaten</a:t>
            </a:r>
          </a:p>
          <a:p>
            <a:r>
              <a:rPr lang="nl-NL" sz="2400" dirty="0" smtClean="0"/>
              <a:t>6. Conclusie</a:t>
            </a:r>
          </a:p>
          <a:p>
            <a:r>
              <a:rPr lang="nl-NL" sz="2400" dirty="0" smtClean="0"/>
              <a:t>7. Discussie</a:t>
            </a:r>
            <a:endParaRPr lang="nl-NL" sz="2400" dirty="0"/>
          </a:p>
        </p:txBody>
      </p:sp>
      <p:sp>
        <p:nvSpPr>
          <p:cNvPr id="4" name="Ovale toelichting 3"/>
          <p:cNvSpPr/>
          <p:nvPr/>
        </p:nvSpPr>
        <p:spPr>
          <a:xfrm>
            <a:off x="7692189" y="2288591"/>
            <a:ext cx="4499811" cy="1419474"/>
          </a:xfrm>
          <a:prstGeom prst="wedgeEllipseCallout">
            <a:avLst>
              <a:gd name="adj1" fmla="val -87410"/>
              <a:gd name="adj2" fmla="val 6669"/>
            </a:avLst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Welk antwoord verwacht </a:t>
            </a:r>
            <a:r>
              <a:rPr lang="nl-NL" b="1" dirty="0">
                <a:solidFill>
                  <a:schemeClr val="tx2"/>
                </a:solidFill>
              </a:rPr>
              <a:t>je </a:t>
            </a:r>
            <a:r>
              <a:rPr lang="nl-NL" b="1" dirty="0" smtClean="0">
                <a:solidFill>
                  <a:schemeClr val="tx2"/>
                </a:solidFill>
              </a:rPr>
              <a:t>op </a:t>
            </a:r>
            <a:r>
              <a:rPr lang="nl-NL" b="1" dirty="0">
                <a:solidFill>
                  <a:schemeClr val="tx2"/>
                </a:solidFill>
              </a:rPr>
              <a:t>de vraag </a:t>
            </a:r>
            <a:r>
              <a:rPr lang="nl-NL" b="1" dirty="0" smtClean="0">
                <a:solidFill>
                  <a:schemeClr val="tx2"/>
                </a:solidFill>
              </a:rPr>
              <a:t>(voordat je het onderzoek hebt gedaan). En </a:t>
            </a:r>
            <a:r>
              <a:rPr lang="nl-NL" b="1" dirty="0">
                <a:solidFill>
                  <a:schemeClr val="tx2"/>
                </a:solidFill>
              </a:rPr>
              <a:t>waarom denk je dat?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6" name="Ovale toelichting 5"/>
          <p:cNvSpPr/>
          <p:nvPr/>
        </p:nvSpPr>
        <p:spPr>
          <a:xfrm>
            <a:off x="7126704" y="3931695"/>
            <a:ext cx="4499811" cy="878305"/>
          </a:xfrm>
          <a:prstGeom prst="wedgeEllipseCallout">
            <a:avLst>
              <a:gd name="adj1" fmla="val -78587"/>
              <a:gd name="adj2" fmla="val -88185"/>
            </a:avLst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Zet alle spullen die je nodig hebt voor het uitvoeren van je onderzoek op een rijtje.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7" name="Ovale toelichting 6"/>
          <p:cNvSpPr/>
          <p:nvPr/>
        </p:nvSpPr>
        <p:spPr>
          <a:xfrm>
            <a:off x="5714999" y="5027614"/>
            <a:ext cx="4499811" cy="1418702"/>
          </a:xfrm>
          <a:prstGeom prst="wedgeEllipseCallout">
            <a:avLst>
              <a:gd name="adj1" fmla="val -68160"/>
              <a:gd name="adj2" fmla="val -112057"/>
            </a:avLst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Schrijf precies op wat je allemaal gedaan hebt om het onderzoek uit te voeren. Iemand anders moet het na kunnen doen.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9" name="Ovale toelichting 8"/>
          <p:cNvSpPr/>
          <p:nvPr/>
        </p:nvSpPr>
        <p:spPr>
          <a:xfrm>
            <a:off x="2995863" y="4810000"/>
            <a:ext cx="2225841" cy="1637694"/>
          </a:xfrm>
          <a:prstGeom prst="wedgeEllipseCallout">
            <a:avLst>
              <a:gd name="adj1" fmla="val -56329"/>
              <a:gd name="adj2" fmla="val -33354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 smtClean="0">
                <a:solidFill>
                  <a:schemeClr val="tx2"/>
                </a:solidFill>
              </a:rPr>
              <a:t>Dit doe je pas na het uitvoeren van het onderzoek.</a:t>
            </a:r>
            <a:endParaRPr lang="nl-NL" dirty="0">
              <a:solidFill>
                <a:schemeClr val="tx2"/>
              </a:solidFill>
            </a:endParaRPr>
          </a:p>
        </p:txBody>
      </p:sp>
      <p:sp>
        <p:nvSpPr>
          <p:cNvPr id="10" name="Rechteraccolade 9"/>
          <p:cNvSpPr/>
          <p:nvPr/>
        </p:nvSpPr>
        <p:spPr>
          <a:xfrm>
            <a:off x="2751219" y="4451684"/>
            <a:ext cx="88234" cy="1287379"/>
          </a:xfrm>
          <a:prstGeom prst="rightBrac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18637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4" grpId="0" animBg="1"/>
      <p:bldP spid="6" grpId="0" animBg="1"/>
      <p:bldP spid="7" grpId="0" animBg="1"/>
      <p:bldP spid="9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5755105" cy="1325563"/>
          </a:xfrm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Waar moet je op letten?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</a:t>
            </a:r>
            <a:r>
              <a:rPr lang="nl-NL" b="1" dirty="0" smtClean="0">
                <a:solidFill>
                  <a:srgbClr val="C00000"/>
                </a:solidFill>
              </a:rPr>
              <a:t>onderzoeksvraag</a:t>
            </a:r>
            <a:r>
              <a:rPr lang="nl-NL" dirty="0" smtClean="0"/>
              <a:t> goed omschrijven. Precies zeggen wat je wil weten. In een vraagzin. (Bv. geen ‘groeien’ zeggen als je ‘kiemen’ bedoelt)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De </a:t>
            </a:r>
            <a:r>
              <a:rPr lang="nl-NL" b="1" dirty="0" smtClean="0">
                <a:solidFill>
                  <a:srgbClr val="C00000"/>
                </a:solidFill>
              </a:rPr>
              <a:t>hypothese</a:t>
            </a:r>
            <a:r>
              <a:rPr lang="nl-NL" dirty="0" smtClean="0"/>
              <a:t> is nooit ‘fout’. Vooraf bedenken. Na je onderzoek weet je of het klopt of niet. Je moet er wel goed over nadenken. Altijd erbij zetten </a:t>
            </a:r>
            <a:r>
              <a:rPr lang="nl-NL" i="1" u="sng" dirty="0" smtClean="0"/>
              <a:t>waarom</a:t>
            </a:r>
            <a:r>
              <a:rPr lang="nl-NL" dirty="0" smtClean="0"/>
              <a:t> je iets denkt.</a:t>
            </a:r>
          </a:p>
        </p:txBody>
      </p:sp>
    </p:spTree>
    <p:extLst>
      <p:ext uri="{BB962C8B-B14F-4D97-AF65-F5344CB8AC3E}">
        <p14:creationId xmlns:p14="http://schemas.microsoft.com/office/powerpoint/2010/main" val="3443570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Bij </a:t>
            </a:r>
            <a:r>
              <a:rPr lang="nl-NL" b="1" dirty="0" smtClean="0">
                <a:solidFill>
                  <a:srgbClr val="C00000"/>
                </a:solidFill>
              </a:rPr>
              <a:t>materiaal</a:t>
            </a:r>
            <a:r>
              <a:rPr lang="nl-NL" dirty="0" smtClean="0"/>
              <a:t> alles opschrijven, ook spullen zoals tape, koelkast, water enz.</a:t>
            </a:r>
          </a:p>
          <a:p>
            <a:endParaRPr lang="nl-NL" dirty="0"/>
          </a:p>
          <a:p>
            <a:r>
              <a:rPr lang="nl-NL" dirty="0" smtClean="0"/>
              <a:t>Bij </a:t>
            </a:r>
            <a:r>
              <a:rPr lang="nl-NL" b="1" dirty="0" smtClean="0">
                <a:solidFill>
                  <a:srgbClr val="C00000"/>
                </a:solidFill>
              </a:rPr>
              <a:t>methode (werkwijze) </a:t>
            </a:r>
            <a:r>
              <a:rPr lang="nl-NL" dirty="0" smtClean="0"/>
              <a:t>altijd zorgen voor: </a:t>
            </a:r>
          </a:p>
          <a:p>
            <a:pPr marL="0" indent="0">
              <a:buNone/>
            </a:pPr>
            <a:r>
              <a:rPr lang="nl-NL" dirty="0" smtClean="0"/>
              <a:t>	Een </a:t>
            </a:r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proefgroep en een controlegroep</a:t>
            </a:r>
            <a:r>
              <a:rPr lang="nl-NL" dirty="0" smtClean="0"/>
              <a:t>. </a:t>
            </a:r>
          </a:p>
          <a:p>
            <a:pPr marL="0" indent="0">
              <a:buNone/>
            </a:pPr>
            <a:r>
              <a:rPr lang="nl-NL" dirty="0" smtClean="0"/>
              <a:t>	Tussen die twee groepen mag er maar </a:t>
            </a:r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één factor verschillend</a:t>
            </a:r>
            <a:r>
              <a:rPr lang="nl-NL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dirty="0" smtClean="0"/>
              <a:t>zijn, de overige omstandigheden moeten precies hetzelfde zijn. 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Je moet zorgen voor </a:t>
            </a:r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voldoende organismen </a:t>
            </a:r>
            <a:r>
              <a:rPr lang="nl-NL" dirty="0" smtClean="0"/>
              <a:t> in je proefgroep en controle groep (bv. niet 1 zaadje maar 10 zaadjes).</a:t>
            </a:r>
            <a:endParaRPr lang="nl-NL" dirty="0"/>
          </a:p>
        </p:txBody>
      </p:sp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5562600" cy="1325563"/>
          </a:xfrm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Waar moet je op letten?</a:t>
            </a:r>
            <a:endParaRPr lang="nl-NL" b="1" dirty="0"/>
          </a:p>
        </p:txBody>
      </p:sp>
      <p:sp>
        <p:nvSpPr>
          <p:cNvPr id="5" name="PIJL-RECHTS 4"/>
          <p:cNvSpPr/>
          <p:nvPr/>
        </p:nvSpPr>
        <p:spPr>
          <a:xfrm>
            <a:off x="1046747" y="3796757"/>
            <a:ext cx="577516" cy="409074"/>
          </a:xfrm>
          <a:prstGeom prst="rightArrow">
            <a:avLst/>
          </a:prstGeom>
          <a:solidFill>
            <a:srgbClr val="1FDC0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" name="PIJL-RECHTS 5"/>
          <p:cNvSpPr/>
          <p:nvPr/>
        </p:nvSpPr>
        <p:spPr>
          <a:xfrm>
            <a:off x="1046747" y="5164347"/>
            <a:ext cx="577516" cy="409074"/>
          </a:xfrm>
          <a:prstGeom prst="rightArrow">
            <a:avLst/>
          </a:prstGeom>
          <a:solidFill>
            <a:srgbClr val="1FDC0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PIJL-RECHTS 6"/>
          <p:cNvSpPr/>
          <p:nvPr/>
        </p:nvSpPr>
        <p:spPr>
          <a:xfrm>
            <a:off x="1046747" y="4303065"/>
            <a:ext cx="577516" cy="409074"/>
          </a:xfrm>
          <a:prstGeom prst="rightArrow">
            <a:avLst/>
          </a:prstGeom>
          <a:solidFill>
            <a:srgbClr val="1FDC0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993841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Cilinder 32"/>
          <p:cNvSpPr/>
          <p:nvPr/>
        </p:nvSpPr>
        <p:spPr>
          <a:xfrm>
            <a:off x="2256781" y="5460331"/>
            <a:ext cx="794083" cy="745958"/>
          </a:xfrm>
          <a:prstGeom prst="can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" name="Titel 1"/>
          <p:cNvSpPr>
            <a:spLocks noGrp="1"/>
          </p:cNvSpPr>
          <p:nvPr>
            <p:ph type="title"/>
          </p:nvPr>
        </p:nvSpPr>
        <p:spPr>
          <a:xfrm>
            <a:off x="839788" y="1"/>
            <a:ext cx="10515600" cy="1690688"/>
          </a:xfrm>
          <a:solidFill>
            <a:srgbClr val="FFFF00"/>
          </a:solidFill>
        </p:spPr>
        <p:txBody>
          <a:bodyPr>
            <a:normAutofit fontScale="90000"/>
          </a:bodyPr>
          <a:lstStyle/>
          <a:p>
            <a:r>
              <a:rPr lang="nl-NL" dirty="0" smtClean="0"/>
              <a:t/>
            </a:r>
            <a:br>
              <a:rPr lang="nl-NL" dirty="0" smtClean="0"/>
            </a:br>
            <a:r>
              <a:rPr lang="nl-NL" b="1" dirty="0" smtClean="0"/>
              <a:t>Onderzoek </a:t>
            </a:r>
            <a:r>
              <a:rPr lang="nl-NL" b="1" dirty="0"/>
              <a:t>naar het kiemen van tuinkerszaadjes.</a:t>
            </a:r>
            <a:br>
              <a:rPr lang="nl-NL" b="1" dirty="0"/>
            </a:br>
            <a:r>
              <a:rPr lang="nl-NL" sz="3100" dirty="0"/>
              <a:t>Welke factoren zouden het kiemen van tuinkerszaadjes kunnen beïnvloeden? </a:t>
            </a:r>
            <a:br>
              <a:rPr lang="nl-NL" sz="3100" dirty="0"/>
            </a:br>
            <a:endParaRPr lang="nl-NL" sz="3100" b="1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idx="1"/>
          </p:nvPr>
        </p:nvSpPr>
        <p:spPr>
          <a:xfrm>
            <a:off x="6172200" y="1681163"/>
            <a:ext cx="5183188" cy="823912"/>
          </a:xfrm>
        </p:spPr>
        <p:txBody>
          <a:bodyPr>
            <a:noAutofit/>
          </a:bodyPr>
          <a:lstStyle/>
          <a:p>
            <a:endParaRPr lang="nl-NL" sz="3200" dirty="0" smtClean="0"/>
          </a:p>
          <a:p>
            <a:endParaRPr lang="nl-NL" sz="3200" dirty="0" smtClean="0"/>
          </a:p>
          <a:p>
            <a:r>
              <a:rPr lang="nl-NL" sz="2800" dirty="0" smtClean="0"/>
              <a:t>Voorbeeld</a:t>
            </a:r>
            <a:r>
              <a:rPr lang="nl-NL" sz="2800" dirty="0"/>
              <a:t>: </a:t>
            </a:r>
            <a:r>
              <a:rPr lang="nl-NL" sz="2800" dirty="0" smtClean="0"/>
              <a:t>kiemen tuinkerszaadjes </a:t>
            </a:r>
            <a:r>
              <a:rPr lang="nl-NL" sz="2800" dirty="0"/>
              <a:t>zonder water</a:t>
            </a:r>
            <a:r>
              <a:rPr lang="nl-NL" sz="2800" dirty="0" smtClean="0"/>
              <a:t>?</a:t>
            </a:r>
            <a:endParaRPr lang="nl-NL" sz="28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2"/>
          </p:nvPr>
        </p:nvSpPr>
        <p:spPr>
          <a:xfrm>
            <a:off x="861429" y="2487611"/>
            <a:ext cx="5157787" cy="4226009"/>
          </a:xfrm>
        </p:spPr>
        <p:txBody>
          <a:bodyPr/>
          <a:lstStyle/>
          <a:p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Controlegroep</a:t>
            </a:r>
            <a:r>
              <a:rPr lang="nl-NL" dirty="0" smtClean="0"/>
              <a:t>: met water</a:t>
            </a:r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nl-NL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Proefgroep</a:t>
            </a:r>
            <a:r>
              <a:rPr lang="nl-NL" dirty="0" smtClean="0"/>
              <a:t>: zonder water</a:t>
            </a:r>
            <a:endParaRPr lang="nl-NL" dirty="0"/>
          </a:p>
        </p:txBody>
      </p:sp>
      <p:sp>
        <p:nvSpPr>
          <p:cNvPr id="8" name="Cilinder 7"/>
          <p:cNvSpPr/>
          <p:nvPr/>
        </p:nvSpPr>
        <p:spPr>
          <a:xfrm>
            <a:off x="2175710" y="3116179"/>
            <a:ext cx="962527" cy="3513221"/>
          </a:xfrm>
          <a:prstGeom prst="ca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" name="Cilinder 8"/>
          <p:cNvSpPr/>
          <p:nvPr/>
        </p:nvSpPr>
        <p:spPr>
          <a:xfrm>
            <a:off x="2249905" y="5799221"/>
            <a:ext cx="794083" cy="745958"/>
          </a:xfrm>
          <a:prstGeom prst="can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" name="Ovaal 9"/>
          <p:cNvSpPr/>
          <p:nvPr/>
        </p:nvSpPr>
        <p:spPr>
          <a:xfrm>
            <a:off x="2298032" y="55946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1" name="Ovaal 10"/>
          <p:cNvSpPr/>
          <p:nvPr/>
        </p:nvSpPr>
        <p:spPr>
          <a:xfrm>
            <a:off x="2450432" y="57470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2" name="Ovaal 11"/>
          <p:cNvSpPr/>
          <p:nvPr/>
        </p:nvSpPr>
        <p:spPr>
          <a:xfrm>
            <a:off x="2602832" y="58994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3" name="Ovaal 12"/>
          <p:cNvSpPr/>
          <p:nvPr/>
        </p:nvSpPr>
        <p:spPr>
          <a:xfrm>
            <a:off x="2757237" y="5630780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4" name="Ovaal 13"/>
          <p:cNvSpPr/>
          <p:nvPr/>
        </p:nvSpPr>
        <p:spPr>
          <a:xfrm>
            <a:off x="2366209" y="5820695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5" name="Ovaal 14"/>
          <p:cNvSpPr/>
          <p:nvPr/>
        </p:nvSpPr>
        <p:spPr>
          <a:xfrm>
            <a:off x="2745206" y="58994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6" name="Ovaal 15"/>
          <p:cNvSpPr/>
          <p:nvPr/>
        </p:nvSpPr>
        <p:spPr>
          <a:xfrm>
            <a:off x="2298032" y="5725610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7" name="Ovaal 16"/>
          <p:cNvSpPr/>
          <p:nvPr/>
        </p:nvSpPr>
        <p:spPr>
          <a:xfrm>
            <a:off x="2592804" y="5649410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8" name="Ovaal 17"/>
          <p:cNvSpPr/>
          <p:nvPr/>
        </p:nvSpPr>
        <p:spPr>
          <a:xfrm>
            <a:off x="2711116" y="5765132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9" name="Ovaal 18"/>
          <p:cNvSpPr/>
          <p:nvPr/>
        </p:nvSpPr>
        <p:spPr>
          <a:xfrm>
            <a:off x="2853490" y="5776579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1" name="Cilinder 20"/>
          <p:cNvSpPr/>
          <p:nvPr/>
        </p:nvSpPr>
        <p:spPr>
          <a:xfrm>
            <a:off x="7801267" y="3116179"/>
            <a:ext cx="962527" cy="3513221"/>
          </a:xfrm>
          <a:prstGeom prst="ca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2" name="Cilinder 21"/>
          <p:cNvSpPr/>
          <p:nvPr/>
        </p:nvSpPr>
        <p:spPr>
          <a:xfrm>
            <a:off x="7885488" y="5812548"/>
            <a:ext cx="794083" cy="745958"/>
          </a:xfrm>
          <a:prstGeom prst="can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3" name="Ovaal 22"/>
          <p:cNvSpPr/>
          <p:nvPr/>
        </p:nvSpPr>
        <p:spPr>
          <a:xfrm>
            <a:off x="7885488" y="582328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4" name="Ovaal 23"/>
          <p:cNvSpPr/>
          <p:nvPr/>
        </p:nvSpPr>
        <p:spPr>
          <a:xfrm>
            <a:off x="8433938" y="5614153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5" name="Ovaal 24"/>
          <p:cNvSpPr/>
          <p:nvPr/>
        </p:nvSpPr>
        <p:spPr>
          <a:xfrm>
            <a:off x="8202728" y="5692942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6" name="Ovaal 25"/>
          <p:cNvSpPr/>
          <p:nvPr/>
        </p:nvSpPr>
        <p:spPr>
          <a:xfrm>
            <a:off x="8042108" y="5835003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7" name="Ovaal 26"/>
          <p:cNvSpPr/>
          <p:nvPr/>
        </p:nvSpPr>
        <p:spPr>
          <a:xfrm>
            <a:off x="8531568" y="5722437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8" name="Ovaal 27"/>
          <p:cNvSpPr/>
          <p:nvPr/>
        </p:nvSpPr>
        <p:spPr>
          <a:xfrm>
            <a:off x="8080692" y="5745078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9" name="Ovaal 28"/>
          <p:cNvSpPr/>
          <p:nvPr/>
        </p:nvSpPr>
        <p:spPr>
          <a:xfrm>
            <a:off x="8378584" y="5835003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Ovaal 29"/>
          <p:cNvSpPr/>
          <p:nvPr/>
        </p:nvSpPr>
        <p:spPr>
          <a:xfrm>
            <a:off x="8205140" y="5830721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1" name="Ovaal 30"/>
          <p:cNvSpPr/>
          <p:nvPr/>
        </p:nvSpPr>
        <p:spPr>
          <a:xfrm>
            <a:off x="8488080" y="5865394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2" name="Ovaal 31"/>
          <p:cNvSpPr/>
          <p:nvPr/>
        </p:nvSpPr>
        <p:spPr>
          <a:xfrm>
            <a:off x="8296589" y="5776579"/>
            <a:ext cx="108284" cy="108284"/>
          </a:xfrm>
          <a:prstGeom prst="ellipse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5" name="Tekstvak 34"/>
          <p:cNvSpPr txBox="1"/>
          <p:nvPr/>
        </p:nvSpPr>
        <p:spPr>
          <a:xfrm>
            <a:off x="3856492" y="5908926"/>
            <a:ext cx="3150890" cy="461665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nl-NL" sz="2400" b="1" dirty="0" smtClean="0"/>
              <a:t>1</a:t>
            </a:r>
            <a:r>
              <a:rPr lang="nl-NL" sz="2400" dirty="0" smtClean="0"/>
              <a:t>: watjes onderin</a:t>
            </a:r>
            <a:endParaRPr lang="nl-NL" sz="2400" dirty="0"/>
          </a:p>
        </p:txBody>
      </p:sp>
      <p:sp>
        <p:nvSpPr>
          <p:cNvPr id="36" name="Tekstvak 35"/>
          <p:cNvSpPr txBox="1"/>
          <p:nvPr/>
        </p:nvSpPr>
        <p:spPr>
          <a:xfrm>
            <a:off x="3866519" y="5268895"/>
            <a:ext cx="3149679" cy="461665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nl-NL" sz="2400" b="1" dirty="0" smtClean="0"/>
              <a:t>2</a:t>
            </a:r>
            <a:r>
              <a:rPr lang="nl-NL" sz="2400" dirty="0" smtClean="0"/>
              <a:t>: 10 tuinkerszaadjes</a:t>
            </a:r>
            <a:endParaRPr lang="nl-NL" sz="2400" dirty="0"/>
          </a:p>
        </p:txBody>
      </p:sp>
      <p:sp>
        <p:nvSpPr>
          <p:cNvPr id="38" name="Tekstvak 37"/>
          <p:cNvSpPr txBox="1"/>
          <p:nvPr/>
        </p:nvSpPr>
        <p:spPr>
          <a:xfrm>
            <a:off x="3513221" y="3908174"/>
            <a:ext cx="4059853" cy="1200329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nl-NL" sz="2400" dirty="0" smtClean="0"/>
              <a:t>	     </a:t>
            </a:r>
            <a:r>
              <a:rPr lang="nl-NL" sz="2400" b="1" dirty="0" smtClean="0"/>
              <a:t>3</a:t>
            </a:r>
            <a:r>
              <a:rPr lang="nl-NL" sz="2400" dirty="0" smtClean="0"/>
              <a:t>: </a:t>
            </a:r>
            <a:r>
              <a:rPr lang="nl-NL" sz="2400" u="sng" dirty="0" smtClean="0"/>
              <a:t>geen</a:t>
            </a:r>
            <a:r>
              <a:rPr lang="nl-NL" sz="2400" dirty="0" smtClean="0"/>
              <a:t> water erbij</a:t>
            </a:r>
          </a:p>
          <a:p>
            <a:endParaRPr lang="nl-NL" sz="2400" dirty="0"/>
          </a:p>
          <a:p>
            <a:r>
              <a:rPr lang="nl-NL" sz="2400" b="1" dirty="0" smtClean="0"/>
              <a:t>3</a:t>
            </a:r>
            <a:r>
              <a:rPr lang="nl-NL" sz="2400" dirty="0"/>
              <a:t>: </a:t>
            </a:r>
            <a:r>
              <a:rPr lang="nl-NL" sz="2400" u="sng" dirty="0" smtClean="0"/>
              <a:t>wel</a:t>
            </a:r>
            <a:r>
              <a:rPr lang="nl-NL" sz="2400" dirty="0" smtClean="0"/>
              <a:t> water erbij</a:t>
            </a:r>
            <a:endParaRPr lang="nl-NL" sz="2400" dirty="0"/>
          </a:p>
        </p:txBody>
      </p:sp>
      <p:cxnSp>
        <p:nvCxnSpPr>
          <p:cNvPr id="40" name="Rechte verbindingslijn met pijl 39"/>
          <p:cNvCxnSpPr>
            <a:stCxn id="35" idx="1"/>
          </p:cNvCxnSpPr>
          <p:nvPr/>
        </p:nvCxnSpPr>
        <p:spPr>
          <a:xfrm flipH="1">
            <a:off x="2907632" y="6139759"/>
            <a:ext cx="948860" cy="6653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Rechte verbindingslijn met pijl 40"/>
          <p:cNvCxnSpPr>
            <a:endCxn id="33" idx="1"/>
          </p:cNvCxnSpPr>
          <p:nvPr/>
        </p:nvCxnSpPr>
        <p:spPr>
          <a:xfrm flipH="1">
            <a:off x="2653823" y="4936601"/>
            <a:ext cx="900733" cy="52373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Rechte verbindingslijn met pijl 41"/>
          <p:cNvCxnSpPr>
            <a:endCxn id="33" idx="4"/>
          </p:cNvCxnSpPr>
          <p:nvPr/>
        </p:nvCxnSpPr>
        <p:spPr>
          <a:xfrm flipH="1">
            <a:off x="3050864" y="5578214"/>
            <a:ext cx="773996" cy="255096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Rechte verbindingslijn met pijl 44"/>
          <p:cNvCxnSpPr>
            <a:stCxn id="35" idx="3"/>
          </p:cNvCxnSpPr>
          <p:nvPr/>
        </p:nvCxnSpPr>
        <p:spPr>
          <a:xfrm>
            <a:off x="7007382" y="6139759"/>
            <a:ext cx="1034726" cy="105822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Rechte verbindingslijn met pijl 47"/>
          <p:cNvCxnSpPr/>
          <p:nvPr/>
        </p:nvCxnSpPr>
        <p:spPr>
          <a:xfrm>
            <a:off x="7007382" y="5498535"/>
            <a:ext cx="1034726" cy="27735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Rechte verbindingslijn met pijl 49"/>
          <p:cNvCxnSpPr/>
          <p:nvPr/>
        </p:nvCxnSpPr>
        <p:spPr>
          <a:xfrm>
            <a:off x="7244391" y="4186237"/>
            <a:ext cx="906001" cy="1151906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67488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solidFill>
            <a:srgbClr val="FFFF00"/>
          </a:solidFill>
        </p:spPr>
        <p:txBody>
          <a:bodyPr>
            <a:normAutofit fontScale="90000"/>
          </a:bodyPr>
          <a:lstStyle/>
          <a:p>
            <a:r>
              <a:rPr lang="nl-NL" dirty="0" smtClean="0"/>
              <a:t/>
            </a:r>
            <a:br>
              <a:rPr lang="nl-NL" dirty="0" smtClean="0"/>
            </a:br>
            <a:r>
              <a:rPr lang="nl-NL" b="1" dirty="0" smtClean="0"/>
              <a:t>Onderzoek </a:t>
            </a:r>
            <a:r>
              <a:rPr lang="nl-NL" b="1" dirty="0"/>
              <a:t>naar het kiemen van tuinkerszaadjes.</a:t>
            </a:r>
            <a:br>
              <a:rPr lang="nl-NL" b="1" dirty="0"/>
            </a:br>
            <a:r>
              <a:rPr lang="nl-NL" sz="3100" dirty="0"/>
              <a:t>Welke factoren zouden het kiemen van tuinkerszaadjes kunnen beïnvloeden? </a:t>
            </a:r>
            <a:br>
              <a:rPr lang="nl-NL" sz="3100" dirty="0"/>
            </a:br>
            <a:endParaRPr lang="nl-NL" sz="3100" b="1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10515600" cy="677026"/>
          </a:xfrm>
        </p:spPr>
        <p:txBody>
          <a:bodyPr>
            <a:normAutofit/>
          </a:bodyPr>
          <a:lstStyle/>
          <a:p>
            <a:r>
              <a:rPr lang="nl-NL" dirty="0" smtClean="0"/>
              <a:t>Wat wil je onderzoeken? Overleg met je groepje. Je </a:t>
            </a:r>
            <a:r>
              <a:rPr lang="nl-NL" dirty="0"/>
              <a:t>kunt bijvoorbeeld kiezen uit: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2"/>
          </p:nvPr>
        </p:nvSpPr>
        <p:spPr>
          <a:xfrm>
            <a:off x="839788" y="2514600"/>
            <a:ext cx="5157787" cy="2899611"/>
          </a:xfrm>
        </p:spPr>
        <p:txBody>
          <a:bodyPr>
            <a:normAutofit lnSpcReduction="10000"/>
          </a:bodyPr>
          <a:lstStyle/>
          <a:p>
            <a:r>
              <a:rPr lang="nl-NL" dirty="0" smtClean="0"/>
              <a:t>Temperatuur (koud: 4 graden)</a:t>
            </a:r>
          </a:p>
          <a:p>
            <a:r>
              <a:rPr lang="nl-NL" dirty="0" smtClean="0"/>
              <a:t>Temperatuur (vriezer: -4 graden)</a:t>
            </a:r>
          </a:p>
          <a:p>
            <a:r>
              <a:rPr lang="nl-NL" dirty="0" smtClean="0"/>
              <a:t>Licht</a:t>
            </a:r>
          </a:p>
          <a:p>
            <a:r>
              <a:rPr lang="nl-NL" dirty="0" smtClean="0"/>
              <a:t>Water </a:t>
            </a:r>
          </a:p>
          <a:p>
            <a:r>
              <a:rPr lang="nl-NL" dirty="0" smtClean="0"/>
              <a:t>Aarde </a:t>
            </a:r>
          </a:p>
          <a:p>
            <a:r>
              <a:rPr lang="nl-NL" dirty="0" smtClean="0"/>
              <a:t>Lucht</a:t>
            </a:r>
          </a:p>
          <a:p>
            <a:endParaRPr lang="nl-NL" dirty="0" smtClean="0"/>
          </a:p>
          <a:p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097588" y="2514600"/>
            <a:ext cx="5183188" cy="2899611"/>
          </a:xfrm>
        </p:spPr>
        <p:txBody>
          <a:bodyPr>
            <a:normAutofit lnSpcReduction="10000"/>
          </a:bodyPr>
          <a:lstStyle/>
          <a:p>
            <a:r>
              <a:rPr lang="nl-NL" dirty="0" smtClean="0"/>
              <a:t>Kunstmest voor planten</a:t>
            </a:r>
          </a:p>
          <a:p>
            <a:r>
              <a:rPr lang="nl-NL" dirty="0" smtClean="0"/>
              <a:t>Zout</a:t>
            </a:r>
          </a:p>
          <a:p>
            <a:r>
              <a:rPr lang="nl-NL" dirty="0" smtClean="0"/>
              <a:t>Zuur</a:t>
            </a:r>
            <a:endParaRPr lang="nl-NL" dirty="0"/>
          </a:p>
          <a:p>
            <a:r>
              <a:rPr lang="nl-NL" dirty="0" smtClean="0"/>
              <a:t>Suiker</a:t>
            </a:r>
          </a:p>
          <a:p>
            <a:r>
              <a:rPr lang="nl-NL" dirty="0" smtClean="0"/>
              <a:t>Fruitsap, melk, spa rood</a:t>
            </a:r>
          </a:p>
          <a:p>
            <a:r>
              <a:rPr lang="nl-NL" dirty="0" smtClean="0"/>
              <a:t>Iets anders ???</a:t>
            </a:r>
          </a:p>
          <a:p>
            <a:endParaRPr lang="nl-NL" dirty="0"/>
          </a:p>
        </p:txBody>
      </p:sp>
      <p:sp>
        <p:nvSpPr>
          <p:cNvPr id="7" name="Tekstvak 6"/>
          <p:cNvSpPr txBox="1"/>
          <p:nvPr/>
        </p:nvSpPr>
        <p:spPr>
          <a:xfrm>
            <a:off x="689393" y="5293897"/>
            <a:ext cx="11008895" cy="1200329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nl-NL" b="1" dirty="0" smtClean="0"/>
              <a:t>Heb je iets gekozen? Maak een word-bestand op </a:t>
            </a:r>
            <a:r>
              <a:rPr lang="nl-NL" b="1" dirty="0" err="1" smtClean="0"/>
              <a:t>one</a:t>
            </a:r>
            <a:r>
              <a:rPr lang="nl-NL" b="1" dirty="0" smtClean="0"/>
              <a:t>-drive (gedeeld). Begin aan je verslag:</a:t>
            </a:r>
          </a:p>
          <a:p>
            <a:r>
              <a:rPr lang="nl-NL" b="1" dirty="0" smtClean="0"/>
              <a:t>-Bedenk samen de onderzoeksvraag en de hypothese en zet die in je verslag. </a:t>
            </a:r>
          </a:p>
          <a:p>
            <a:r>
              <a:rPr lang="nl-NL" b="1" dirty="0" smtClean="0"/>
              <a:t>-Bedenk hoe je het proefje moet uitvoeren.  Laat je plan controleren bij de docent. </a:t>
            </a:r>
          </a:p>
          <a:p>
            <a:r>
              <a:rPr lang="nl-NL" b="1" dirty="0" smtClean="0"/>
              <a:t>-Verdeel de taken. Voer daarna je experiment uit.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4240475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>
          <a:xfrm>
            <a:off x="838200" y="365126"/>
            <a:ext cx="1784684" cy="922254"/>
          </a:xfrm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Klaar?</a:t>
            </a:r>
            <a:endParaRPr lang="nl-NL" b="1" dirty="0"/>
          </a:p>
        </p:txBody>
      </p:sp>
      <p:sp>
        <p:nvSpPr>
          <p:cNvPr id="8" name="Tijdelijke aanduiding voor inhoud 7"/>
          <p:cNvSpPr>
            <a:spLocks noGrp="1"/>
          </p:cNvSpPr>
          <p:nvPr>
            <p:ph idx="1"/>
          </p:nvPr>
        </p:nvSpPr>
        <p:spPr>
          <a:xfrm>
            <a:off x="838200" y="1419726"/>
            <a:ext cx="10515600" cy="5149516"/>
          </a:xfrm>
        </p:spPr>
        <p:txBody>
          <a:bodyPr>
            <a:normAutofit/>
          </a:bodyPr>
          <a:lstStyle/>
          <a:p>
            <a:r>
              <a:rPr lang="nl-NL" dirty="0" smtClean="0"/>
              <a:t>Plak op ieder buisje een stukje tape. Zet daarop: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Datum.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Klas.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Eerste letters van jullie vier namen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Bij de controlebuis: Controle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Bij de proefbuis: Proef + wat je test, bv. 4 graden of zuur</a:t>
            </a:r>
          </a:p>
          <a:p>
            <a:r>
              <a:rPr lang="nl-NL" dirty="0" smtClean="0"/>
              <a:t>Zet je buisjes in een rekje en plak ze met een stukje tape aan elkaar.</a:t>
            </a:r>
          </a:p>
          <a:p>
            <a:r>
              <a:rPr lang="nl-NL" dirty="0" smtClean="0"/>
              <a:t>Ruim je spullen op.</a:t>
            </a:r>
          </a:p>
          <a:p>
            <a:r>
              <a:rPr lang="nl-NL" dirty="0" smtClean="0"/>
              <a:t>Maak afspraken over het verslag. Volgende les moet je verslag af zijn t/m methode (werkwijze)</a:t>
            </a: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94372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solidFill>
            <a:srgbClr val="FFFF00"/>
          </a:solidFill>
        </p:spPr>
        <p:txBody>
          <a:bodyPr/>
          <a:lstStyle/>
          <a:p>
            <a:r>
              <a:rPr lang="nl-NL" b="1" dirty="0" smtClean="0"/>
              <a:t>De resultaten</a:t>
            </a:r>
            <a:endParaRPr lang="nl-NL" b="1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Bekijk je buisjes. </a:t>
            </a:r>
          </a:p>
          <a:p>
            <a:r>
              <a:rPr lang="nl-NL" dirty="0" smtClean="0"/>
              <a:t>Maak een </a:t>
            </a:r>
            <a:r>
              <a:rPr lang="nl-NL" u="sng" dirty="0" smtClean="0"/>
              <a:t>foto of tekening </a:t>
            </a:r>
            <a:r>
              <a:rPr lang="nl-NL" dirty="0" smtClean="0"/>
              <a:t>van de buisjes</a:t>
            </a:r>
          </a:p>
          <a:p>
            <a:r>
              <a:rPr lang="nl-NL" dirty="0" smtClean="0"/>
              <a:t>Haal de zaadjes/plantjes uit het buisje en controleer of je alle 10 de zaadjes terug ziet. </a:t>
            </a:r>
            <a:r>
              <a:rPr lang="nl-NL" u="sng" dirty="0"/>
              <a:t>Tel</a:t>
            </a:r>
            <a:r>
              <a:rPr lang="nl-NL" dirty="0"/>
              <a:t> van ieder buisje </a:t>
            </a:r>
            <a:r>
              <a:rPr lang="nl-NL" dirty="0" smtClean="0"/>
              <a:t>hoeveel zaadjes gekiemd zijn en hoeveel niet.</a:t>
            </a:r>
          </a:p>
          <a:p>
            <a:r>
              <a:rPr lang="nl-NL" dirty="0" smtClean="0"/>
              <a:t>Maak een </a:t>
            </a:r>
            <a:r>
              <a:rPr lang="nl-NL" u="sng" dirty="0" smtClean="0"/>
              <a:t>tabel</a:t>
            </a:r>
            <a:r>
              <a:rPr lang="nl-NL" dirty="0" smtClean="0"/>
              <a:t> van wat je geteld hebt. </a:t>
            </a:r>
          </a:p>
          <a:p>
            <a:r>
              <a:rPr lang="nl-NL" dirty="0"/>
              <a:t>Ruim je spullen netjes op.</a:t>
            </a:r>
          </a:p>
          <a:p>
            <a:r>
              <a:rPr lang="nl-NL" dirty="0" smtClean="0"/>
              <a:t>Maak daarna een </a:t>
            </a:r>
            <a:r>
              <a:rPr lang="nl-NL" u="sng" dirty="0" smtClean="0"/>
              <a:t>staafdiagram</a:t>
            </a:r>
            <a:r>
              <a:rPr lang="nl-NL" dirty="0" smtClean="0"/>
              <a:t> van je resultaat (kan ook thuis).</a:t>
            </a:r>
          </a:p>
          <a:p>
            <a:r>
              <a:rPr lang="nl-NL" dirty="0" smtClean="0"/>
              <a:t>In je verslag komt: foto, tabel, staafdiagram, de datum van begin en eind van je proefje.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27747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>
          <a:xfrm>
            <a:off x="838200" y="300789"/>
            <a:ext cx="2554705" cy="827005"/>
          </a:xfrm>
          <a:solidFill>
            <a:srgbClr val="FFFF00"/>
          </a:solidFill>
        </p:spPr>
        <p:txBody>
          <a:bodyPr>
            <a:normAutofit fontScale="90000"/>
          </a:bodyPr>
          <a:lstStyle/>
          <a:p>
            <a:r>
              <a:rPr lang="nl-NL" b="1" dirty="0" smtClean="0"/>
              <a:t/>
            </a:r>
            <a:br>
              <a:rPr lang="nl-NL" b="1" dirty="0" smtClean="0"/>
            </a:br>
            <a:r>
              <a:rPr lang="nl-NL" b="1" dirty="0" smtClean="0"/>
              <a:t>Conclusie</a:t>
            </a:r>
            <a:r>
              <a:rPr lang="nl-NL" b="1" dirty="0"/>
              <a:t/>
            </a:r>
            <a:br>
              <a:rPr lang="nl-NL" b="1" dirty="0"/>
            </a:b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573505" y="1127794"/>
            <a:ext cx="3938337" cy="1579311"/>
          </a:xfrm>
          <a:ln>
            <a:solidFill>
              <a:schemeClr val="tx1">
                <a:lumMod val="85000"/>
                <a:lumOff val="15000"/>
              </a:schemeClr>
            </a:solidFill>
          </a:ln>
        </p:spPr>
        <p:txBody>
          <a:bodyPr>
            <a:normAutofit lnSpcReduction="10000"/>
          </a:bodyPr>
          <a:lstStyle/>
          <a:p>
            <a:r>
              <a:rPr lang="nl-NL" dirty="0" smtClean="0"/>
              <a:t>Beschrijf in woorden wat je in de tabel en het staafdiagram en de foto ziet. 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sz="half" idx="2"/>
          </p:nvPr>
        </p:nvSpPr>
        <p:spPr>
          <a:xfrm>
            <a:off x="4884821" y="1705309"/>
            <a:ext cx="6468979" cy="4105944"/>
          </a:xfrm>
          <a:ln>
            <a:solidFill>
              <a:schemeClr val="tx1">
                <a:lumMod val="85000"/>
                <a:lumOff val="15000"/>
              </a:schemeClr>
            </a:solidFill>
          </a:ln>
        </p:spPr>
        <p:txBody>
          <a:bodyPr>
            <a:normAutofit lnSpcReduction="10000"/>
          </a:bodyPr>
          <a:lstStyle/>
          <a:p>
            <a:r>
              <a:rPr lang="nl-NL" dirty="0" smtClean="0"/>
              <a:t>Geef antwoord op je onderzoeksvraag.</a:t>
            </a:r>
          </a:p>
          <a:p>
            <a:r>
              <a:rPr lang="nl-NL" dirty="0" smtClean="0"/>
              <a:t>Ga na of je hypothese klopt. </a:t>
            </a:r>
          </a:p>
          <a:p>
            <a:r>
              <a:rPr lang="nl-NL" dirty="0" smtClean="0"/>
              <a:t>Als de hypothese niet klopt, waaraan kan dat dan liggen?</a:t>
            </a:r>
          </a:p>
          <a:p>
            <a:r>
              <a:rPr lang="nl-NL" dirty="0" smtClean="0"/>
              <a:t>Zijn er dingen die je anders of beter had kunnen doen?</a:t>
            </a:r>
            <a:r>
              <a:rPr lang="nl-NL" dirty="0"/>
              <a:t> </a:t>
            </a:r>
            <a:r>
              <a:rPr lang="nl-NL" dirty="0" smtClean="0"/>
              <a:t>Is er iets verkeerd gegaan?</a:t>
            </a:r>
            <a:endParaRPr lang="nl-NL" dirty="0"/>
          </a:p>
          <a:p>
            <a:r>
              <a:rPr lang="nl-NL" dirty="0" smtClean="0"/>
              <a:t>Hoe hebben jullie de taken verdeeld? Hebben </a:t>
            </a:r>
            <a:r>
              <a:rPr lang="nl-NL" dirty="0"/>
              <a:t>jullie goed samengewerkt?</a:t>
            </a:r>
          </a:p>
          <a:p>
            <a:r>
              <a:rPr lang="nl-NL" dirty="0" smtClean="0"/>
              <a:t>Vond je het een leuk onderzoek?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8" name="Titel 6"/>
          <p:cNvSpPr txBox="1">
            <a:spLocks/>
          </p:cNvSpPr>
          <p:nvPr/>
        </p:nvSpPr>
        <p:spPr>
          <a:xfrm>
            <a:off x="5081337" y="878304"/>
            <a:ext cx="3677652" cy="827005"/>
          </a:xfrm>
          <a:prstGeom prst="rect">
            <a:avLst/>
          </a:prstGeom>
          <a:solidFill>
            <a:srgbClr val="FFFF00"/>
          </a:solidFill>
        </p:spPr>
        <p:txBody>
          <a:bodyPr vert="horz" lIns="91440" tIns="45720" rIns="91440" bIns="45720" rtlCol="0" anchor="ctr">
            <a:normAutofit fontScale="25000" lnSpcReduction="2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l-NL" b="1" dirty="0" smtClean="0"/>
              <a:t/>
            </a:r>
            <a:br>
              <a:rPr lang="nl-NL" b="1" dirty="0" smtClean="0"/>
            </a:br>
            <a:r>
              <a:rPr lang="nl-NL" sz="16000" b="1" dirty="0" smtClean="0"/>
              <a:t>Discussie</a:t>
            </a:r>
            <a:br>
              <a:rPr lang="nl-NL" sz="16000" b="1" dirty="0" smtClean="0"/>
            </a:br>
            <a:endParaRPr lang="nl-NL" sz="16000" b="1" dirty="0"/>
          </a:p>
        </p:txBody>
      </p:sp>
      <p:pic>
        <p:nvPicPr>
          <p:cNvPr id="1026" name="Picture 2" descr="http://www.experimenten.nl/images/tuinkers/kiemen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0631" y="4388626"/>
            <a:ext cx="4149640" cy="188684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3145647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203</TotalTime>
  <Words>634</Words>
  <Application>Microsoft Office PowerPoint</Application>
  <PresentationFormat>Breedbeeld</PresentationFormat>
  <Paragraphs>85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Wingdings</vt:lpstr>
      <vt:lpstr>Kantoorthema</vt:lpstr>
      <vt:lpstr>Thema 2 Planten</vt:lpstr>
      <vt:lpstr>Onderzoek doen:</vt:lpstr>
      <vt:lpstr>Waar moet je op letten?</vt:lpstr>
      <vt:lpstr>Waar moet je op letten?</vt:lpstr>
      <vt:lpstr> Onderzoek naar het kiemen van tuinkerszaadjes. Welke factoren zouden het kiemen van tuinkerszaadjes kunnen beïnvloeden?  </vt:lpstr>
      <vt:lpstr> Onderzoek naar het kiemen van tuinkerszaadjes. Welke factoren zouden het kiemen van tuinkerszaadjes kunnen beïnvloeden?  </vt:lpstr>
      <vt:lpstr>Klaar?</vt:lpstr>
      <vt:lpstr>De resultaten</vt:lpstr>
      <vt:lpstr> Conclusie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Thema 2 Planten</dc:title>
  <dc:creator>Sandra Sloot - Linder, van</dc:creator>
  <cp:lastModifiedBy>Sloot-van Linder, ATM (Sandra)</cp:lastModifiedBy>
  <cp:revision>22</cp:revision>
  <dcterms:created xsi:type="dcterms:W3CDTF">2015-11-03T14:12:03Z</dcterms:created>
  <dcterms:modified xsi:type="dcterms:W3CDTF">2015-11-04T12:13:06Z</dcterms:modified>
</cp:coreProperties>
</file>

<file path=docProps/thumbnail.jpeg>
</file>