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terminatie.tripod.com/zicht.html" TargetMode="External"/><Relationship Id="rId2" Type="http://schemas.openxmlformats.org/officeDocument/2006/relationships/hyperlink" Target="http://www.bomen-determineren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Werkstuk bladeren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2</a:t>
            </a:r>
          </a:p>
          <a:p>
            <a:r>
              <a:rPr lang="nl-NL" dirty="0" smtClean="0"/>
              <a:t>Planten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9761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 je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1503947"/>
            <a:ext cx="9872871" cy="459205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Neem 4 vellen tekenpapier. Schrijf je naam op ieder vel.</a:t>
            </a:r>
          </a:p>
          <a:p>
            <a:r>
              <a:rPr lang="nl-NL" dirty="0" smtClean="0"/>
              <a:t>Plak in het midden van ieder vel een gedroogd blad.</a:t>
            </a:r>
          </a:p>
          <a:p>
            <a:r>
              <a:rPr lang="nl-NL" dirty="0" smtClean="0"/>
              <a:t>Trek 5 schrijflijntjes (liniaal) onder ieder blad.  Zet op de lijntjes: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 smtClean="0"/>
              <a:t>is het blad enkelvoudig of gespleten of samengesteld? Informatie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 smtClean="0"/>
              <a:t>welke soort nervatuur heeft het blad? Veer-nervig, </a:t>
            </a:r>
            <a:r>
              <a:rPr lang="nl-NL" dirty="0" err="1" smtClean="0"/>
              <a:t>hand-nervig</a:t>
            </a:r>
            <a:r>
              <a:rPr lang="nl-NL" dirty="0" smtClean="0"/>
              <a:t>, </a:t>
            </a:r>
            <a:r>
              <a:rPr lang="nl-NL" dirty="0" err="1" smtClean="0"/>
              <a:t>paralel</a:t>
            </a:r>
            <a:r>
              <a:rPr lang="nl-NL" dirty="0" smtClean="0"/>
              <a:t>-nervig.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 smtClean="0"/>
              <a:t>Wat voor bladrand heeft het blad?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 smtClean="0"/>
              <a:t>Wat voor vorm heeft het blad?</a:t>
            </a:r>
          </a:p>
          <a:p>
            <a:pPr marL="502920" indent="-457200">
              <a:buFont typeface="+mj-lt"/>
              <a:buAutoNum type="arabicPeriod"/>
            </a:pPr>
            <a:r>
              <a:rPr lang="nl-NL" dirty="0" smtClean="0"/>
              <a:t>Wat is de naam van de boom waar het blad vanaf komt?</a:t>
            </a:r>
          </a:p>
          <a:p>
            <a:r>
              <a:rPr lang="nl-NL" dirty="0" smtClean="0"/>
              <a:t>Maak een voorblad met je naam, klas, datum. En een titel voor het werkstuk.</a:t>
            </a:r>
          </a:p>
          <a:p>
            <a:r>
              <a:rPr lang="nl-NL" dirty="0" smtClean="0"/>
              <a:t>Niet alles aan elkaar en lever het werkstuk in.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0584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Enkelvoudig, gespleten of samengesteld?</a:t>
            </a:r>
            <a:endParaRPr lang="nl-NL" dirty="0"/>
          </a:p>
        </p:txBody>
      </p:sp>
      <p:pic>
        <p:nvPicPr>
          <p:cNvPr id="1028" name="Picture 4" descr="Afbeeldingsresultaat voor enkelvoudig samengesteld bl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8" b="49559"/>
          <a:stretch/>
        </p:blipFill>
        <p:spPr bwMode="auto">
          <a:xfrm>
            <a:off x="1087578" y="1755863"/>
            <a:ext cx="9144000" cy="310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1948281" y="4440312"/>
            <a:ext cx="215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Enkelvoudig blad</a:t>
            </a:r>
            <a:endParaRPr lang="nl-NL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5357126" y="4087803"/>
            <a:ext cx="215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Samengesteld blad</a:t>
            </a:r>
            <a:endParaRPr lang="nl-NL" b="1" dirty="0"/>
          </a:p>
        </p:txBody>
      </p:sp>
      <p:sp>
        <p:nvSpPr>
          <p:cNvPr id="7" name="Ovaal 6"/>
          <p:cNvSpPr/>
          <p:nvPr/>
        </p:nvSpPr>
        <p:spPr>
          <a:xfrm>
            <a:off x="2567429" y="3347040"/>
            <a:ext cx="1293745" cy="56548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308684" y="1725186"/>
            <a:ext cx="2293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Let op de  okselknop!</a:t>
            </a:r>
            <a:endParaRPr lang="nl-NL" dirty="0"/>
          </a:p>
        </p:txBody>
      </p:sp>
      <p:cxnSp>
        <p:nvCxnSpPr>
          <p:cNvPr id="11" name="Rechte verbindingslijn met pijl 10"/>
          <p:cNvCxnSpPr/>
          <p:nvPr/>
        </p:nvCxnSpPr>
        <p:spPr>
          <a:xfrm flipH="1">
            <a:off x="2478505" y="2057400"/>
            <a:ext cx="1624264" cy="14919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4286083" y="2057400"/>
            <a:ext cx="430296" cy="22258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al 15"/>
          <p:cNvSpPr/>
          <p:nvPr/>
        </p:nvSpPr>
        <p:spPr>
          <a:xfrm rot="18463605">
            <a:off x="4578062" y="2199565"/>
            <a:ext cx="2734032" cy="137953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al 16"/>
          <p:cNvSpPr/>
          <p:nvPr/>
        </p:nvSpPr>
        <p:spPr>
          <a:xfrm rot="18791568">
            <a:off x="7768600" y="1592214"/>
            <a:ext cx="2272799" cy="2498569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5286408" y="2017267"/>
            <a:ext cx="2628476" cy="22659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al 20"/>
          <p:cNvSpPr/>
          <p:nvPr/>
        </p:nvSpPr>
        <p:spPr>
          <a:xfrm>
            <a:off x="865308" y="5139596"/>
            <a:ext cx="698797" cy="56548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1564105" y="5137484"/>
            <a:ext cx="2177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Bladschijf van het  blad</a:t>
            </a:r>
            <a:endParaRPr lang="nl-NL" dirty="0"/>
          </a:p>
        </p:txBody>
      </p:sp>
      <p:pic>
        <p:nvPicPr>
          <p:cNvPr id="1030" name="Picture 6" descr="Afbeeldingsresultaat voor enkelvoudig samengesteld bla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2" r="4601"/>
          <a:stretch/>
        </p:blipFill>
        <p:spPr bwMode="auto">
          <a:xfrm rot="15420593">
            <a:off x="9804137" y="4321097"/>
            <a:ext cx="1796720" cy="192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kstvak 23"/>
          <p:cNvSpPr txBox="1"/>
          <p:nvPr/>
        </p:nvSpPr>
        <p:spPr>
          <a:xfrm>
            <a:off x="7306294" y="5599149"/>
            <a:ext cx="215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Gespleten blad</a:t>
            </a:r>
            <a:endParaRPr lang="nl-NL" b="1" dirty="0"/>
          </a:p>
        </p:txBody>
      </p:sp>
      <p:sp>
        <p:nvSpPr>
          <p:cNvPr id="25" name="Ovaal 24"/>
          <p:cNvSpPr/>
          <p:nvPr/>
        </p:nvSpPr>
        <p:spPr>
          <a:xfrm rot="17299981">
            <a:off x="10028735" y="4127006"/>
            <a:ext cx="1419754" cy="215209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7464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Nervatuur</a:t>
            </a:r>
            <a:br>
              <a:rPr lang="nl-NL" dirty="0" smtClean="0"/>
            </a:br>
            <a:r>
              <a:rPr lang="nl-NL" sz="2800" dirty="0" smtClean="0"/>
              <a:t>Kies uit deze drie: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enkelvoudig samengesteld bl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7" y="2075315"/>
            <a:ext cx="9209938" cy="402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108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Bladrand</a:t>
            </a:r>
            <a:endParaRPr lang="nl-NL" dirty="0"/>
          </a:p>
        </p:txBody>
      </p:sp>
      <p:pic>
        <p:nvPicPr>
          <p:cNvPr id="3076" name="Picture 4" descr="Afbeeldingsresultaat voor bladra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732052"/>
            <a:ext cx="7351489" cy="285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fbeeldingsresultaat voor bladrand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533" y="760252"/>
            <a:ext cx="679551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612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2791326" cy="749968"/>
          </a:xfrm>
        </p:spPr>
        <p:txBody>
          <a:bodyPr/>
          <a:lstStyle/>
          <a:p>
            <a:r>
              <a:rPr lang="nl-NL" dirty="0" smtClean="0"/>
              <a:t>Bladvorm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2349" y="703045"/>
            <a:ext cx="3508208" cy="2806566"/>
          </a:xfrm>
          <a:prstGeom prst="rect">
            <a:avLst/>
          </a:prstGeom>
        </p:spPr>
      </p:pic>
      <p:pic>
        <p:nvPicPr>
          <p:cNvPr id="4100" name="Picture 4" descr="Afbeeldingsresultaat voor bladvormen herkenne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2" t="34914" r="512" b="22680"/>
          <a:stretch/>
        </p:blipFill>
        <p:spPr bwMode="auto">
          <a:xfrm>
            <a:off x="292614" y="1239253"/>
            <a:ext cx="7110340" cy="513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9646453" y="3509611"/>
            <a:ext cx="26589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1: lijnvormig</a:t>
            </a:r>
          </a:p>
          <a:p>
            <a:r>
              <a:rPr lang="nl-NL" dirty="0" smtClean="0"/>
              <a:t>2: lancetvormig</a:t>
            </a:r>
          </a:p>
          <a:p>
            <a:r>
              <a:rPr lang="nl-NL" dirty="0" smtClean="0"/>
              <a:t>3: ellipsvormig</a:t>
            </a:r>
          </a:p>
          <a:p>
            <a:r>
              <a:rPr lang="nl-NL" dirty="0" smtClean="0"/>
              <a:t>4: eirond</a:t>
            </a:r>
          </a:p>
          <a:p>
            <a:r>
              <a:rPr lang="nl-NL" dirty="0" smtClean="0"/>
              <a:t>5: driehoekig</a:t>
            </a:r>
          </a:p>
          <a:p>
            <a:r>
              <a:rPr lang="nl-NL" dirty="0" smtClean="0"/>
              <a:t>6: niervormig</a:t>
            </a:r>
          </a:p>
          <a:p>
            <a:r>
              <a:rPr lang="nl-NL" dirty="0" smtClean="0"/>
              <a:t>7: ruitvormig</a:t>
            </a:r>
          </a:p>
          <a:p>
            <a:r>
              <a:rPr lang="nl-NL" dirty="0" smtClean="0"/>
              <a:t>8: spatelvormig</a:t>
            </a:r>
          </a:p>
          <a:p>
            <a:r>
              <a:rPr lang="nl-NL" dirty="0" smtClean="0"/>
              <a:t>9: pijlvormig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497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Namen opzoeken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naar de  site: </a:t>
            </a:r>
            <a:r>
              <a:rPr lang="nl-NL" dirty="0" smtClean="0">
                <a:hlinkClick r:id="rId2"/>
              </a:rPr>
              <a:t>www.bomen-determineren.com</a:t>
            </a:r>
            <a:r>
              <a:rPr lang="nl-NL" dirty="0" smtClean="0"/>
              <a:t> </a:t>
            </a:r>
          </a:p>
          <a:p>
            <a:r>
              <a:rPr lang="nl-NL" dirty="0" smtClean="0"/>
              <a:t>Kies eerst voor: zoek op zicht. Misschien herken je jouw blad ertussen. Klik op het blad en zoek de naam op</a:t>
            </a:r>
          </a:p>
          <a:p>
            <a:r>
              <a:rPr lang="nl-NL" dirty="0" smtClean="0"/>
              <a:t>Niet gevonden? Klik dan op ‘start determineren' en volg de aanwijzingen.</a:t>
            </a:r>
          </a:p>
          <a:p>
            <a:endParaRPr lang="nl-NL" dirty="0"/>
          </a:p>
          <a:p>
            <a:r>
              <a:rPr lang="nl-NL" dirty="0" smtClean="0"/>
              <a:t>Of kijk </a:t>
            </a:r>
            <a:r>
              <a:rPr lang="nl-NL" dirty="0"/>
              <a:t>bij deze site: </a:t>
            </a:r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determinatie.tripod.com/zicht.html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Of gebruik de bomengids die voor in </a:t>
            </a:r>
            <a:r>
              <a:rPr lang="nl-NL" smtClean="0"/>
              <a:t>de klas ligt.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72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54</TotalTime>
  <Words>244</Words>
  <Application>Microsoft Office PowerPoint</Application>
  <PresentationFormat>Breedbeeld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Corbel</vt:lpstr>
      <vt:lpstr>Basis</vt:lpstr>
      <vt:lpstr>Werkstuk bladeren</vt:lpstr>
      <vt:lpstr>Wat moet je doen?</vt:lpstr>
      <vt:lpstr>Enkelvoudig, gespleten of samengesteld?</vt:lpstr>
      <vt:lpstr>Nervatuur Kies uit deze drie:</vt:lpstr>
      <vt:lpstr>Bladrand</vt:lpstr>
      <vt:lpstr>Bladvorm</vt:lpstr>
      <vt:lpstr>Namen opzoeken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Werkstuk bladeren</dc:title>
  <dc:creator>Sloot-van Linder, ATM (Sandra)</dc:creator>
  <cp:lastModifiedBy>Sloot-van Linder, ATM (Sandra)</cp:lastModifiedBy>
  <cp:revision>6</cp:revision>
  <dcterms:created xsi:type="dcterms:W3CDTF">2016-12-09T13:28:46Z</dcterms:created>
  <dcterms:modified xsi:type="dcterms:W3CDTF">2016-12-09T14:22:47Z</dcterms:modified>
</cp:coreProperties>
</file>