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FDC06"/>
    <a:srgbClr val="F8B9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45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25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08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6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83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212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27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65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57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45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717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7462-2531-4FD5-8E77-ADE753C4300F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BFDE0-3106-465A-AA2E-0803CD8C35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49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16900" y="1587499"/>
            <a:ext cx="2451100" cy="1604963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nl-NL" sz="4400" dirty="0" smtClean="0"/>
              <a:t>Thema 2</a:t>
            </a:r>
            <a:br>
              <a:rPr lang="nl-NL" sz="4400" dirty="0" smtClean="0"/>
            </a:br>
            <a:r>
              <a:rPr lang="nl-NL" sz="4400" dirty="0" smtClean="0"/>
              <a:t>Planten</a:t>
            </a:r>
            <a:endParaRPr lang="nl-NL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solidFill>
            <a:srgbClr val="FFFF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nl-NL" sz="4400" dirty="0" smtClean="0">
                <a:solidFill>
                  <a:srgbClr val="FF0000"/>
                </a:solidFill>
              </a:rPr>
              <a:t>Bs.1: onderzoek doen</a:t>
            </a:r>
          </a:p>
          <a:p>
            <a:r>
              <a:rPr lang="nl-NL" sz="4400" dirty="0" smtClean="0">
                <a:solidFill>
                  <a:srgbClr val="FF0000"/>
                </a:solidFill>
              </a:rPr>
              <a:t>Bs.6: een werkplan maken</a:t>
            </a:r>
            <a:endParaRPr lang="nl-NL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1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e toelichting 4"/>
          <p:cNvSpPr/>
          <p:nvPr/>
        </p:nvSpPr>
        <p:spPr>
          <a:xfrm>
            <a:off x="7692188" y="588753"/>
            <a:ext cx="4499811" cy="878305"/>
          </a:xfrm>
          <a:prstGeom prst="wedgeEllipseCallout">
            <a:avLst>
              <a:gd name="adj1" fmla="val -64683"/>
              <a:gd name="adj2" fmla="val 157021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Op welke vraag wil je een antwoord vinden door je onderzoek?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18811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Onderzoek doen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88331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Je volgt altijd deze stappen: De rode moet je vandaag doen.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1. Onderzoeksvraag (=probleemstelling)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2. Hypothese (=veronderstelling)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3. Materiaal (=benodigdheden)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4. Methode (=werkwijze)</a:t>
            </a:r>
          </a:p>
          <a:p>
            <a:r>
              <a:rPr lang="nl-NL" sz="2400" dirty="0" smtClean="0"/>
              <a:t>5. Resultaten</a:t>
            </a:r>
          </a:p>
          <a:p>
            <a:r>
              <a:rPr lang="nl-NL" sz="2400" dirty="0" smtClean="0"/>
              <a:t>6. Conclusie</a:t>
            </a:r>
          </a:p>
          <a:p>
            <a:r>
              <a:rPr lang="nl-NL" sz="2400" dirty="0" smtClean="0"/>
              <a:t>7. Discussie</a:t>
            </a:r>
            <a:endParaRPr lang="nl-NL" sz="2400" dirty="0"/>
          </a:p>
        </p:txBody>
      </p:sp>
      <p:sp>
        <p:nvSpPr>
          <p:cNvPr id="4" name="Ovale toelichting 3"/>
          <p:cNvSpPr/>
          <p:nvPr/>
        </p:nvSpPr>
        <p:spPr>
          <a:xfrm>
            <a:off x="7692189" y="2288591"/>
            <a:ext cx="4499811" cy="1419474"/>
          </a:xfrm>
          <a:prstGeom prst="wedgeEllipseCallout">
            <a:avLst>
              <a:gd name="adj1" fmla="val -87410"/>
              <a:gd name="adj2" fmla="val 666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Welk antwoord verwacht </a:t>
            </a:r>
            <a:r>
              <a:rPr lang="nl-NL" b="1" dirty="0">
                <a:solidFill>
                  <a:schemeClr val="tx2"/>
                </a:solidFill>
              </a:rPr>
              <a:t>je </a:t>
            </a:r>
            <a:r>
              <a:rPr lang="nl-NL" b="1" dirty="0" smtClean="0">
                <a:solidFill>
                  <a:schemeClr val="tx2"/>
                </a:solidFill>
              </a:rPr>
              <a:t>op </a:t>
            </a:r>
            <a:r>
              <a:rPr lang="nl-NL" b="1" dirty="0">
                <a:solidFill>
                  <a:schemeClr val="tx2"/>
                </a:solidFill>
              </a:rPr>
              <a:t>de vraag </a:t>
            </a:r>
            <a:r>
              <a:rPr lang="nl-NL" b="1" dirty="0" smtClean="0">
                <a:solidFill>
                  <a:schemeClr val="tx2"/>
                </a:solidFill>
              </a:rPr>
              <a:t>(voordat je het onderzoek hebt gedaan). En </a:t>
            </a:r>
            <a:r>
              <a:rPr lang="nl-NL" b="1" dirty="0">
                <a:solidFill>
                  <a:schemeClr val="tx2"/>
                </a:solidFill>
              </a:rPr>
              <a:t>waarom denk je dat</a:t>
            </a:r>
            <a:r>
              <a:rPr lang="nl-NL" b="1" dirty="0" smtClean="0">
                <a:solidFill>
                  <a:schemeClr val="tx2"/>
                </a:solidFill>
              </a:rPr>
              <a:t>? Geef argumenten.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6" name="Ovale toelichting 5"/>
          <p:cNvSpPr/>
          <p:nvPr/>
        </p:nvSpPr>
        <p:spPr>
          <a:xfrm>
            <a:off x="7126704" y="3931695"/>
            <a:ext cx="4499811" cy="878305"/>
          </a:xfrm>
          <a:prstGeom prst="wedgeEllipseCallout">
            <a:avLst>
              <a:gd name="adj1" fmla="val -78587"/>
              <a:gd name="adj2" fmla="val -88185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Zet alle spullen die je nodig hebt voor het uitvoeren van je onderzoek op een rijtje.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7" name="Ovale toelichting 6"/>
          <p:cNvSpPr/>
          <p:nvPr/>
        </p:nvSpPr>
        <p:spPr>
          <a:xfrm>
            <a:off x="5714999" y="5027614"/>
            <a:ext cx="4499811" cy="1418702"/>
          </a:xfrm>
          <a:prstGeom prst="wedgeEllipseCallout">
            <a:avLst>
              <a:gd name="adj1" fmla="val -68160"/>
              <a:gd name="adj2" fmla="val -11205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Schrijf precies op wat je allemaal gedaan hebt om het onderzoek uit te voeren. Iemand anders moet het na kunnen doen.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9" name="Ovale toelichting 8"/>
          <p:cNvSpPr/>
          <p:nvPr/>
        </p:nvSpPr>
        <p:spPr>
          <a:xfrm>
            <a:off x="2995863" y="4810000"/>
            <a:ext cx="2225841" cy="1637694"/>
          </a:xfrm>
          <a:prstGeom prst="wedgeEllipseCallout">
            <a:avLst>
              <a:gd name="adj1" fmla="val -56329"/>
              <a:gd name="adj2" fmla="val -3335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smtClean="0">
                <a:solidFill>
                  <a:schemeClr val="tx2"/>
                </a:solidFill>
              </a:rPr>
              <a:t>Dit doe je pas na het uitvoeren van het onderzoek.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10" name="Rechteraccolade 9"/>
          <p:cNvSpPr/>
          <p:nvPr/>
        </p:nvSpPr>
        <p:spPr>
          <a:xfrm>
            <a:off x="2751219" y="4451684"/>
            <a:ext cx="88234" cy="128737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6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55105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Waar moet je op letten?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C00000"/>
                </a:solidFill>
              </a:rPr>
              <a:t>onderzoeksvraag</a:t>
            </a:r>
            <a:r>
              <a:rPr lang="nl-NL" dirty="0" smtClean="0"/>
              <a:t> goed omschrijven. Precies zeggen wat je </a:t>
            </a:r>
            <a:r>
              <a:rPr lang="nl-NL" dirty="0" smtClean="0"/>
              <a:t>te </a:t>
            </a:r>
            <a:r>
              <a:rPr lang="nl-NL" dirty="0" smtClean="0"/>
              <a:t>weten wil komen. </a:t>
            </a:r>
            <a:r>
              <a:rPr lang="nl-NL" dirty="0" smtClean="0"/>
              <a:t>In een vraagzin. (Bv. geen ‘groeien’ zeggen als je ‘kiemen’ bedoelt</a:t>
            </a:r>
            <a:r>
              <a:rPr lang="nl-NL" dirty="0" smtClean="0"/>
              <a:t>).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C00000"/>
                </a:solidFill>
              </a:rPr>
              <a:t>hypothese</a:t>
            </a:r>
            <a:r>
              <a:rPr lang="nl-NL" dirty="0" smtClean="0"/>
              <a:t> is nooit ‘fout’. Vooraf bedenken. Na je onderzoek weet je of het klopt of niet. Je moet er wel goed over nadenken. Altijd erbij zetten </a:t>
            </a:r>
            <a:r>
              <a:rPr lang="nl-NL" i="1" u="sng" dirty="0" smtClean="0"/>
              <a:t>waarom</a:t>
            </a:r>
            <a:r>
              <a:rPr lang="nl-NL" dirty="0" smtClean="0"/>
              <a:t> je iets </a:t>
            </a:r>
            <a:r>
              <a:rPr lang="nl-NL" dirty="0" smtClean="0"/>
              <a:t>denkt: geef argumenten.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Gebruik niet de ik- en wij-vorm, maar beschrijf onpersoonlijk.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435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Bij </a:t>
            </a:r>
            <a:r>
              <a:rPr lang="nl-NL" b="1" dirty="0" smtClean="0">
                <a:solidFill>
                  <a:srgbClr val="C00000"/>
                </a:solidFill>
              </a:rPr>
              <a:t>materiaal</a:t>
            </a:r>
            <a:r>
              <a:rPr lang="nl-NL" dirty="0" smtClean="0"/>
              <a:t> alles opschrijven, ook spullen zoals tape, </a:t>
            </a:r>
            <a:r>
              <a:rPr lang="nl-NL" dirty="0" smtClean="0"/>
              <a:t>rekje, </a:t>
            </a:r>
            <a:r>
              <a:rPr lang="nl-NL" dirty="0" smtClean="0"/>
              <a:t>water enz</a:t>
            </a:r>
            <a:r>
              <a:rPr lang="nl-NL" dirty="0" smtClean="0"/>
              <a:t>. Ook opschrijven hoeveel je van iets gebruikt (hoeveel water, hoeveel zaadjes enz.)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Bij </a:t>
            </a:r>
            <a:r>
              <a:rPr lang="nl-NL" b="1" dirty="0" smtClean="0">
                <a:solidFill>
                  <a:srgbClr val="C00000"/>
                </a:solidFill>
              </a:rPr>
              <a:t>methode (werkwijze) </a:t>
            </a:r>
            <a:r>
              <a:rPr lang="nl-NL" dirty="0" smtClean="0"/>
              <a:t>altijd zorgen voor: </a:t>
            </a:r>
          </a:p>
          <a:p>
            <a:pPr marL="0" indent="0">
              <a:buNone/>
            </a:pPr>
            <a:r>
              <a:rPr lang="nl-NL" dirty="0" smtClean="0"/>
              <a:t>	Een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proefgroep en een controlegroep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r>
              <a:rPr lang="nl-NL" dirty="0" smtClean="0"/>
              <a:t>	Tussen die twee groepen </a:t>
            </a:r>
            <a:r>
              <a:rPr lang="nl-NL" dirty="0" smtClean="0"/>
              <a:t>mag </a:t>
            </a:r>
            <a:r>
              <a:rPr lang="nl-NL" dirty="0" smtClean="0"/>
              <a:t>maar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één factor verschillend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smtClean="0"/>
              <a:t>zijn, de overige omstandigheden moeten precies hetzelfde zijn.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Je moet zorgen voor </a:t>
            </a:r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voldoende organismen </a:t>
            </a:r>
            <a:r>
              <a:rPr lang="nl-NL" dirty="0" smtClean="0"/>
              <a:t> in je proefgroep en controle groep (bv. niet 1 zaadje maar 10 zaadjes).</a:t>
            </a:r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62600" cy="1325563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Waar moet je op letten?</a:t>
            </a:r>
            <a:endParaRPr lang="nl-NL" b="1" dirty="0"/>
          </a:p>
        </p:txBody>
      </p:sp>
      <p:sp>
        <p:nvSpPr>
          <p:cNvPr id="5" name="PIJL-RECHTS 4"/>
          <p:cNvSpPr/>
          <p:nvPr/>
        </p:nvSpPr>
        <p:spPr>
          <a:xfrm>
            <a:off x="1046747" y="3796757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1046747" y="5164347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1046747" y="4303065"/>
            <a:ext cx="577516" cy="409074"/>
          </a:xfrm>
          <a:prstGeom prst="rightArrow">
            <a:avLst/>
          </a:prstGeom>
          <a:solidFill>
            <a:srgbClr val="1FDC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93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ilinder 32"/>
          <p:cNvSpPr/>
          <p:nvPr/>
        </p:nvSpPr>
        <p:spPr>
          <a:xfrm>
            <a:off x="2256781" y="5460331"/>
            <a:ext cx="794083" cy="745958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169068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Onderzoek </a:t>
            </a:r>
            <a:r>
              <a:rPr lang="nl-NL" b="1" dirty="0"/>
              <a:t>naar het kiemen van tuinkerszaadjes.</a:t>
            </a:r>
            <a:br>
              <a:rPr lang="nl-NL" b="1" dirty="0"/>
            </a:br>
            <a:r>
              <a:rPr lang="nl-NL" sz="3100" dirty="0"/>
              <a:t>Welke factoren zouden het kiemen van tuinkerszaadjes kunnen beïnvloeden? </a:t>
            </a:r>
            <a:br>
              <a:rPr lang="nl-NL" sz="3100" dirty="0"/>
            </a:br>
            <a:endParaRPr lang="nl-NL" sz="3100" b="1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6172200" y="1681163"/>
            <a:ext cx="5183188" cy="823912"/>
          </a:xfrm>
        </p:spPr>
        <p:txBody>
          <a:bodyPr>
            <a:noAutofit/>
          </a:bodyPr>
          <a:lstStyle/>
          <a:p>
            <a:endParaRPr lang="nl-NL" sz="3200" dirty="0" smtClean="0"/>
          </a:p>
          <a:p>
            <a:endParaRPr lang="nl-NL" sz="3200" dirty="0" smtClean="0"/>
          </a:p>
          <a:p>
            <a:r>
              <a:rPr lang="nl-NL" sz="2800" dirty="0" smtClean="0"/>
              <a:t>Voorbeeld</a:t>
            </a:r>
            <a:r>
              <a:rPr lang="nl-NL" sz="2800" dirty="0"/>
              <a:t>: </a:t>
            </a:r>
            <a:r>
              <a:rPr lang="nl-NL" sz="2800" dirty="0" smtClean="0"/>
              <a:t>kiemen tuinkerszaadjes </a:t>
            </a:r>
            <a:r>
              <a:rPr lang="nl-NL" sz="2800" dirty="0"/>
              <a:t>zonder water</a:t>
            </a:r>
            <a:r>
              <a:rPr lang="nl-NL" sz="2800" dirty="0" smtClean="0"/>
              <a:t>?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61429" y="2487611"/>
            <a:ext cx="5157787" cy="4226009"/>
          </a:xfrm>
        </p:spPr>
        <p:txBody>
          <a:bodyPr/>
          <a:lstStyle/>
          <a:p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Controlegroep</a:t>
            </a:r>
            <a:r>
              <a:rPr lang="nl-NL" dirty="0" smtClean="0"/>
              <a:t>: met water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nl-NL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Proefgroep</a:t>
            </a:r>
            <a:r>
              <a:rPr lang="nl-NL" dirty="0" smtClean="0"/>
              <a:t>: zonder water</a:t>
            </a:r>
            <a:endParaRPr lang="nl-NL" dirty="0"/>
          </a:p>
        </p:txBody>
      </p:sp>
      <p:sp>
        <p:nvSpPr>
          <p:cNvPr id="8" name="Cilinder 7"/>
          <p:cNvSpPr/>
          <p:nvPr/>
        </p:nvSpPr>
        <p:spPr>
          <a:xfrm>
            <a:off x="2175710" y="3116179"/>
            <a:ext cx="962527" cy="3513221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Cilinder 8"/>
          <p:cNvSpPr/>
          <p:nvPr/>
        </p:nvSpPr>
        <p:spPr>
          <a:xfrm>
            <a:off x="2249905" y="5799221"/>
            <a:ext cx="794083" cy="745958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2298032" y="55946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2450432" y="57470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2602832" y="58994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2757237" y="563078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2366209" y="5820695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2745206" y="58994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2298032" y="572561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2592804" y="5649410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2711116" y="5765132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/>
          <p:cNvSpPr/>
          <p:nvPr/>
        </p:nvSpPr>
        <p:spPr>
          <a:xfrm>
            <a:off x="2853490" y="5776579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Cilinder 20"/>
          <p:cNvSpPr/>
          <p:nvPr/>
        </p:nvSpPr>
        <p:spPr>
          <a:xfrm>
            <a:off x="7801267" y="3116179"/>
            <a:ext cx="962527" cy="3513221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Cilinder 21"/>
          <p:cNvSpPr/>
          <p:nvPr/>
        </p:nvSpPr>
        <p:spPr>
          <a:xfrm>
            <a:off x="7885488" y="5812548"/>
            <a:ext cx="794083" cy="745958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/>
          <p:cNvSpPr/>
          <p:nvPr/>
        </p:nvSpPr>
        <p:spPr>
          <a:xfrm>
            <a:off x="7885488" y="582328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23"/>
          <p:cNvSpPr/>
          <p:nvPr/>
        </p:nvSpPr>
        <p:spPr>
          <a:xfrm>
            <a:off x="8433938" y="561415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al 24"/>
          <p:cNvSpPr/>
          <p:nvPr/>
        </p:nvSpPr>
        <p:spPr>
          <a:xfrm>
            <a:off x="8202728" y="5692942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8042108" y="583500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al 26"/>
          <p:cNvSpPr/>
          <p:nvPr/>
        </p:nvSpPr>
        <p:spPr>
          <a:xfrm>
            <a:off x="8531568" y="5722437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al 27"/>
          <p:cNvSpPr/>
          <p:nvPr/>
        </p:nvSpPr>
        <p:spPr>
          <a:xfrm>
            <a:off x="8080692" y="5745078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al 28"/>
          <p:cNvSpPr/>
          <p:nvPr/>
        </p:nvSpPr>
        <p:spPr>
          <a:xfrm>
            <a:off x="8378584" y="5835003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al 29"/>
          <p:cNvSpPr/>
          <p:nvPr/>
        </p:nvSpPr>
        <p:spPr>
          <a:xfrm>
            <a:off x="8205140" y="5830721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al 30"/>
          <p:cNvSpPr/>
          <p:nvPr/>
        </p:nvSpPr>
        <p:spPr>
          <a:xfrm>
            <a:off x="8488080" y="5865394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al 31"/>
          <p:cNvSpPr/>
          <p:nvPr/>
        </p:nvSpPr>
        <p:spPr>
          <a:xfrm>
            <a:off x="8296589" y="5776579"/>
            <a:ext cx="108284" cy="10828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Tekstvak 34"/>
          <p:cNvSpPr txBox="1"/>
          <p:nvPr/>
        </p:nvSpPr>
        <p:spPr>
          <a:xfrm>
            <a:off x="3856492" y="5908926"/>
            <a:ext cx="315089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1</a:t>
            </a:r>
            <a:r>
              <a:rPr lang="nl-NL" sz="2400" dirty="0" smtClean="0"/>
              <a:t>: watjes onderin</a:t>
            </a:r>
            <a:endParaRPr lang="nl-NL" sz="2400" dirty="0"/>
          </a:p>
        </p:txBody>
      </p:sp>
      <p:sp>
        <p:nvSpPr>
          <p:cNvPr id="36" name="Tekstvak 35"/>
          <p:cNvSpPr txBox="1"/>
          <p:nvPr/>
        </p:nvSpPr>
        <p:spPr>
          <a:xfrm>
            <a:off x="3866519" y="5268895"/>
            <a:ext cx="314967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2</a:t>
            </a:r>
            <a:r>
              <a:rPr lang="nl-NL" sz="2400" dirty="0" smtClean="0"/>
              <a:t>: 10 tuinkerszaadjes</a:t>
            </a:r>
            <a:endParaRPr lang="nl-NL" sz="2400" dirty="0"/>
          </a:p>
        </p:txBody>
      </p:sp>
      <p:sp>
        <p:nvSpPr>
          <p:cNvPr id="38" name="Tekstvak 37"/>
          <p:cNvSpPr txBox="1"/>
          <p:nvPr/>
        </p:nvSpPr>
        <p:spPr>
          <a:xfrm>
            <a:off x="3513221" y="3908174"/>
            <a:ext cx="4059853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	     </a:t>
            </a:r>
            <a:r>
              <a:rPr lang="nl-NL" sz="2400" b="1" dirty="0" smtClean="0"/>
              <a:t>3</a:t>
            </a:r>
            <a:r>
              <a:rPr lang="nl-NL" sz="2400" dirty="0" smtClean="0"/>
              <a:t>: </a:t>
            </a:r>
            <a:r>
              <a:rPr lang="nl-NL" sz="2400" u="sng" dirty="0" smtClean="0"/>
              <a:t>geen</a:t>
            </a:r>
            <a:r>
              <a:rPr lang="nl-NL" sz="2400" dirty="0" smtClean="0"/>
              <a:t> water erbij</a:t>
            </a:r>
          </a:p>
          <a:p>
            <a:endParaRPr lang="nl-NL" sz="2400" dirty="0"/>
          </a:p>
          <a:p>
            <a:r>
              <a:rPr lang="nl-NL" sz="2400" b="1" dirty="0" smtClean="0"/>
              <a:t>3</a:t>
            </a:r>
            <a:r>
              <a:rPr lang="nl-NL" sz="2400" dirty="0"/>
              <a:t>: </a:t>
            </a:r>
            <a:r>
              <a:rPr lang="nl-NL" sz="2400" u="sng" dirty="0" smtClean="0"/>
              <a:t>wel</a:t>
            </a:r>
            <a:r>
              <a:rPr lang="nl-NL" sz="2400" dirty="0" smtClean="0"/>
              <a:t> water erbij</a:t>
            </a:r>
            <a:endParaRPr lang="nl-NL" sz="2400" dirty="0"/>
          </a:p>
        </p:txBody>
      </p:sp>
      <p:cxnSp>
        <p:nvCxnSpPr>
          <p:cNvPr id="40" name="Rechte verbindingslijn met pijl 39"/>
          <p:cNvCxnSpPr>
            <a:stCxn id="35" idx="1"/>
          </p:cNvCxnSpPr>
          <p:nvPr/>
        </p:nvCxnSpPr>
        <p:spPr>
          <a:xfrm flipH="1">
            <a:off x="2907632" y="6139759"/>
            <a:ext cx="948860" cy="665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>
            <a:endCxn id="33" idx="1"/>
          </p:cNvCxnSpPr>
          <p:nvPr/>
        </p:nvCxnSpPr>
        <p:spPr>
          <a:xfrm flipH="1">
            <a:off x="2653823" y="4936601"/>
            <a:ext cx="900733" cy="5237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endCxn id="33" idx="4"/>
          </p:cNvCxnSpPr>
          <p:nvPr/>
        </p:nvCxnSpPr>
        <p:spPr>
          <a:xfrm flipH="1">
            <a:off x="3050864" y="5578214"/>
            <a:ext cx="773996" cy="25509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>
            <a:stCxn id="35" idx="3"/>
          </p:cNvCxnSpPr>
          <p:nvPr/>
        </p:nvCxnSpPr>
        <p:spPr>
          <a:xfrm>
            <a:off x="7007382" y="6139759"/>
            <a:ext cx="1034726" cy="1058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/>
          <p:cNvCxnSpPr/>
          <p:nvPr/>
        </p:nvCxnSpPr>
        <p:spPr>
          <a:xfrm>
            <a:off x="7007382" y="5498535"/>
            <a:ext cx="1034726" cy="277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>
            <a:off x="7244391" y="4186237"/>
            <a:ext cx="906001" cy="115190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4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b="1" dirty="0" smtClean="0"/>
              <a:t>Onderzoek </a:t>
            </a:r>
            <a:r>
              <a:rPr lang="nl-NL" b="1" dirty="0"/>
              <a:t>naar het kiemen van tuinkerszaadjes.</a:t>
            </a:r>
            <a:br>
              <a:rPr lang="nl-NL" b="1" dirty="0"/>
            </a:br>
            <a:r>
              <a:rPr lang="nl-NL" sz="3100" dirty="0"/>
              <a:t>Welke factoren zouden het kiemen van tuinkerszaadjes kunnen beïnvloeden? </a:t>
            </a:r>
            <a:br>
              <a:rPr lang="nl-NL" sz="3100" dirty="0"/>
            </a:br>
            <a:endParaRPr lang="nl-NL" sz="31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5600" cy="677026"/>
          </a:xfrm>
        </p:spPr>
        <p:txBody>
          <a:bodyPr>
            <a:normAutofit/>
          </a:bodyPr>
          <a:lstStyle/>
          <a:p>
            <a:r>
              <a:rPr lang="nl-NL" dirty="0" smtClean="0"/>
              <a:t>Wat wil je onderzoeken? Overleg met je groepje. Je </a:t>
            </a:r>
            <a:r>
              <a:rPr lang="nl-NL" dirty="0"/>
              <a:t>kunt </a:t>
            </a:r>
            <a:r>
              <a:rPr lang="nl-NL" dirty="0" smtClean="0"/>
              <a:t>kiezen </a:t>
            </a:r>
            <a:r>
              <a:rPr lang="nl-NL" dirty="0"/>
              <a:t>uit: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157787" cy="28996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1597777" y="2376237"/>
            <a:ext cx="5183188" cy="2899611"/>
          </a:xfrm>
        </p:spPr>
        <p:txBody>
          <a:bodyPr>
            <a:normAutofit/>
          </a:bodyPr>
          <a:lstStyle/>
          <a:p>
            <a:r>
              <a:rPr lang="nl-NL" dirty="0" smtClean="0"/>
              <a:t>Kunstmest voor </a:t>
            </a:r>
            <a:r>
              <a:rPr lang="nl-NL" dirty="0" smtClean="0"/>
              <a:t>planten (</a:t>
            </a:r>
            <a:r>
              <a:rPr lang="nl-NL" dirty="0" err="1" smtClean="0"/>
              <a:t>pokon</a:t>
            </a:r>
            <a:r>
              <a:rPr lang="nl-NL" dirty="0" smtClean="0"/>
              <a:t>)</a:t>
            </a:r>
            <a:endParaRPr lang="nl-NL" dirty="0" smtClean="0"/>
          </a:p>
          <a:p>
            <a:r>
              <a:rPr lang="nl-NL" dirty="0" smtClean="0"/>
              <a:t>Zout opgelost in water</a:t>
            </a:r>
            <a:endParaRPr lang="nl-NL" dirty="0" smtClean="0"/>
          </a:p>
          <a:p>
            <a:r>
              <a:rPr lang="nl-NL" dirty="0" smtClean="0"/>
              <a:t>Zuur citroensap</a:t>
            </a:r>
            <a:endParaRPr lang="nl-NL" dirty="0"/>
          </a:p>
          <a:p>
            <a:r>
              <a:rPr lang="nl-NL" dirty="0" smtClean="0"/>
              <a:t>Suiker opgelost in water</a:t>
            </a:r>
            <a:endParaRPr lang="nl-NL" dirty="0" smtClean="0"/>
          </a:p>
          <a:p>
            <a:r>
              <a:rPr lang="nl-NL" dirty="0" smtClean="0"/>
              <a:t>Zeep opgelost in water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593140" y="4970457"/>
            <a:ext cx="11008895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/>
              <a:t>Heb je iets gekozen? Maak een </a:t>
            </a:r>
            <a:r>
              <a:rPr lang="nl-NL" b="1" dirty="0" smtClean="0"/>
              <a:t>word-bestand. Begin </a:t>
            </a:r>
            <a:r>
              <a:rPr lang="nl-NL" b="1" dirty="0" smtClean="0"/>
              <a:t>aan je verslag:</a:t>
            </a:r>
          </a:p>
          <a:p>
            <a:r>
              <a:rPr lang="nl-NL" b="1" dirty="0" smtClean="0"/>
              <a:t>-Bedenk samen de onderzoeksvraag en de hypothese en zet die in je verslag. </a:t>
            </a:r>
          </a:p>
          <a:p>
            <a:r>
              <a:rPr lang="nl-NL" b="1" dirty="0" smtClean="0"/>
              <a:t>-Bedenk hoe je het proefje moet uitvoeren.  Laat je plan </a:t>
            </a:r>
            <a:r>
              <a:rPr lang="nl-NL" b="1" dirty="0" err="1" smtClean="0"/>
              <a:t>zonodig</a:t>
            </a:r>
            <a:r>
              <a:rPr lang="nl-NL" b="1" dirty="0" smtClean="0"/>
              <a:t> controleren </a:t>
            </a:r>
            <a:r>
              <a:rPr lang="nl-NL" b="1" dirty="0" smtClean="0"/>
              <a:t>bij de docent. </a:t>
            </a:r>
          </a:p>
          <a:p>
            <a:r>
              <a:rPr lang="nl-NL" b="1" dirty="0" smtClean="0"/>
              <a:t>-Verdeel de taken. Voer daarna je experiment uit.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2404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784684" cy="922254"/>
          </a:xfrm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Klaar?</a:t>
            </a:r>
            <a:endParaRPr lang="nl-NL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838200" y="1419726"/>
            <a:ext cx="10515600" cy="5149516"/>
          </a:xfrm>
        </p:spPr>
        <p:txBody>
          <a:bodyPr>
            <a:normAutofit/>
          </a:bodyPr>
          <a:lstStyle/>
          <a:p>
            <a:r>
              <a:rPr lang="nl-NL" dirty="0" smtClean="0"/>
              <a:t>Plak op ieder buisje een stukje tape. Zet daarop: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Datum.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Klas.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Eerste letters van jullie vier namen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Bij de controlebuis: Controle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Bij de proefbuis: Proef + wat je test, bv. </a:t>
            </a:r>
            <a:r>
              <a:rPr lang="nl-NL" dirty="0" smtClean="0"/>
              <a:t>zeep, suiker</a:t>
            </a:r>
          </a:p>
          <a:p>
            <a:r>
              <a:rPr lang="nl-NL" dirty="0" smtClean="0"/>
              <a:t>Zet </a:t>
            </a:r>
            <a:r>
              <a:rPr lang="nl-NL" dirty="0" smtClean="0"/>
              <a:t>je buisjes in een rekje en plak ze met een stukje tape aan elkaar.</a:t>
            </a:r>
          </a:p>
          <a:p>
            <a:r>
              <a:rPr lang="nl-NL" dirty="0" smtClean="0"/>
              <a:t>Ruim je spullen op.</a:t>
            </a:r>
          </a:p>
          <a:p>
            <a:pPr marL="0" indent="0">
              <a:buNone/>
            </a:pPr>
            <a:r>
              <a:rPr lang="nl-NL" dirty="0" smtClean="0"/>
              <a:t>Ga verder met het verslag als je tijd over hebt.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43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nl-NL" b="1" dirty="0" smtClean="0"/>
              <a:t>De resultaten</a:t>
            </a:r>
            <a:endParaRPr lang="nl-NL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Bekijk je buisjes. </a:t>
            </a:r>
          </a:p>
          <a:p>
            <a:r>
              <a:rPr lang="nl-NL" dirty="0" smtClean="0"/>
              <a:t>Maak een </a:t>
            </a:r>
            <a:r>
              <a:rPr lang="nl-NL" u="sng" dirty="0" smtClean="0"/>
              <a:t>foto of tekening </a:t>
            </a:r>
            <a:r>
              <a:rPr lang="nl-NL" dirty="0" smtClean="0"/>
              <a:t>van de buisjes</a:t>
            </a:r>
          </a:p>
          <a:p>
            <a:r>
              <a:rPr lang="nl-NL" dirty="0" smtClean="0"/>
              <a:t>Haal de zaadjes/plantjes uit het buisje en controleer of je alle 10 de zaadjes terug ziet. </a:t>
            </a:r>
            <a:r>
              <a:rPr lang="nl-NL" u="sng" dirty="0"/>
              <a:t>Tel</a:t>
            </a:r>
            <a:r>
              <a:rPr lang="nl-NL" dirty="0"/>
              <a:t> van ieder buisje </a:t>
            </a:r>
            <a:r>
              <a:rPr lang="nl-NL" dirty="0" smtClean="0"/>
              <a:t>hoeveel zaadjes gekiemd zijn en hoeveel niet.</a:t>
            </a:r>
          </a:p>
          <a:p>
            <a:r>
              <a:rPr lang="nl-NL" dirty="0" smtClean="0"/>
              <a:t>Maak een </a:t>
            </a:r>
            <a:r>
              <a:rPr lang="nl-NL" u="sng" dirty="0" smtClean="0"/>
              <a:t>tabel</a:t>
            </a:r>
            <a:r>
              <a:rPr lang="nl-NL" dirty="0" smtClean="0"/>
              <a:t> van wat je geteld hebt. </a:t>
            </a:r>
            <a:r>
              <a:rPr lang="nl-NL" dirty="0" smtClean="0"/>
              <a:t>Denk aan titel en bijschriften. Noteer ook de datum van het begin en eind van </a:t>
            </a:r>
            <a:r>
              <a:rPr lang="nl-NL" smtClean="0"/>
              <a:t>het experiment.</a:t>
            </a:r>
            <a:endParaRPr lang="nl-NL" dirty="0" smtClean="0"/>
          </a:p>
          <a:p>
            <a:r>
              <a:rPr lang="nl-NL" dirty="0"/>
              <a:t>Ruim je spullen netjes op.</a:t>
            </a:r>
          </a:p>
          <a:p>
            <a:r>
              <a:rPr lang="nl-NL" dirty="0" smtClean="0"/>
              <a:t>Maak daarna een </a:t>
            </a:r>
            <a:r>
              <a:rPr lang="nl-NL" u="sng" dirty="0" smtClean="0"/>
              <a:t>staafdiagram</a:t>
            </a:r>
            <a:r>
              <a:rPr lang="nl-NL" dirty="0" smtClean="0"/>
              <a:t> van je resultaat (kan ook thuis).</a:t>
            </a:r>
          </a:p>
          <a:p>
            <a:r>
              <a:rPr lang="nl-NL" dirty="0" smtClean="0"/>
              <a:t>In je verslag komt: foto, tabel, staafdiagram, de datum van begin en eind van je proefje.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77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300789"/>
            <a:ext cx="2554705" cy="827005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Conclusie</a:t>
            </a:r>
            <a:r>
              <a:rPr lang="nl-NL" b="1" dirty="0"/>
              <a:t/>
            </a:r>
            <a:br>
              <a:rPr lang="nl-NL" b="1" dirty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26230" y="1127794"/>
            <a:ext cx="4311316" cy="1579311"/>
          </a:xfr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nl-NL" dirty="0"/>
              <a:t>Geef antwoord op je onderzoeksvraag.</a:t>
            </a:r>
          </a:p>
          <a:p>
            <a:r>
              <a:rPr lang="nl-NL" dirty="0"/>
              <a:t>Ga na of je hypothese klopt.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sz="half" idx="2"/>
          </p:nvPr>
        </p:nvSpPr>
        <p:spPr>
          <a:xfrm>
            <a:off x="4884821" y="1705309"/>
            <a:ext cx="6468979" cy="4105944"/>
          </a:xfr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nl-NL" dirty="0" smtClean="0"/>
              <a:t>Als je hypothese klopt, had je dan de goede argumenten gebruikt?</a:t>
            </a:r>
          </a:p>
          <a:p>
            <a:r>
              <a:rPr lang="nl-NL" dirty="0" smtClean="0"/>
              <a:t>Als </a:t>
            </a:r>
            <a:r>
              <a:rPr lang="nl-NL" dirty="0" smtClean="0"/>
              <a:t>de hypothese niet klopt, waaraan kan dat dan liggen?</a:t>
            </a:r>
          </a:p>
          <a:p>
            <a:r>
              <a:rPr lang="nl-NL" dirty="0" smtClean="0"/>
              <a:t>Zijn er dingen die je anders of beter had kunnen doen?</a:t>
            </a:r>
            <a:r>
              <a:rPr lang="nl-NL" dirty="0"/>
              <a:t> </a:t>
            </a:r>
            <a:r>
              <a:rPr lang="nl-NL" dirty="0" smtClean="0"/>
              <a:t>Is er iets verkeerd gegaan?</a:t>
            </a:r>
            <a:endParaRPr lang="nl-NL" dirty="0"/>
          </a:p>
          <a:p>
            <a:r>
              <a:rPr lang="nl-NL" dirty="0" smtClean="0"/>
              <a:t>Hoe hebben jullie de taken verdeeld? Hebben </a:t>
            </a:r>
            <a:r>
              <a:rPr lang="nl-NL" dirty="0"/>
              <a:t>jullie goed samengewerkt?</a:t>
            </a:r>
          </a:p>
          <a:p>
            <a:r>
              <a:rPr lang="nl-NL" dirty="0" smtClean="0"/>
              <a:t>Vond je het een leuk onderzoek?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8" name="Titel 6"/>
          <p:cNvSpPr txBox="1">
            <a:spLocks/>
          </p:cNvSpPr>
          <p:nvPr/>
        </p:nvSpPr>
        <p:spPr>
          <a:xfrm>
            <a:off x="5081337" y="878304"/>
            <a:ext cx="3677652" cy="82700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sz="16000" b="1" dirty="0" smtClean="0"/>
              <a:t>Discussie</a:t>
            </a:r>
            <a:br>
              <a:rPr lang="nl-NL" sz="16000" b="1" dirty="0" smtClean="0"/>
            </a:br>
            <a:endParaRPr lang="nl-NL" sz="16000" b="1" dirty="0"/>
          </a:p>
        </p:txBody>
      </p:sp>
      <p:pic>
        <p:nvPicPr>
          <p:cNvPr id="1026" name="Picture 2" descr="http://www.experimenten.nl/images/tuinkers/kiem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31" y="4388626"/>
            <a:ext cx="4149640" cy="188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56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647</Words>
  <Application>Microsoft Office PowerPoint</Application>
  <PresentationFormat>Breedbeeld</PresentationFormat>
  <Paragraphs>79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Thema 2 Planten</vt:lpstr>
      <vt:lpstr>Onderzoek doen:</vt:lpstr>
      <vt:lpstr>Waar moet je op letten?</vt:lpstr>
      <vt:lpstr>Waar moet je op letten?</vt:lpstr>
      <vt:lpstr> Onderzoek naar het kiemen van tuinkerszaadjes. Welke factoren zouden het kiemen van tuinkerszaadjes kunnen beïnvloeden?  </vt:lpstr>
      <vt:lpstr> Onderzoek naar het kiemen van tuinkerszaadjes. Welke factoren zouden het kiemen van tuinkerszaadjes kunnen beïnvloeden?  </vt:lpstr>
      <vt:lpstr>Klaar?</vt:lpstr>
      <vt:lpstr>De resultaten</vt:lpstr>
      <vt:lpstr> Conclusie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 Planten</dc:title>
  <dc:creator>Sandra Sloot - Linder, van</dc:creator>
  <cp:lastModifiedBy>Sloot-van Linder, ATM (Sandra)</cp:lastModifiedBy>
  <cp:revision>25</cp:revision>
  <dcterms:created xsi:type="dcterms:W3CDTF">2015-11-03T14:12:03Z</dcterms:created>
  <dcterms:modified xsi:type="dcterms:W3CDTF">2016-11-02T14:50:43Z</dcterms:modified>
</cp:coreProperties>
</file>