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60" r:id="rId4"/>
    <p:sldId id="265" r:id="rId5"/>
    <p:sldId id="259" r:id="rId6"/>
    <p:sldId id="256" r:id="rId7"/>
    <p:sldId id="261" r:id="rId8"/>
    <p:sldId id="263" r:id="rId9"/>
    <p:sldId id="262" r:id="rId10"/>
    <p:sldId id="264" r:id="rId11"/>
    <p:sldId id="270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96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29122-6038-40BD-A816-BCA1546651DE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AEF7C-FED2-4279-8F29-A279AC41AB1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191005" y="878422"/>
            <a:ext cx="4475990" cy="31647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nl-NL"/>
          </a:p>
        </p:txBody>
      </p:sp>
      <p:sp>
        <p:nvSpPr>
          <p:cNvPr id="92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61392" y="4350018"/>
            <a:ext cx="4736657" cy="350825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4468-6B19-4BC8-8CB3-CF28D26D5B63}" type="datetimeFigureOut">
              <a:rPr lang="nl-NL" smtClean="0"/>
              <a:pPr/>
              <a:t>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87F92-8FAC-4BA4-AE92-3A26F777F62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hoot.i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lmberg.nl/Voortgezet-onderwijs/Digitaal-lesmateriaal/Inloggen/Inloggenactiveren.ht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051720" y="2132856"/>
            <a:ext cx="4608512" cy="2664296"/>
          </a:xfrm>
        </p:spPr>
        <p:txBody>
          <a:bodyPr>
            <a:normAutofit fontScale="90000"/>
          </a:bodyPr>
          <a:lstStyle/>
          <a:p>
            <a:r>
              <a:rPr lang="nl-NL" sz="6000" dirty="0" smtClean="0">
                <a:solidFill>
                  <a:srgbClr val="FF0000"/>
                </a:solidFill>
                <a:latin typeface="Showcard Gothic" pitchFamily="82" charset="0"/>
              </a:rPr>
              <a:t>Welkom </a:t>
            </a:r>
            <a:br>
              <a:rPr lang="nl-NL" sz="6000" dirty="0" smtClean="0">
                <a:solidFill>
                  <a:srgbClr val="FF0000"/>
                </a:solidFill>
                <a:latin typeface="Showcard Gothic" pitchFamily="82" charset="0"/>
              </a:rPr>
            </a:br>
            <a:r>
              <a:rPr lang="nl-NL" sz="6000" dirty="0" smtClean="0">
                <a:solidFill>
                  <a:srgbClr val="FF0000"/>
                </a:solidFill>
                <a:latin typeface="Showcard Gothic" pitchFamily="82" charset="0"/>
              </a:rPr>
              <a:t>bij biologie!</a:t>
            </a:r>
            <a:endParaRPr lang="nl-NL" sz="6000" dirty="0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0" y="5949280"/>
            <a:ext cx="9144000" cy="908720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FF00"/>
                </a:solidFill>
              </a:rPr>
              <a:t>Mw. Sloot (SLT)  en  </a:t>
            </a:r>
            <a:r>
              <a:rPr lang="nl-NL" b="1" dirty="0" err="1" smtClean="0">
                <a:solidFill>
                  <a:srgbClr val="FFFF00"/>
                </a:solidFill>
              </a:rPr>
              <a:t>Margo</a:t>
            </a:r>
            <a:r>
              <a:rPr lang="nl-NL" b="1" dirty="0" smtClean="0">
                <a:solidFill>
                  <a:srgbClr val="FFFF00"/>
                </a:solidFill>
              </a:rPr>
              <a:t> Franssen (MF1)</a:t>
            </a:r>
            <a:endParaRPr lang="nl-NL" b="1" dirty="0">
              <a:solidFill>
                <a:srgbClr val="FFFF00"/>
              </a:solidFill>
            </a:endParaRPr>
          </a:p>
        </p:txBody>
      </p:sp>
      <p:sp>
        <p:nvSpPr>
          <p:cNvPr id="10242" name="AutoShape 2" descr="Afbeeldingsresultaat voor natu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44" name="AutoShape 4" descr="Afbeeldingsresultaat voor natu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50" name="AutoShape 10" descr="Afbeeldingsresultaat voor wallpapers natuur bom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52" name="AutoShape 12" descr="Afbeeldingsresultaat voor natu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Huiswerk voor dinsdag </a:t>
            </a:r>
            <a:r>
              <a:rPr lang="nl-NL" b="1" dirty="0" smtClean="0">
                <a:solidFill>
                  <a:srgbClr val="FF0000"/>
                </a:solidFill>
              </a:rPr>
              <a:t>8 september</a:t>
            </a:r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endParaRPr lang="nl-NL" sz="3600" i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nl-NL" dirty="0" smtClean="0"/>
              <a:t>Opzoeken biologie digitaal via SOM en lezen </a:t>
            </a:r>
            <a:r>
              <a:rPr lang="nl-NL" dirty="0" smtClean="0"/>
              <a:t>blz. 9 van basisstof </a:t>
            </a:r>
            <a:r>
              <a:rPr lang="nl-NL" dirty="0" smtClean="0"/>
              <a:t>1. </a:t>
            </a:r>
          </a:p>
          <a:p>
            <a:r>
              <a:rPr lang="nl-NL" dirty="0" smtClean="0"/>
              <a:t>7 Levenskenmerken uit je hoofd leren</a:t>
            </a:r>
            <a:r>
              <a:rPr lang="nl-NL" dirty="0" smtClean="0"/>
              <a:t>.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Les 2</a:t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>
                <a:solidFill>
                  <a:srgbClr val="FF0000"/>
                </a:solidFill>
              </a:rPr>
              <a:t>Basisstof 1.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b="1" dirty="0" smtClean="0"/>
              <a:t>Wat doen we vandaag?</a:t>
            </a:r>
          </a:p>
          <a:p>
            <a:r>
              <a:rPr lang="nl-NL" dirty="0" smtClean="0"/>
              <a:t>Heeft iedereen basisstof 1 kunnen vinden ? En het huiswerk op SOM?</a:t>
            </a:r>
          </a:p>
          <a:p>
            <a:r>
              <a:rPr lang="nl-NL" dirty="0" smtClean="0"/>
              <a:t>Is iedereen er?</a:t>
            </a:r>
          </a:p>
          <a:p>
            <a:r>
              <a:rPr lang="nl-NL" dirty="0" smtClean="0"/>
              <a:t>Ken je de levensverschijnselen?</a:t>
            </a:r>
          </a:p>
          <a:p>
            <a:r>
              <a:rPr lang="nl-NL" dirty="0" smtClean="0"/>
              <a:t>Uitleg </a:t>
            </a:r>
          </a:p>
          <a:p>
            <a:r>
              <a:rPr lang="nl-NL" dirty="0" smtClean="0"/>
              <a:t>Snap je het? Oefenen </a:t>
            </a:r>
          </a:p>
          <a:p>
            <a:r>
              <a:rPr lang="nl-NL" dirty="0" smtClean="0"/>
              <a:t>Huiswerk noteren</a:t>
            </a:r>
          </a:p>
          <a:p>
            <a:r>
              <a:rPr lang="nl-NL" dirty="0" smtClean="0"/>
              <a:t>Beginnen aan opdrachten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Iets is </a:t>
            </a:r>
            <a:r>
              <a:rPr lang="nl-NL" b="1" u="sng" dirty="0" smtClean="0"/>
              <a:t>dood</a:t>
            </a:r>
            <a:r>
              <a:rPr lang="nl-NL" dirty="0" smtClean="0"/>
              <a:t> als het geen levensverschijnselen meer vertoont. Het heeft geleefd maar nu niet meer.</a:t>
            </a:r>
          </a:p>
          <a:p>
            <a:r>
              <a:rPr lang="nl-NL" dirty="0" smtClean="0"/>
              <a:t>Iets is </a:t>
            </a:r>
            <a:r>
              <a:rPr lang="nl-NL" b="1" u="sng" dirty="0" smtClean="0"/>
              <a:t>levenloos</a:t>
            </a:r>
            <a:r>
              <a:rPr lang="nl-NL" dirty="0" smtClean="0"/>
              <a:t> als het nooit heeft geleefd.</a:t>
            </a: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Dood en levenloos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5" name="Tekstvak 5"/>
          <p:cNvSpPr txBox="1"/>
          <p:nvPr/>
        </p:nvSpPr>
        <p:spPr>
          <a:xfrm>
            <a:off x="323528" y="5589240"/>
            <a:ext cx="8208912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800" dirty="0" smtClean="0"/>
              <a:t>Vul je </a:t>
            </a:r>
            <a:r>
              <a:rPr lang="nl-NL" sz="2800" dirty="0" smtClean="0"/>
              <a:t>aantekening van basisstof 1 </a:t>
            </a:r>
            <a:r>
              <a:rPr lang="nl-NL" sz="2800" dirty="0" smtClean="0"/>
              <a:t>aan.</a:t>
            </a:r>
          </a:p>
          <a:p>
            <a:endParaRPr lang="nl-NL" sz="2800" dirty="0"/>
          </a:p>
        </p:txBody>
      </p:sp>
      <p:pic>
        <p:nvPicPr>
          <p:cNvPr id="6" name="Picture 2" descr="Bekijk de afbeelding op ware groot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661248"/>
            <a:ext cx="10382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Oefenen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naar: </a:t>
            </a:r>
            <a:r>
              <a:rPr lang="nl-NL" dirty="0" err="1" smtClean="0">
                <a:hlinkClick r:id="rId2"/>
              </a:rPr>
              <a:t>www.kahoot.it</a:t>
            </a:r>
            <a:endParaRPr lang="nl-NL" dirty="0" smtClean="0"/>
          </a:p>
          <a:p>
            <a:r>
              <a:rPr lang="nl-NL" dirty="0" smtClean="0"/>
              <a:t>Vul de gamepin in en enter </a:t>
            </a:r>
          </a:p>
          <a:p>
            <a:r>
              <a:rPr lang="nl-NL" dirty="0" smtClean="0"/>
              <a:t>Geef je voornaam op als </a:t>
            </a:r>
            <a:r>
              <a:rPr lang="nl-NL" dirty="0" err="1" smtClean="0"/>
              <a:t>nickname</a:t>
            </a:r>
            <a:endParaRPr lang="nl-NL" dirty="0" smtClean="0"/>
          </a:p>
          <a:p>
            <a:r>
              <a:rPr lang="nl-NL" dirty="0" smtClean="0"/>
              <a:t>Wacht op de eerste vraag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Huiswerk opschrijven</a:t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>
                <a:solidFill>
                  <a:srgbClr val="FF0000"/>
                </a:solidFill>
              </a:rPr>
              <a:t>en opdrachten maken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Schrijf je huiswerk op bij donderdag 10 </a:t>
            </a:r>
            <a:r>
              <a:rPr lang="nl-NL" dirty="0" err="1" smtClean="0"/>
              <a:t>sept</a:t>
            </a:r>
            <a:r>
              <a:rPr lang="nl-NL" dirty="0" smtClean="0"/>
              <a:t>:</a:t>
            </a:r>
          </a:p>
          <a:p>
            <a:pPr>
              <a:buFontTx/>
              <a:buChar char="-"/>
            </a:pPr>
            <a:r>
              <a:rPr lang="nl-NL" dirty="0" smtClean="0"/>
              <a:t>Lezen basisstof 1,</a:t>
            </a:r>
          </a:p>
          <a:p>
            <a:pPr>
              <a:buFontTx/>
              <a:buChar char="-"/>
            </a:pPr>
            <a:r>
              <a:rPr lang="nl-NL" dirty="0" smtClean="0"/>
              <a:t>Maken opdracht 1 t/m 3</a:t>
            </a:r>
          </a:p>
          <a:p>
            <a:pPr>
              <a:buFontTx/>
              <a:buChar char="-"/>
            </a:pPr>
            <a:r>
              <a:rPr lang="nl-NL" dirty="0" smtClean="0"/>
              <a:t>Kleurpotloden meenemen.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Begin nu aan de opdrachten, </a:t>
            </a:r>
          </a:p>
          <a:p>
            <a:pPr>
              <a:buNone/>
            </a:pPr>
            <a:r>
              <a:rPr lang="nl-NL" dirty="0" smtClean="0"/>
              <a:t>misschien krijg je ze al af.</a:t>
            </a:r>
          </a:p>
          <a:p>
            <a:r>
              <a:rPr lang="nl-NL" dirty="0" smtClean="0"/>
              <a:t>Ga naar je digitale biologie“boek”</a:t>
            </a:r>
          </a:p>
          <a:p>
            <a:r>
              <a:rPr lang="nl-NL" dirty="0" smtClean="0"/>
              <a:t>Begin aan opdrachten 1 t/m 3 van basisstof 1</a:t>
            </a:r>
          </a:p>
          <a:p>
            <a:endParaRPr lang="nl-NL" dirty="0"/>
          </a:p>
        </p:txBody>
      </p:sp>
      <p:pic>
        <p:nvPicPr>
          <p:cNvPr id="5" name="Picture 2" descr="Bekijk de afbeelding op ware groot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04864"/>
            <a:ext cx="103822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 smtClean="0">
                <a:solidFill>
                  <a:srgbClr val="002060"/>
                </a:solidFill>
              </a:rPr>
              <a:t>Prakticumlokaal</a:t>
            </a:r>
            <a:r>
              <a:rPr lang="nl-NL" b="1" dirty="0" smtClean="0">
                <a:solidFill>
                  <a:srgbClr val="002060"/>
                </a:solidFill>
              </a:rPr>
              <a:t> </a:t>
            </a:r>
            <a:br>
              <a:rPr lang="nl-NL" b="1" dirty="0" smtClean="0">
                <a:solidFill>
                  <a:srgbClr val="002060"/>
                </a:solidFill>
              </a:rPr>
            </a:br>
            <a:r>
              <a:rPr lang="nl-NL" b="1" dirty="0" smtClean="0">
                <a:solidFill>
                  <a:srgbClr val="002060"/>
                </a:solidFill>
              </a:rPr>
              <a:t>Let op:</a:t>
            </a:r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772816"/>
            <a:ext cx="5364088" cy="4104456"/>
          </a:xfr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 smtClean="0"/>
              <a:t>Geen eten of drinken op de tafels</a:t>
            </a:r>
          </a:p>
          <a:p>
            <a:r>
              <a:rPr lang="nl-NL" dirty="0" smtClean="0"/>
              <a:t>Niet aan de kraantjes komen</a:t>
            </a:r>
          </a:p>
          <a:p>
            <a:r>
              <a:rPr lang="nl-NL" dirty="0" smtClean="0"/>
              <a:t>Vitrinekasten dicht laten. Kijken mag wel!</a:t>
            </a:r>
          </a:p>
          <a:p>
            <a:r>
              <a:rPr lang="nl-NL" dirty="0" smtClean="0"/>
              <a:t>Voorzichtig met practicumspullen. </a:t>
            </a:r>
          </a:p>
          <a:p>
            <a:endParaRPr lang="nl-NL" dirty="0"/>
          </a:p>
        </p:txBody>
      </p:sp>
      <p:sp>
        <p:nvSpPr>
          <p:cNvPr id="15362" name="AutoShape 2" descr="Afbeeldingsresultaat voor biologie practicum materia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366" name="AutoShape 6" descr="Afbeeldingsresultaat voor biologie practicum materia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368" name="AutoShape 8" descr="Afbeeldingsresultaat voor biologie practicum materia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70" name="Picture 10" descr="http://antibioticagezocht.leidenuniv.nl/images/sized/uploads/editor/Practicum-710x205-710x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805264"/>
            <a:ext cx="4355976" cy="1052736"/>
          </a:xfrm>
          <a:prstGeom prst="rect">
            <a:avLst/>
          </a:prstGeom>
          <a:noFill/>
        </p:spPr>
      </p:pic>
      <p:pic>
        <p:nvPicPr>
          <p:cNvPr id="15372" name="Picture 12" descr="Byomic Studie Microscoop BYO-2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553743"/>
            <a:ext cx="2304256" cy="2304257"/>
          </a:xfrm>
          <a:prstGeom prst="rect">
            <a:avLst/>
          </a:prstGeom>
          <a:noFill/>
        </p:spPr>
      </p:pic>
      <p:pic>
        <p:nvPicPr>
          <p:cNvPr id="15384" name="Picture 24" descr="http://images-mds.staticskynet.be/NewsFolder/original/SKY20130305102110vastenavont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772815"/>
            <a:ext cx="3779912" cy="2834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il,neder-saksen,neder-saksen,duitsland,duits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97"/>
            <a:ext cx="9144000" cy="5715003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002060"/>
                </a:solidFill>
              </a:rPr>
              <a:t>Wat heb je nodig bij biologielessen?</a:t>
            </a:r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556792"/>
            <a:ext cx="3250704" cy="5040560"/>
          </a:xfrm>
          <a:noFill/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nl-NL" b="1" dirty="0" smtClean="0"/>
              <a:t>Laptop</a:t>
            </a:r>
          </a:p>
          <a:p>
            <a:r>
              <a:rPr lang="nl-NL" b="1" dirty="0" smtClean="0"/>
              <a:t>Map(je)</a:t>
            </a:r>
            <a:r>
              <a:rPr lang="nl-NL" dirty="0" smtClean="0"/>
              <a:t> met blaadjes voor aantekeningen en werkbladen.</a:t>
            </a:r>
          </a:p>
          <a:p>
            <a:r>
              <a:rPr lang="nl-NL" b="1" dirty="0" smtClean="0"/>
              <a:t>Pen, potlood, gum en kleurpotloden</a:t>
            </a:r>
            <a:r>
              <a:rPr lang="nl-NL" dirty="0" smtClean="0"/>
              <a:t> (geen stiften !!) </a:t>
            </a:r>
          </a:p>
          <a:p>
            <a:pPr>
              <a:buNone/>
            </a:pPr>
            <a:r>
              <a:rPr lang="nl-NL" sz="2800" i="1" dirty="0"/>
              <a:t>	</a:t>
            </a:r>
            <a:endParaRPr lang="nl-NL" sz="2800" i="1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002060"/>
                </a:solidFill>
              </a:rPr>
              <a:t>Schrijf in je agenda bij dinsdag 8 sept.</a:t>
            </a:r>
            <a:br>
              <a:rPr lang="nl-NL" b="1" dirty="0" smtClean="0">
                <a:solidFill>
                  <a:srgbClr val="002060"/>
                </a:solidFill>
              </a:rPr>
            </a:br>
            <a:r>
              <a:rPr lang="nl-NL" b="1" dirty="0" smtClean="0">
                <a:solidFill>
                  <a:srgbClr val="002060"/>
                </a:solidFill>
              </a:rPr>
              <a:t>het ??-</a:t>
            </a:r>
            <a:r>
              <a:rPr lang="nl-NL" b="1" dirty="0" err="1" smtClean="0">
                <a:solidFill>
                  <a:srgbClr val="002060"/>
                </a:solidFill>
              </a:rPr>
              <a:t>ste</a:t>
            </a:r>
            <a:r>
              <a:rPr lang="nl-NL" b="1" dirty="0" smtClean="0">
                <a:solidFill>
                  <a:srgbClr val="002060"/>
                </a:solidFill>
              </a:rPr>
              <a:t> uur.</a:t>
            </a:r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1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nl-NL" dirty="0" smtClean="0"/>
              <a:t>Lezen: </a:t>
            </a:r>
            <a:r>
              <a:rPr lang="nl-NL" dirty="0" err="1" smtClean="0"/>
              <a:t>basistof</a:t>
            </a:r>
            <a:r>
              <a:rPr lang="nl-NL" dirty="0" smtClean="0"/>
              <a:t> 1, bladzijde 9</a:t>
            </a:r>
          </a:p>
          <a:p>
            <a:r>
              <a:rPr lang="nl-NL" dirty="0" smtClean="0"/>
              <a:t>Leren: 7 levensverschijnselen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2" name="Picture 14" descr="paarden,landschap,natu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7080"/>
            <a:ext cx="9144000" cy="588092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nl-NL" b="1" dirty="0" smtClean="0">
                <a:solidFill>
                  <a:srgbClr val="002060"/>
                </a:solidFill>
              </a:rPr>
              <a:t>Biologie digitaal</a:t>
            </a:r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556793"/>
            <a:ext cx="5364088" cy="2664295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 smtClean="0"/>
              <a:t>Biologie voor jou: geen boek</a:t>
            </a:r>
          </a:p>
          <a:p>
            <a:r>
              <a:rPr lang="nl-NL" dirty="0" smtClean="0"/>
              <a:t>Inloggen via SOM</a:t>
            </a:r>
          </a:p>
          <a:p>
            <a:r>
              <a:rPr lang="nl-NL" dirty="0" smtClean="0"/>
              <a:t>Probeer het maar!</a:t>
            </a:r>
          </a:p>
          <a:p>
            <a:r>
              <a:rPr lang="nl-NL" dirty="0" smtClean="0"/>
              <a:t>Lukt het niet? Vragen!</a:t>
            </a:r>
          </a:p>
        </p:txBody>
      </p:sp>
      <p:sp>
        <p:nvSpPr>
          <p:cNvPr id="11" name="Rechthoek 10"/>
          <p:cNvSpPr/>
          <p:nvPr/>
        </p:nvSpPr>
        <p:spPr>
          <a:xfrm>
            <a:off x="0" y="5934670"/>
            <a:ext cx="4283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3"/>
              </a:rPr>
              <a:t>http://www.malmberg.nl/Voortgezet-onderwijs/Digitaal-lesmateriaal/Inloggen/Inloggenactiveren.htm</a:t>
            </a:r>
            <a:r>
              <a:rPr lang="nl-NL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398017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Thema 1: Wat is biologie?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1752600"/>
          </a:xfrm>
          <a:solidFill>
            <a:srgbClr val="00B050"/>
          </a:solidFill>
        </p:spPr>
        <p:txBody>
          <a:bodyPr>
            <a:normAutofit fontScale="925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Biologie is de wetenschap van het leven</a:t>
            </a:r>
          </a:p>
          <a:p>
            <a:r>
              <a:rPr lang="nl-NL" i="1" dirty="0" smtClean="0">
                <a:solidFill>
                  <a:schemeClr val="tx1"/>
                </a:solidFill>
              </a:rPr>
              <a:t>Bios= leven</a:t>
            </a:r>
          </a:p>
          <a:p>
            <a:r>
              <a:rPr lang="nl-NL" i="1" dirty="0" smtClean="0">
                <a:solidFill>
                  <a:schemeClr val="tx1"/>
                </a:solidFill>
              </a:rPr>
              <a:t>Logos= wetenschap</a:t>
            </a:r>
            <a:endParaRPr lang="nl-NL" i="1" dirty="0">
              <a:solidFill>
                <a:schemeClr val="tx1"/>
              </a:solidFill>
            </a:endParaRPr>
          </a:p>
        </p:txBody>
      </p:sp>
      <p:pic>
        <p:nvPicPr>
          <p:cNvPr id="12300" name="Picture 12" descr="grappig,aap,dier,denk d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3744416" cy="2340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Aantekening maken: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849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dirty="0" smtClean="0"/>
              <a:t>Schrijf ook op bij welke </a:t>
            </a:r>
            <a:r>
              <a:rPr lang="nl-NL" dirty="0" err="1" smtClean="0"/>
              <a:t>bassistof</a:t>
            </a:r>
            <a:r>
              <a:rPr lang="nl-NL" dirty="0" smtClean="0"/>
              <a:t> de aantekening hoort:</a:t>
            </a:r>
          </a:p>
          <a:p>
            <a:pPr>
              <a:buNone/>
            </a:pPr>
            <a:endParaRPr lang="nl-NL" dirty="0" smtClean="0"/>
          </a:p>
          <a:p>
            <a:pPr algn="ctr">
              <a:buNone/>
            </a:pPr>
            <a:r>
              <a:rPr lang="nl-NL" sz="3600" b="1" i="1" u="sng" dirty="0" smtClean="0"/>
              <a:t>Thema 1</a:t>
            </a:r>
          </a:p>
          <a:p>
            <a:pPr>
              <a:buNone/>
            </a:pPr>
            <a:r>
              <a:rPr lang="nl-NL" sz="3600" i="1" u="sng" dirty="0" smtClean="0"/>
              <a:t>Basisstof 1:</a:t>
            </a:r>
          </a:p>
          <a:p>
            <a:r>
              <a:rPr lang="nl-NL" sz="3600" i="1" dirty="0" smtClean="0"/>
              <a:t>Bij biologie bestudeer je levende wezens.</a:t>
            </a:r>
          </a:p>
          <a:p>
            <a:r>
              <a:rPr lang="nl-NL" sz="3600" i="1" dirty="0" smtClean="0"/>
              <a:t>Een organisme = een levend wezen / iets wat leeft.</a:t>
            </a:r>
          </a:p>
          <a:p>
            <a:endParaRPr lang="nl-NL" dirty="0"/>
          </a:p>
        </p:txBody>
      </p:sp>
      <p:pic>
        <p:nvPicPr>
          <p:cNvPr id="22530" name="Picture 2" descr="Bekijk de afbeelding op ware groot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869160"/>
            <a:ext cx="2304256" cy="1691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8" name="Picture 18" descr="Afbeeldingsresultaat voor groepje konijn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140968"/>
            <a:ext cx="1786995" cy="1362845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476672"/>
            <a:ext cx="7807680" cy="1131978"/>
          </a:xfrm>
          <a:solidFill>
            <a:srgbClr val="FFFF00"/>
          </a:solidFill>
          <a:ln/>
        </p:spPr>
        <p:txBody>
          <a:bodyPr tIns="35268"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nl-NL" b="1" dirty="0" smtClean="0">
                <a:solidFill>
                  <a:srgbClr val="FF0000"/>
                </a:solidFill>
              </a:rPr>
              <a:t>Biologie = </a:t>
            </a:r>
            <a:r>
              <a:rPr lang="nl-NL" sz="3300" i="1" dirty="0" smtClean="0">
                <a:solidFill>
                  <a:srgbClr val="FF0000"/>
                </a:solidFill>
              </a:rPr>
              <a:t>Bestuderen </a:t>
            </a:r>
            <a:r>
              <a:rPr lang="nl-NL" sz="3300" i="1" dirty="0">
                <a:solidFill>
                  <a:srgbClr val="FF0000"/>
                </a:solidFill>
              </a:rPr>
              <a:t>van het </a:t>
            </a:r>
            <a:r>
              <a:rPr lang="nl-NL" sz="3300" i="1" dirty="0" smtClean="0">
                <a:solidFill>
                  <a:srgbClr val="FF0000"/>
                </a:solidFill>
              </a:rPr>
              <a:t>leven, </a:t>
            </a:r>
            <a:br>
              <a:rPr lang="nl-NL" sz="3300" i="1" dirty="0" smtClean="0">
                <a:solidFill>
                  <a:srgbClr val="FF0000"/>
                </a:solidFill>
              </a:rPr>
            </a:br>
            <a:r>
              <a:rPr lang="nl-NL" sz="3300" i="1" dirty="0" smtClean="0">
                <a:solidFill>
                  <a:srgbClr val="FF0000"/>
                </a:solidFill>
              </a:rPr>
              <a:t>o</a:t>
            </a:r>
            <a:r>
              <a:rPr lang="nl-NL" sz="3200" i="1" dirty="0" smtClean="0">
                <a:solidFill>
                  <a:srgbClr val="FF0000"/>
                </a:solidFill>
              </a:rPr>
              <a:t>p allerlei niveaus, klein en groot:</a:t>
            </a:r>
            <a:endParaRPr lang="nl-NL" sz="3300" i="1" dirty="0">
              <a:solidFill>
                <a:srgbClr val="FF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2481" y="1906761"/>
            <a:ext cx="7807680" cy="4762599"/>
          </a:xfrm>
          <a:ln/>
        </p:spPr>
        <p:txBody>
          <a:bodyPr>
            <a:normAutofit/>
          </a:bodyPr>
          <a:lstStyle/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1500" dirty="0" smtClean="0"/>
              <a:t>Atomen </a:t>
            </a:r>
            <a:r>
              <a:rPr lang="nl-NL" sz="1500" dirty="0"/>
              <a:t>en moleculen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1700" dirty="0">
                <a:solidFill>
                  <a:srgbClr val="C00000"/>
                </a:solidFill>
              </a:rPr>
              <a:t>Cellen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1900" dirty="0">
                <a:solidFill>
                  <a:srgbClr val="C00000"/>
                </a:solidFill>
              </a:rPr>
              <a:t>Weefsels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2500" dirty="0">
                <a:solidFill>
                  <a:srgbClr val="C00000"/>
                </a:solidFill>
              </a:rPr>
              <a:t>Organen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dirty="0">
                <a:solidFill>
                  <a:srgbClr val="C00000"/>
                </a:solidFill>
              </a:rPr>
              <a:t>Organismen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3600" dirty="0"/>
              <a:t>Populaties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4000" dirty="0"/>
              <a:t>Ecosystemen</a:t>
            </a:r>
          </a:p>
          <a:p>
            <a:pPr marL="387366" indent="-292325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387366" algn="l"/>
                <a:tab pos="482408" algn="l"/>
                <a:tab pos="889933" algn="l"/>
                <a:tab pos="1297460" algn="l"/>
                <a:tab pos="1704985" algn="l"/>
                <a:tab pos="2112512" algn="l"/>
                <a:tab pos="2520037" algn="l"/>
                <a:tab pos="2927564" algn="l"/>
                <a:tab pos="3335089" algn="l"/>
                <a:tab pos="3742616" algn="l"/>
                <a:tab pos="4150141" algn="l"/>
                <a:tab pos="4557668" algn="l"/>
                <a:tab pos="4965193" algn="l"/>
                <a:tab pos="5372720" algn="l"/>
                <a:tab pos="5780245" algn="l"/>
                <a:tab pos="6187772" algn="l"/>
                <a:tab pos="6595297" algn="l"/>
                <a:tab pos="7002824" algn="l"/>
                <a:tab pos="7410349" algn="l"/>
                <a:tab pos="7817876" algn="l"/>
                <a:tab pos="8225401" algn="l"/>
              </a:tabLst>
            </a:pPr>
            <a:r>
              <a:rPr lang="nl-NL" sz="4400" dirty="0"/>
              <a:t>Biosfeer</a:t>
            </a:r>
            <a:r>
              <a:rPr lang="nl-NL" sz="4000" dirty="0"/>
              <a:t> </a:t>
            </a:r>
          </a:p>
        </p:txBody>
      </p:sp>
      <p:pic>
        <p:nvPicPr>
          <p:cNvPr id="20482" name="Picture 2" descr="Bekijk de afbeelding op ware groot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00808"/>
            <a:ext cx="1009650" cy="762000"/>
          </a:xfrm>
          <a:prstGeom prst="rect">
            <a:avLst/>
          </a:prstGeom>
          <a:noFill/>
        </p:spPr>
      </p:pic>
      <p:sp>
        <p:nvSpPr>
          <p:cNvPr id="20484" name="AutoShape 4" descr="Afbeeldingsresultaat voor cel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86" name="AutoShape 6" descr="Afbeeldingsresultaat voor cel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88" name="AutoShape 8" descr="Afbeeldingsresultaat voor cel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90" name="Picture 10" descr="Afbeeldingsresultaat voor cellen"/>
          <p:cNvPicPr>
            <a:picLocks noChangeAspect="1" noChangeArrowheads="1"/>
          </p:cNvPicPr>
          <p:nvPr/>
        </p:nvPicPr>
        <p:blipFill>
          <a:blip r:embed="rId5" cstate="print"/>
          <a:srcRect r="14348" b="12500"/>
          <a:stretch>
            <a:fillRect/>
          </a:stretch>
        </p:blipFill>
        <p:spPr bwMode="auto">
          <a:xfrm>
            <a:off x="4067944" y="1844824"/>
            <a:ext cx="1205566" cy="1008111"/>
          </a:xfrm>
          <a:prstGeom prst="rect">
            <a:avLst/>
          </a:prstGeom>
          <a:noFill/>
        </p:spPr>
      </p:pic>
      <p:pic>
        <p:nvPicPr>
          <p:cNvPr id="20492" name="Picture 12" descr="De weefsels in het lichaam worden, op basis van hun structuur en functie, ingedeeld in vier verschillende weefseltypen. De vier weefseltypen zijn epitheelweefsel, steunweefsel, spierweefsel en zenuwweefsel."/>
          <p:cNvPicPr>
            <a:picLocks noChangeAspect="1" noChangeArrowheads="1"/>
          </p:cNvPicPr>
          <p:nvPr/>
        </p:nvPicPr>
        <p:blipFill>
          <a:blip r:embed="rId6" cstate="print"/>
          <a:srcRect l="5117" t="26954" r="73137" b="24273"/>
          <a:stretch>
            <a:fillRect/>
          </a:stretch>
        </p:blipFill>
        <p:spPr bwMode="auto">
          <a:xfrm>
            <a:off x="5220072" y="1988840"/>
            <a:ext cx="1331640" cy="1488304"/>
          </a:xfrm>
          <a:prstGeom prst="rect">
            <a:avLst/>
          </a:prstGeom>
          <a:noFill/>
        </p:spPr>
      </p:pic>
      <p:pic>
        <p:nvPicPr>
          <p:cNvPr id="20494" name="Picture 14" descr="Bekijk de afbeelding op ware groot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2636912"/>
            <a:ext cx="720080" cy="1152128"/>
          </a:xfrm>
          <a:prstGeom prst="rect">
            <a:avLst/>
          </a:prstGeom>
          <a:noFill/>
        </p:spPr>
      </p:pic>
      <p:pic>
        <p:nvPicPr>
          <p:cNvPr id="20500" name="Picture 20" descr="Bekijk de afbeelding op ware groott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4653136"/>
            <a:ext cx="2109834" cy="1562840"/>
          </a:xfrm>
          <a:prstGeom prst="rect">
            <a:avLst/>
          </a:prstGeom>
          <a:noFill/>
        </p:spPr>
      </p:pic>
      <p:pic>
        <p:nvPicPr>
          <p:cNvPr id="20502" name="Picture 22" descr="Bekijk de afbeelding op ware groott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3717032"/>
            <a:ext cx="1335748" cy="1008112"/>
          </a:xfrm>
          <a:prstGeom prst="rect">
            <a:avLst/>
          </a:prstGeom>
          <a:noFill/>
        </p:spPr>
      </p:pic>
      <p:pic>
        <p:nvPicPr>
          <p:cNvPr id="20504" name="Picture 24" descr="Afbeeldingsresultaat voor biosfeer aard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240" y="5157192"/>
            <a:ext cx="1567061" cy="1560097"/>
          </a:xfrm>
          <a:prstGeom prst="rect">
            <a:avLst/>
          </a:prstGeom>
          <a:noFill/>
        </p:spPr>
      </p:pic>
      <p:cxnSp>
        <p:nvCxnSpPr>
          <p:cNvPr id="18" name="Rechte verbindingslijn 17"/>
          <p:cNvCxnSpPr/>
          <p:nvPr/>
        </p:nvCxnSpPr>
        <p:spPr>
          <a:xfrm>
            <a:off x="323528" y="1628800"/>
            <a:ext cx="84969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wat is eigenlijk ‘leven’?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sz="3600" dirty="0" smtClean="0"/>
              <a:t>Wanneer is iets levend?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59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Iets is </a:t>
            </a:r>
            <a:r>
              <a:rPr lang="nl-NL" b="1" u="sng" dirty="0" smtClean="0"/>
              <a:t>levend</a:t>
            </a:r>
            <a:r>
              <a:rPr lang="nl-NL" dirty="0" smtClean="0"/>
              <a:t> als het al deze zeven kenmerken van het leven (= levensverschijnselen) vertoont:</a:t>
            </a:r>
          </a:p>
          <a:p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539552" y="2996952"/>
            <a:ext cx="8229600" cy="2232248"/>
          </a:xfrm>
          <a:prstGeom prst="rect">
            <a:avLst/>
          </a:prstGeom>
        </p:spPr>
        <p:txBody>
          <a:bodyPr vert="horz" lIns="91440" tIns="45720" rIns="91440" bIns="45720" numCol="2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Voeden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Ademhalen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Uitscheiden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Waarnemen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Bewegen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Voortplanten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Groeien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539552" y="5589240"/>
            <a:ext cx="7992888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Schrijf nu deze aantekening onder </a:t>
            </a:r>
          </a:p>
          <a:p>
            <a:r>
              <a:rPr lang="nl-NL" sz="2800" dirty="0" smtClean="0"/>
              <a:t>de eerste aantekening die je hebt gemaakt.</a:t>
            </a:r>
            <a:endParaRPr lang="nl-NL" sz="2800" dirty="0"/>
          </a:p>
        </p:txBody>
      </p:sp>
      <p:pic>
        <p:nvPicPr>
          <p:cNvPr id="21506" name="Picture 2" descr="Bekijk de afbeelding op ware groot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642090"/>
            <a:ext cx="1182241" cy="86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404</Words>
  <Application>Microsoft Office PowerPoint</Application>
  <PresentationFormat>Diavoorstelling (4:3)</PresentationFormat>
  <Paragraphs>83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Welkom  bij biologie!</vt:lpstr>
      <vt:lpstr>Prakticumlokaal  Let op:</vt:lpstr>
      <vt:lpstr>Wat heb je nodig bij biologielessen?</vt:lpstr>
      <vt:lpstr>Schrijf in je agenda bij dinsdag 8 sept. het ??-ste uur.</vt:lpstr>
      <vt:lpstr>Biologie digitaal</vt:lpstr>
      <vt:lpstr>Thema 1: Wat is biologie?</vt:lpstr>
      <vt:lpstr>Aantekening maken:</vt:lpstr>
      <vt:lpstr>Biologie = Bestuderen van het leven,  op allerlei niveaus, klein en groot:</vt:lpstr>
      <vt:lpstr>Maar wat is eigenlijk ‘leven’?  Wanneer is iets levend?</vt:lpstr>
      <vt:lpstr>Huiswerk voor dinsdag 8 september </vt:lpstr>
      <vt:lpstr>Les 2 Basisstof 1.</vt:lpstr>
      <vt:lpstr>Dood en levenloos</vt:lpstr>
      <vt:lpstr>Oefenen</vt:lpstr>
      <vt:lpstr>Huiswerk opschrijven en opdrachten maken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bij bio</dc:title>
  <dc:creator>Sandra Sloot</dc:creator>
  <cp:lastModifiedBy>Sandra Sloot</cp:lastModifiedBy>
  <cp:revision>52</cp:revision>
  <dcterms:created xsi:type="dcterms:W3CDTF">2015-08-06T07:11:14Z</dcterms:created>
  <dcterms:modified xsi:type="dcterms:W3CDTF">2015-09-01T09:38:17Z</dcterms:modified>
</cp:coreProperties>
</file>