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nl-NL"/>
              <a:t>Groeisnelheid van een kiemplant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nl-N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lengte wortel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Blad1!$A$2:$A$13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Blad1!$B$2:$B$13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5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8">
                  <c:v>19</c:v>
                </c:pt>
                <c:pt idx="9">
                  <c:v>24</c:v>
                </c:pt>
                <c:pt idx="11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lengte stengel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Blad1!$A$2:$A$13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Blad1!$C$2:$C$13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5</c:v>
                </c:pt>
                <c:pt idx="6">
                  <c:v>6</c:v>
                </c:pt>
                <c:pt idx="8">
                  <c:v>16</c:v>
                </c:pt>
                <c:pt idx="9">
                  <c:v>20</c:v>
                </c:pt>
                <c:pt idx="11">
                  <c:v>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3407976"/>
        <c:axId val="303408760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Blad1!$D$1</c15:sqref>
                        </c15:formulaRef>
                      </c:ext>
                    </c:extLst>
                    <c:strCache>
                      <c:ptCount val="1"/>
                      <c:pt idx="0">
                        <c:v>Kolom1</c:v>
                      </c:pt>
                    </c:strCache>
                  </c:strRef>
                </c:tx>
                <c:spPr>
                  <a:ln w="2222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Blad1!$A$2:$A$13</c15:sqref>
                        </c15:formulaRef>
                      </c:ext>
                    </c:extLst>
                    <c:numCache>
                      <c:formatCode>General</c:formatCode>
                      <c:ptCount val="12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Blad1!$D$2:$D$13</c15:sqref>
                        </c15:formulaRef>
                      </c:ext>
                    </c:extLst>
                    <c:numCache>
                      <c:formatCode>General</c:formatCode>
                      <c:ptCount val="12"/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303407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Tijd (dagen)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303408760"/>
        <c:crosses val="autoZero"/>
        <c:auto val="1"/>
        <c:lblAlgn val="ctr"/>
        <c:lblOffset val="100"/>
        <c:noMultiLvlLbl val="0"/>
      </c:catAx>
      <c:valAx>
        <c:axId val="303408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Lengte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30340797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8A148-E416-48A3-8612-9603D54D622E}" type="datetimeFigureOut">
              <a:rPr lang="nl-NL" smtClean="0"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B0D2F-DA2C-408B-83C4-37A1377EA19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levensfasen-van-baby-tot-puber/#q=categorie%3A%22Mensen%22" TargetMode="External"/><Relationship Id="rId2" Type="http://schemas.openxmlformats.org/officeDocument/2006/relationships/hyperlink" Target="http://biologievoorjou.blogspot.nl/2015/07/de-mens-van-0-tot-100-jaar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76056" y="764704"/>
            <a:ext cx="3456384" cy="1470025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nl-NL" sz="3200" dirty="0" smtClean="0"/>
              <a:t>Thema 1</a:t>
            </a:r>
            <a:br>
              <a:rPr lang="nl-NL" sz="3200" dirty="0" smtClean="0"/>
            </a:br>
            <a:r>
              <a:rPr lang="nl-NL" sz="3200" dirty="0" smtClean="0"/>
              <a:t>Wat is biologie?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chemeClr val="tx1"/>
                </a:solidFill>
              </a:rPr>
              <a:t>Basisstof 6: </a:t>
            </a:r>
          </a:p>
          <a:p>
            <a:r>
              <a:rPr lang="nl-NL" sz="5400" dirty="0" smtClean="0">
                <a:solidFill>
                  <a:schemeClr val="tx1"/>
                </a:solidFill>
              </a:rPr>
              <a:t>Ontwikkeling</a:t>
            </a:r>
            <a:endParaRPr lang="nl-NL" sz="5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www.kleineontwikkelingspsychologie.nl/.a/6a00d83420560453ef016301e04c50970d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99716"/>
            <a:ext cx="263842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Voorbeeld: baby (0 – 1,5 jaar)</a:t>
            </a:r>
            <a:endParaRPr lang="nl-NL" b="1" dirty="0"/>
          </a:p>
        </p:txBody>
      </p:sp>
      <p:pic>
        <p:nvPicPr>
          <p:cNvPr id="9" name="Picture 4" descr="http://www.menselijk-lichaam.com/wp-content/uploads/motoriek-400x2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375" y="1223824"/>
            <a:ext cx="2024271" cy="134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Lichamelijk: ontwikkelt meer spieren</a:t>
            </a:r>
          </a:p>
          <a:p>
            <a:r>
              <a:rPr lang="nl-NL" dirty="0" smtClean="0"/>
              <a:t>Motorisch: leert zitten, dingen oppakken</a:t>
            </a:r>
          </a:p>
          <a:p>
            <a:r>
              <a:rPr lang="nl-NL" dirty="0" smtClean="0"/>
              <a:t>Geestelijk: leert reageren op woorden</a:t>
            </a:r>
          </a:p>
          <a:p>
            <a:r>
              <a:rPr lang="nl-NL" dirty="0" smtClean="0"/>
              <a:t>Sociaal: leert gezichten herkennen en lachen naar bekenden</a:t>
            </a:r>
            <a:endParaRPr lang="nl-NL" dirty="0"/>
          </a:p>
        </p:txBody>
      </p:sp>
      <p:pic>
        <p:nvPicPr>
          <p:cNvPr id="6146" name="Picture 2" descr="http://www.cognitieveontwikkeling.info/img/cognitieveontwikkel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53136"/>
            <a:ext cx="2022201" cy="189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kleineontwikkelingspsychologie.nl/.a/6a00d83420560453ef01a73dac200f970d-p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560" y="3892029"/>
            <a:ext cx="2760464" cy="276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cognitieveontwikkeling.info/img/cognitieve-ontwikkeling-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212" y="4409894"/>
            <a:ext cx="2023344" cy="189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88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dirty="0" smtClean="0"/>
              <a:t>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biologievoorjou.blogspot.nl/2015/07/de-mens-van-0-tot-100-jaar.html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Mensen van 0 tot 100 jaar in beeld.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http://www.schooltv.nl/video/levensfasen-van-baby-tot-puber/#</a:t>
            </a:r>
            <a:r>
              <a:rPr lang="nl-NL" dirty="0" smtClean="0">
                <a:hlinkClick r:id="rId3"/>
              </a:rPr>
              <a:t>q=categorie%3A%22Mensen%22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Biobits</a:t>
            </a:r>
            <a:r>
              <a:rPr lang="nl-NL" dirty="0" smtClean="0"/>
              <a:t>: levensfasen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46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voor donderdag 8 okt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Bs.5: maken flitskaarten en </a:t>
            </a:r>
            <a:r>
              <a:rPr lang="nl-NL" dirty="0" err="1" smtClean="0"/>
              <a:t>testjezelf</a:t>
            </a:r>
            <a:endParaRPr lang="nl-NL" dirty="0" smtClean="0"/>
          </a:p>
          <a:p>
            <a:r>
              <a:rPr lang="nl-NL" dirty="0" smtClean="0"/>
              <a:t>Bs.6: lezen blz.18 en 21</a:t>
            </a:r>
          </a:p>
          <a:p>
            <a:r>
              <a:rPr lang="nl-NL" dirty="0" smtClean="0"/>
              <a:t>Bs.6: maken </a:t>
            </a:r>
            <a:r>
              <a:rPr lang="nl-NL" dirty="0" err="1" smtClean="0"/>
              <a:t>opdr</a:t>
            </a:r>
            <a:r>
              <a:rPr lang="nl-NL" dirty="0" smtClean="0"/>
              <a:t>. 16, 20 , 21</a:t>
            </a:r>
          </a:p>
          <a:p>
            <a:endParaRPr lang="nl-NL" dirty="0"/>
          </a:p>
          <a:p>
            <a:r>
              <a:rPr lang="nl-NL" dirty="0" smtClean="0"/>
              <a:t>Noteer alvast voor </a:t>
            </a:r>
            <a:r>
              <a:rPr lang="nl-NL" b="1" u="sng" dirty="0" smtClean="0"/>
              <a:t>donderdag 22 oktober</a:t>
            </a:r>
            <a:r>
              <a:rPr lang="nl-NL" dirty="0" smtClean="0"/>
              <a:t>:</a:t>
            </a:r>
          </a:p>
          <a:p>
            <a:r>
              <a:rPr lang="nl-NL" dirty="0" smtClean="0"/>
              <a:t>Proefwerk biologie: thema 1 (kijk op wikiwijs)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6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Bespreking </a:t>
            </a:r>
            <a:r>
              <a:rPr lang="nl-NL" b="1" dirty="0" err="1" smtClean="0"/>
              <a:t>opdr</a:t>
            </a:r>
            <a:r>
              <a:rPr lang="nl-NL" b="1" dirty="0" smtClean="0"/>
              <a:t>. 11 van bs.4</a:t>
            </a:r>
            <a:endParaRPr lang="nl-NL" b="1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229132"/>
              </p:ext>
            </p:extLst>
          </p:nvPr>
        </p:nvGraphicFramePr>
        <p:xfrm>
          <a:off x="107504" y="1052736"/>
          <a:ext cx="273630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796"/>
                <a:gridCol w="908754"/>
                <a:gridCol w="908754"/>
              </a:tblGrid>
              <a:tr h="883087">
                <a:tc>
                  <a:txBody>
                    <a:bodyPr/>
                    <a:lstStyle/>
                    <a:p>
                      <a:r>
                        <a:rPr lang="nl-NL" dirty="0" smtClean="0"/>
                        <a:t>Tijd (dagen)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Lengte wortel</a:t>
                      </a:r>
                      <a:r>
                        <a:rPr lang="nl-NL" baseline="0" dirty="0" smtClean="0"/>
                        <a:t> (mm)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Lengte stengel (mm)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</a:t>
                      </a:r>
                      <a:endParaRPr lang="nl-NL" dirty="0"/>
                    </a:p>
                  </a:txBody>
                  <a:tcPr/>
                </a:tc>
              </a:tr>
              <a:tr h="358141">
                <a:tc>
                  <a:txBody>
                    <a:bodyPr/>
                    <a:lstStyle/>
                    <a:p>
                      <a:r>
                        <a:rPr lang="nl-NL" dirty="0" smtClean="0"/>
                        <a:t>12</a:t>
                      </a:r>
                      <a:endParaRPr lang="nl-NL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33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Grafiek 8"/>
          <p:cNvGraphicFramePr/>
          <p:nvPr>
            <p:extLst>
              <p:ext uri="{D42A27DB-BD31-4B8C-83A1-F6EECF244321}">
                <p14:modId xmlns:p14="http://schemas.microsoft.com/office/powerpoint/2010/main" val="3163287213"/>
              </p:ext>
            </p:extLst>
          </p:nvPr>
        </p:nvGraphicFramePr>
        <p:xfrm>
          <a:off x="2843808" y="1332136"/>
          <a:ext cx="6300192" cy="4617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895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Wat is ontwikkeling?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 smtClean="0"/>
              <a:t>Groei =</a:t>
            </a:r>
            <a:r>
              <a:rPr lang="nl-NL" dirty="0" smtClean="0"/>
              <a:t> het groter en zwaarder worden van een organisme</a:t>
            </a:r>
          </a:p>
          <a:p>
            <a:r>
              <a:rPr lang="nl-NL" b="1" u="sng" dirty="0" smtClean="0"/>
              <a:t>Ontwikkeling =</a:t>
            </a:r>
            <a:r>
              <a:rPr lang="nl-NL" dirty="0" smtClean="0"/>
              <a:t> er ontstaan veranderingen in de bouw van het </a:t>
            </a:r>
            <a:r>
              <a:rPr lang="nl-NL" dirty="0" smtClean="0"/>
              <a:t>organisme</a:t>
            </a:r>
          </a:p>
          <a:p>
            <a:endParaRPr lang="nl-NL" dirty="0"/>
          </a:p>
          <a:p>
            <a:r>
              <a:rPr lang="nl-NL" dirty="0" smtClean="0"/>
              <a:t>Voorbeelden van ontwikkeling: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Een plant krijgt nieuwe bladeren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Een mens krijgt haren op het lichaam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Ontwikkeling bij mensen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Bij mensen kun je verschillende soorten ontwikkeling zien: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Lichamelijke ontwikkeling</a:t>
            </a:r>
          </a:p>
          <a:p>
            <a:r>
              <a:rPr lang="nl-NL" dirty="0" smtClean="0"/>
              <a:t>Motorische ontwikkeling</a:t>
            </a:r>
          </a:p>
          <a:p>
            <a:r>
              <a:rPr lang="nl-NL" dirty="0" smtClean="0"/>
              <a:t>Geestelijke ontwikkeling</a:t>
            </a:r>
          </a:p>
          <a:p>
            <a:r>
              <a:rPr lang="nl-NL" dirty="0" smtClean="0"/>
              <a:t> Sociale 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79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.slidesharecdn.com/6-130911074931-phpapp02/95/6-het-lagereschoolkind-pblov-4-638.jpg?cb=13788858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Lichamelijke ontwikkeling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nl-NL" dirty="0"/>
              <a:t>Lichamelijke ontwikkeling: er verandert iets aan de bouw van het </a:t>
            </a:r>
            <a:r>
              <a:rPr lang="nl-NL" dirty="0" smtClean="0"/>
              <a:t>lichaam.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23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/>
              <a:t>Motorische ontwikkeling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</a:t>
            </a:r>
            <a:r>
              <a:rPr lang="nl-NL" dirty="0"/>
              <a:t>dingen te doen met het lichaam </a:t>
            </a: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bv</a:t>
            </a:r>
            <a:r>
              <a:rPr lang="nl-NL" i="1" dirty="0"/>
              <a:t>. </a:t>
            </a:r>
            <a:r>
              <a:rPr lang="nl-NL" i="1" dirty="0" smtClean="0"/>
              <a:t>iets vastpakken, traplopen, </a:t>
            </a:r>
            <a:r>
              <a:rPr lang="nl-NL" i="1" dirty="0"/>
              <a:t>fietsen, veters </a:t>
            </a:r>
            <a:r>
              <a:rPr lang="nl-NL" i="1" dirty="0" smtClean="0"/>
              <a:t>strikken, touw klimmen</a:t>
            </a:r>
            <a:endParaRPr lang="nl-NL" i="1" dirty="0"/>
          </a:p>
          <a:p>
            <a:endParaRPr lang="nl-NL" dirty="0"/>
          </a:p>
        </p:txBody>
      </p:sp>
      <p:pic>
        <p:nvPicPr>
          <p:cNvPr id="2050" name="Picture 2" descr="http://www.vakbladvroeg.nl/images/news/NWQQh2LIfivvkS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71849"/>
            <a:ext cx="57150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9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Geestelijke ontwikkeling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</a:t>
            </a:r>
            <a:r>
              <a:rPr lang="nl-NL" dirty="0"/>
              <a:t>met </a:t>
            </a:r>
            <a:r>
              <a:rPr lang="nl-NL" dirty="0" smtClean="0"/>
              <a:t>je </a:t>
            </a:r>
            <a:r>
              <a:rPr lang="nl-NL" dirty="0"/>
              <a:t>hersenen </a:t>
            </a: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bv</a:t>
            </a:r>
            <a:r>
              <a:rPr lang="nl-NL" i="1" dirty="0"/>
              <a:t>. </a:t>
            </a:r>
            <a:r>
              <a:rPr lang="nl-NL" i="1" dirty="0" smtClean="0"/>
              <a:t>leren rekenen</a:t>
            </a:r>
            <a:r>
              <a:rPr lang="nl-NL" i="1" dirty="0"/>
              <a:t>, </a:t>
            </a:r>
            <a:r>
              <a:rPr lang="nl-NL" i="1" dirty="0" smtClean="0"/>
              <a:t>lezen, met een computer werken of gamen, puzzels maken.</a:t>
            </a:r>
            <a:endParaRPr lang="nl-NL" i="1" dirty="0"/>
          </a:p>
          <a:p>
            <a:endParaRPr lang="nl-NL" dirty="0"/>
          </a:p>
        </p:txBody>
      </p:sp>
      <p:pic>
        <p:nvPicPr>
          <p:cNvPr id="4098" name="Picture 2" descr="http://www.samenspelopdebso.nl/static/images/meisje_bij_schoolbord_t_23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2778"/>
            <a:ext cx="3168352" cy="210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5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nl-NL" b="1" dirty="0" smtClean="0"/>
              <a:t>Sociale ontwikkeling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omgaan </a:t>
            </a:r>
            <a:r>
              <a:rPr lang="nl-NL" dirty="0"/>
              <a:t>met andere mensen </a:t>
            </a: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bv</a:t>
            </a:r>
            <a:r>
              <a:rPr lang="nl-NL" i="1" dirty="0"/>
              <a:t>. leren </a:t>
            </a:r>
            <a:r>
              <a:rPr lang="nl-NL" i="1" dirty="0" smtClean="0"/>
              <a:t>dingen te delen</a:t>
            </a:r>
            <a:r>
              <a:rPr lang="nl-NL" i="1" dirty="0"/>
              <a:t>, verliefd </a:t>
            </a:r>
            <a:r>
              <a:rPr lang="nl-NL" i="1" dirty="0" smtClean="0"/>
              <a:t>worden, leren samenspelen en -werken, respectvol omgaan met anderen</a:t>
            </a:r>
            <a:endParaRPr lang="nl-NL" i="1" dirty="0"/>
          </a:p>
          <a:p>
            <a:endParaRPr lang="nl-NL" dirty="0"/>
          </a:p>
        </p:txBody>
      </p:sp>
      <p:pic>
        <p:nvPicPr>
          <p:cNvPr id="3074" name="Picture 2" descr="http://www.xead.nl/resize/500-500/upload/deac0b54654e423fae506e2ed0e91bfaa2xldXRlci5qcGc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56992"/>
            <a:ext cx="47625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13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1143000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 smtClean="0"/>
              <a:t>Levensfasen bij de mens</a:t>
            </a:r>
            <a:endParaRPr lang="nl-NL" b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344494"/>
              </p:ext>
            </p:extLst>
          </p:nvPr>
        </p:nvGraphicFramePr>
        <p:xfrm>
          <a:off x="457200" y="1392865"/>
          <a:ext cx="3826768" cy="4988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388"/>
                <a:gridCol w="1557380"/>
              </a:tblGrid>
              <a:tr h="470733">
                <a:tc>
                  <a:txBody>
                    <a:bodyPr/>
                    <a:lstStyle/>
                    <a:p>
                      <a:r>
                        <a:rPr lang="nl-NL" u="sng" dirty="0" smtClean="0"/>
                        <a:t>Gemiddelde</a:t>
                      </a:r>
                      <a:r>
                        <a:rPr lang="nl-NL" dirty="0" smtClean="0"/>
                        <a:t> leeftijd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levensfase</a:t>
                      </a:r>
                      <a:endParaRPr lang="nl-NL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 smtClean="0"/>
                        <a:t>0 tot 1,5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 smtClean="0"/>
                        <a:t>baby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1,5 tot</a:t>
                      </a:r>
                      <a:r>
                        <a:rPr lang="nl-NL" sz="2000" baseline="0" dirty="0" smtClean="0"/>
                        <a:t> 4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peuter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 smtClean="0"/>
                        <a:t>4 tot 6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kleuter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6 tot 12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dirty="0" smtClean="0"/>
                        <a:t>schoolkind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12</a:t>
                      </a:r>
                      <a:r>
                        <a:rPr lang="nl-NL" sz="2000" baseline="0" dirty="0" smtClean="0"/>
                        <a:t> tot 16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puber</a:t>
                      </a:r>
                      <a:endParaRPr lang="nl-NL" sz="2000" dirty="0"/>
                    </a:p>
                  </a:txBody>
                  <a:tcPr/>
                </a:tc>
              </a:tr>
              <a:tr h="1176832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16 tot 21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adolescent</a:t>
                      </a:r>
                      <a:r>
                        <a:rPr lang="nl-NL" sz="2000" baseline="0" dirty="0" smtClean="0"/>
                        <a:t> (jong volwassene)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21 tot 67 jaar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volwassene</a:t>
                      </a:r>
                      <a:endParaRPr lang="nl-NL" sz="2000" dirty="0"/>
                    </a:p>
                  </a:txBody>
                  <a:tcPr/>
                </a:tc>
              </a:tr>
              <a:tr h="477271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67 tot ……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bejaarde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4" name="Picture 4" descr="http://www.carrierenieuwsbrieven.nl/images/inv/vba_levenscycl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64" y="126039"/>
            <a:ext cx="466725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10voorbiologie.nl/afbfczw/onderbouw%20voortplanting/levenscyclus%20men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1008112" cy="500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6012160" y="1916832"/>
            <a:ext cx="2949054" cy="403187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Bij iedere levensfasen horen andere ontwikkelingen, (lichamelijk</a:t>
            </a:r>
            <a:r>
              <a:rPr lang="nl-NL" sz="3200" dirty="0"/>
              <a:t> </a:t>
            </a:r>
            <a:r>
              <a:rPr lang="nl-NL" sz="3200" dirty="0" smtClean="0"/>
              <a:t>en geestelijk en motorisch en sociaal)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21962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373</Words>
  <Application>Microsoft Office PowerPoint</Application>
  <PresentationFormat>Diavoorstelling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Thema 1 Wat is biologie?</vt:lpstr>
      <vt:lpstr>Bespreking opdr. 11 van bs.4</vt:lpstr>
      <vt:lpstr>Wat is ontwikkeling?</vt:lpstr>
      <vt:lpstr>Ontwikkeling bij mensen</vt:lpstr>
      <vt:lpstr>Lichamelijke ontwikkeling</vt:lpstr>
      <vt:lpstr>Motorische ontwikkeling</vt:lpstr>
      <vt:lpstr>Geestelijke ontwikkeling</vt:lpstr>
      <vt:lpstr>Sociale ontwikkeling</vt:lpstr>
      <vt:lpstr>Levensfasen bij de mens</vt:lpstr>
      <vt:lpstr>Voorbeeld: baby (0 – 1,5 jaar)</vt:lpstr>
      <vt:lpstr>Filmpjes</vt:lpstr>
      <vt:lpstr>Huiswerk voor donderdag 8 okt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 Wat is biologie?</dc:title>
  <dc:creator>Sandra Sloot</dc:creator>
  <cp:lastModifiedBy>Sloot-van Linder, ATM (Sandra)</cp:lastModifiedBy>
  <cp:revision>17</cp:revision>
  <dcterms:created xsi:type="dcterms:W3CDTF">2015-10-05T08:12:09Z</dcterms:created>
  <dcterms:modified xsi:type="dcterms:W3CDTF">2015-10-05T13:35:33Z</dcterms:modified>
</cp:coreProperties>
</file>