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2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752" autoAdjust="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BEAB7C6-8072-4D97-B8CE-A33CCA7C37C7}" type="doc">
      <dgm:prSet loTypeId="urn:microsoft.com/office/officeart/2005/8/layout/cycle1" loCatId="cycle" qsTypeId="urn:microsoft.com/office/officeart/2005/8/quickstyle/simple3" qsCatId="simple" csTypeId="urn:microsoft.com/office/officeart/2005/8/colors/colorful1#1" csCatId="colorful" phldr="1"/>
      <dgm:spPr/>
      <dgm:t>
        <a:bodyPr/>
        <a:lstStyle/>
        <a:p>
          <a:endParaRPr lang="nl-NL"/>
        </a:p>
      </dgm:t>
    </dgm:pt>
    <dgm:pt modelId="{800D63AE-5DCA-4378-BAE7-76C6CB6EBAEF}">
      <dgm:prSet phldrT="[Tekst]"/>
      <dgm:spPr>
        <a:solidFill>
          <a:schemeClr val="accent6">
            <a:lumMod val="20000"/>
            <a:lumOff val="80000"/>
          </a:schemeClr>
        </a:solidFill>
        <a:ln>
          <a:solidFill>
            <a:srgbClr val="FF0000"/>
          </a:solidFill>
        </a:ln>
      </dgm:spPr>
      <dgm:t>
        <a:bodyPr/>
        <a:lstStyle/>
        <a:p>
          <a:r>
            <a:rPr lang="nl-NL" dirty="0" smtClean="0">
              <a:latin typeface="Arial Rounded MT Bold" pitchFamily="34" charset="0"/>
            </a:rPr>
            <a:t>ei</a:t>
          </a:r>
          <a:endParaRPr lang="nl-NL" dirty="0">
            <a:latin typeface="Arial Rounded MT Bold" pitchFamily="34" charset="0"/>
          </a:endParaRPr>
        </a:p>
      </dgm:t>
    </dgm:pt>
    <dgm:pt modelId="{5641723B-F414-4E8E-81B1-2276F59157D0}" type="parTrans" cxnId="{A6F1F71D-3102-48F6-B77D-11948E570F96}">
      <dgm:prSet/>
      <dgm:spPr/>
      <dgm:t>
        <a:bodyPr/>
        <a:lstStyle/>
        <a:p>
          <a:endParaRPr lang="nl-NL"/>
        </a:p>
      </dgm:t>
    </dgm:pt>
    <dgm:pt modelId="{2A737078-6750-4852-A62E-DE57227023E0}" type="sibTrans" cxnId="{A6F1F71D-3102-48F6-B77D-11948E570F96}">
      <dgm:prSet/>
      <dgm:spPr/>
      <dgm:t>
        <a:bodyPr/>
        <a:lstStyle/>
        <a:p>
          <a:endParaRPr lang="nl-NL"/>
        </a:p>
      </dgm:t>
    </dgm:pt>
    <dgm:pt modelId="{EC53268A-46DD-439F-842F-81E9FA4D7BCA}">
      <dgm:prSet phldrT="[Tekst]"/>
      <dgm:spPr>
        <a:solidFill>
          <a:schemeClr val="accent6">
            <a:lumMod val="40000"/>
            <a:lumOff val="60000"/>
          </a:schemeClr>
        </a:solidFill>
        <a:ln>
          <a:solidFill>
            <a:srgbClr val="FF0000"/>
          </a:solidFill>
        </a:ln>
      </dgm:spPr>
      <dgm:t>
        <a:bodyPr/>
        <a:lstStyle/>
        <a:p>
          <a:r>
            <a:rPr lang="nl-NL" dirty="0" smtClean="0">
              <a:latin typeface="Arial Rounded MT Bold" pitchFamily="34" charset="0"/>
            </a:rPr>
            <a:t>larve</a:t>
          </a:r>
          <a:endParaRPr lang="nl-NL" dirty="0">
            <a:latin typeface="Arial Rounded MT Bold" pitchFamily="34" charset="0"/>
          </a:endParaRPr>
        </a:p>
      </dgm:t>
    </dgm:pt>
    <dgm:pt modelId="{AA335405-6B2B-4464-8625-FA5ADABB2748}" type="parTrans" cxnId="{83D82144-0A59-4134-9B63-B68084CBDA81}">
      <dgm:prSet/>
      <dgm:spPr/>
      <dgm:t>
        <a:bodyPr/>
        <a:lstStyle/>
        <a:p>
          <a:endParaRPr lang="nl-NL"/>
        </a:p>
      </dgm:t>
    </dgm:pt>
    <dgm:pt modelId="{CF4E3BF3-4DA8-4271-A951-19B059BF43DF}" type="sibTrans" cxnId="{83D82144-0A59-4134-9B63-B68084CBDA81}">
      <dgm:prSet/>
      <dgm:spPr/>
      <dgm:t>
        <a:bodyPr/>
        <a:lstStyle/>
        <a:p>
          <a:endParaRPr lang="nl-NL"/>
        </a:p>
      </dgm:t>
    </dgm:pt>
    <dgm:pt modelId="{83B8AEEA-57A5-4415-B5BC-833475BCAEAD}">
      <dgm:prSet phldrT="[Tekst]"/>
      <dgm:spPr>
        <a:solidFill>
          <a:schemeClr val="accent6">
            <a:lumMod val="60000"/>
            <a:lumOff val="40000"/>
          </a:schemeClr>
        </a:solidFill>
        <a:ln>
          <a:solidFill>
            <a:srgbClr val="FF0000"/>
          </a:solidFill>
        </a:ln>
      </dgm:spPr>
      <dgm:t>
        <a:bodyPr/>
        <a:lstStyle/>
        <a:p>
          <a:r>
            <a:rPr lang="nl-NL" dirty="0" smtClean="0">
              <a:latin typeface="Arial Rounded MT Bold" pitchFamily="34" charset="0"/>
            </a:rPr>
            <a:t>Pop</a:t>
          </a:r>
        </a:p>
        <a:p>
          <a:r>
            <a:rPr lang="nl-NL" dirty="0" smtClean="0">
              <a:latin typeface="+mn-lt"/>
            </a:rPr>
            <a:t>(zit in een cocon)</a:t>
          </a:r>
          <a:endParaRPr lang="nl-NL" dirty="0">
            <a:latin typeface="+mn-lt"/>
          </a:endParaRPr>
        </a:p>
      </dgm:t>
    </dgm:pt>
    <dgm:pt modelId="{8F842C28-DD03-4488-8D94-B23DDE1C8BE8}" type="parTrans" cxnId="{8B5D7F90-A1C6-4AE8-94F7-A779217C45DD}">
      <dgm:prSet/>
      <dgm:spPr/>
      <dgm:t>
        <a:bodyPr/>
        <a:lstStyle/>
        <a:p>
          <a:endParaRPr lang="nl-NL"/>
        </a:p>
      </dgm:t>
    </dgm:pt>
    <dgm:pt modelId="{9B5505FF-25CB-42BA-A6DF-9A69648D2E56}" type="sibTrans" cxnId="{8B5D7F90-A1C6-4AE8-94F7-A779217C45DD}">
      <dgm:prSet/>
      <dgm:spPr/>
      <dgm:t>
        <a:bodyPr/>
        <a:lstStyle/>
        <a:p>
          <a:endParaRPr lang="nl-NL"/>
        </a:p>
      </dgm:t>
    </dgm:pt>
    <dgm:pt modelId="{72AF989E-A4E3-4C25-A61A-FD8A50BEE30A}">
      <dgm:prSet phldrT="[Tekst]"/>
      <dgm:spPr>
        <a:solidFill>
          <a:schemeClr val="accent6">
            <a:lumMod val="75000"/>
          </a:schemeClr>
        </a:solidFill>
        <a:ln>
          <a:solidFill>
            <a:srgbClr val="FF0000"/>
          </a:solidFill>
        </a:ln>
      </dgm:spPr>
      <dgm:t>
        <a:bodyPr/>
        <a:lstStyle/>
        <a:p>
          <a:r>
            <a:rPr lang="nl-NL" dirty="0" smtClean="0">
              <a:latin typeface="Arial Rounded MT Bold" pitchFamily="34" charset="0"/>
            </a:rPr>
            <a:t>Imago</a:t>
          </a:r>
        </a:p>
        <a:p>
          <a:r>
            <a:rPr lang="nl-NL" dirty="0" smtClean="0"/>
            <a:t>(volwassen dier)</a:t>
          </a:r>
          <a:endParaRPr lang="nl-NL" dirty="0"/>
        </a:p>
      </dgm:t>
    </dgm:pt>
    <dgm:pt modelId="{1165F24D-4EFD-4752-9441-2A9E9D4652AC}" type="parTrans" cxnId="{DCB32E50-42CE-4BE9-B455-26F140B6BFA0}">
      <dgm:prSet/>
      <dgm:spPr/>
      <dgm:t>
        <a:bodyPr/>
        <a:lstStyle/>
        <a:p>
          <a:endParaRPr lang="nl-NL"/>
        </a:p>
      </dgm:t>
    </dgm:pt>
    <dgm:pt modelId="{10F562F9-8C27-4CD5-9DAF-008FA3C6A741}" type="sibTrans" cxnId="{DCB32E50-42CE-4BE9-B455-26F140B6BFA0}">
      <dgm:prSet/>
      <dgm:spPr/>
      <dgm:t>
        <a:bodyPr/>
        <a:lstStyle/>
        <a:p>
          <a:endParaRPr lang="nl-NL"/>
        </a:p>
      </dgm:t>
    </dgm:pt>
    <dgm:pt modelId="{EA2C4846-7AB6-4C90-981C-2B0D66D27A48}" type="pres">
      <dgm:prSet presAssocID="{EBEAB7C6-8072-4D97-B8CE-A33CCA7C37C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3057788-B618-471B-90CD-7F5CF465F053}" type="pres">
      <dgm:prSet presAssocID="{800D63AE-5DCA-4378-BAE7-76C6CB6EBAEF}" presName="dummy" presStyleCnt="0"/>
      <dgm:spPr/>
    </dgm:pt>
    <dgm:pt modelId="{98976F10-58E1-4B06-B154-9B7187E2712A}" type="pres">
      <dgm:prSet presAssocID="{800D63AE-5DCA-4378-BAE7-76C6CB6EBAEF}" presName="node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4F04C4E-7ECF-4BD2-8F22-5E126978177B}" type="pres">
      <dgm:prSet presAssocID="{2A737078-6750-4852-A62E-DE57227023E0}" presName="sibTrans" presStyleLbl="node1" presStyleIdx="0" presStyleCnt="4"/>
      <dgm:spPr/>
      <dgm:t>
        <a:bodyPr/>
        <a:lstStyle/>
        <a:p>
          <a:endParaRPr lang="nl-NL"/>
        </a:p>
      </dgm:t>
    </dgm:pt>
    <dgm:pt modelId="{52DAA749-63CF-43DD-A846-F79747659AB0}" type="pres">
      <dgm:prSet presAssocID="{EC53268A-46DD-439F-842F-81E9FA4D7BCA}" presName="dummy" presStyleCnt="0"/>
      <dgm:spPr/>
    </dgm:pt>
    <dgm:pt modelId="{998E5822-5CC5-4A33-AE04-4266EAA4CC69}" type="pres">
      <dgm:prSet presAssocID="{EC53268A-46DD-439F-842F-81E9FA4D7BCA}" presName="node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9ECCBC9-14BB-4E2B-A9C0-BF4788CD3C00}" type="pres">
      <dgm:prSet presAssocID="{CF4E3BF3-4DA8-4271-A951-19B059BF43DF}" presName="sibTrans" presStyleLbl="node1" presStyleIdx="1" presStyleCnt="4"/>
      <dgm:spPr/>
      <dgm:t>
        <a:bodyPr/>
        <a:lstStyle/>
        <a:p>
          <a:endParaRPr lang="nl-NL"/>
        </a:p>
      </dgm:t>
    </dgm:pt>
    <dgm:pt modelId="{E1739195-EA95-41D9-AC47-ABD68C3C8923}" type="pres">
      <dgm:prSet presAssocID="{83B8AEEA-57A5-4415-B5BC-833475BCAEAD}" presName="dummy" presStyleCnt="0"/>
      <dgm:spPr/>
    </dgm:pt>
    <dgm:pt modelId="{520A9C37-3ED6-4A79-BB4B-F962FF674DAC}" type="pres">
      <dgm:prSet presAssocID="{83B8AEEA-57A5-4415-B5BC-833475BCAEAD}" presName="node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4BBB997-6268-4408-A5D0-A306383EF9F7}" type="pres">
      <dgm:prSet presAssocID="{9B5505FF-25CB-42BA-A6DF-9A69648D2E56}" presName="sibTrans" presStyleLbl="node1" presStyleIdx="2" presStyleCnt="4"/>
      <dgm:spPr/>
      <dgm:t>
        <a:bodyPr/>
        <a:lstStyle/>
        <a:p>
          <a:endParaRPr lang="nl-NL"/>
        </a:p>
      </dgm:t>
    </dgm:pt>
    <dgm:pt modelId="{B42CA0C6-D713-44BE-9951-E9F91FF84606}" type="pres">
      <dgm:prSet presAssocID="{72AF989E-A4E3-4C25-A61A-FD8A50BEE30A}" presName="dummy" presStyleCnt="0"/>
      <dgm:spPr/>
    </dgm:pt>
    <dgm:pt modelId="{1B3E18B8-1607-4FA0-A16B-E6F3055E6363}" type="pres">
      <dgm:prSet presAssocID="{72AF989E-A4E3-4C25-A61A-FD8A50BEE30A}" presName="node" presStyleLbl="revTx" presStyleIdx="3" presStyleCnt="4" custScaleX="183872" custRadScaleRad="126079" custRadScaleInc="-41848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A0EF358-2C83-4D16-9995-15CD9FDF31B6}" type="pres">
      <dgm:prSet presAssocID="{10F562F9-8C27-4CD5-9DAF-008FA3C6A741}" presName="sibTrans" presStyleLbl="node1" presStyleIdx="3" presStyleCnt="4"/>
      <dgm:spPr/>
      <dgm:t>
        <a:bodyPr/>
        <a:lstStyle/>
        <a:p>
          <a:endParaRPr lang="nl-NL"/>
        </a:p>
      </dgm:t>
    </dgm:pt>
  </dgm:ptLst>
  <dgm:cxnLst>
    <dgm:cxn modelId="{BB6257CF-645D-4505-A667-97E5DABF69DD}" type="presOf" srcId="{800D63AE-5DCA-4378-BAE7-76C6CB6EBAEF}" destId="{98976F10-58E1-4B06-B154-9B7187E2712A}" srcOrd="0" destOrd="0" presId="urn:microsoft.com/office/officeart/2005/8/layout/cycle1"/>
    <dgm:cxn modelId="{8B5D7F90-A1C6-4AE8-94F7-A779217C45DD}" srcId="{EBEAB7C6-8072-4D97-B8CE-A33CCA7C37C7}" destId="{83B8AEEA-57A5-4415-B5BC-833475BCAEAD}" srcOrd="2" destOrd="0" parTransId="{8F842C28-DD03-4488-8D94-B23DDE1C8BE8}" sibTransId="{9B5505FF-25CB-42BA-A6DF-9A69648D2E56}"/>
    <dgm:cxn modelId="{FD95A837-815B-4536-8B43-8D597D1BB90B}" type="presOf" srcId="{EC53268A-46DD-439F-842F-81E9FA4D7BCA}" destId="{998E5822-5CC5-4A33-AE04-4266EAA4CC69}" srcOrd="0" destOrd="0" presId="urn:microsoft.com/office/officeart/2005/8/layout/cycle1"/>
    <dgm:cxn modelId="{9E501157-2C0B-4278-B642-38A56FCCC379}" type="presOf" srcId="{2A737078-6750-4852-A62E-DE57227023E0}" destId="{64F04C4E-7ECF-4BD2-8F22-5E126978177B}" srcOrd="0" destOrd="0" presId="urn:microsoft.com/office/officeart/2005/8/layout/cycle1"/>
    <dgm:cxn modelId="{055EDCD0-5583-495F-A11A-83C4E19EDCF0}" type="presOf" srcId="{CF4E3BF3-4DA8-4271-A951-19B059BF43DF}" destId="{59ECCBC9-14BB-4E2B-A9C0-BF4788CD3C00}" srcOrd="0" destOrd="0" presId="urn:microsoft.com/office/officeart/2005/8/layout/cycle1"/>
    <dgm:cxn modelId="{DCB32E50-42CE-4BE9-B455-26F140B6BFA0}" srcId="{EBEAB7C6-8072-4D97-B8CE-A33CCA7C37C7}" destId="{72AF989E-A4E3-4C25-A61A-FD8A50BEE30A}" srcOrd="3" destOrd="0" parTransId="{1165F24D-4EFD-4752-9441-2A9E9D4652AC}" sibTransId="{10F562F9-8C27-4CD5-9DAF-008FA3C6A741}"/>
    <dgm:cxn modelId="{0FD3715B-1A75-4633-B2D2-EC3294138D53}" type="presOf" srcId="{83B8AEEA-57A5-4415-B5BC-833475BCAEAD}" destId="{520A9C37-3ED6-4A79-BB4B-F962FF674DAC}" srcOrd="0" destOrd="0" presId="urn:microsoft.com/office/officeart/2005/8/layout/cycle1"/>
    <dgm:cxn modelId="{A6F1F71D-3102-48F6-B77D-11948E570F96}" srcId="{EBEAB7C6-8072-4D97-B8CE-A33CCA7C37C7}" destId="{800D63AE-5DCA-4378-BAE7-76C6CB6EBAEF}" srcOrd="0" destOrd="0" parTransId="{5641723B-F414-4E8E-81B1-2276F59157D0}" sibTransId="{2A737078-6750-4852-A62E-DE57227023E0}"/>
    <dgm:cxn modelId="{1F70C535-C7E3-4CDA-9BF2-DBD91D6AFB92}" type="presOf" srcId="{9B5505FF-25CB-42BA-A6DF-9A69648D2E56}" destId="{F4BBB997-6268-4408-A5D0-A306383EF9F7}" srcOrd="0" destOrd="0" presId="urn:microsoft.com/office/officeart/2005/8/layout/cycle1"/>
    <dgm:cxn modelId="{1A417987-B2D5-4815-A268-D94A23595CE9}" type="presOf" srcId="{72AF989E-A4E3-4C25-A61A-FD8A50BEE30A}" destId="{1B3E18B8-1607-4FA0-A16B-E6F3055E6363}" srcOrd="0" destOrd="0" presId="urn:microsoft.com/office/officeart/2005/8/layout/cycle1"/>
    <dgm:cxn modelId="{95B46491-54EF-4266-A92B-5205EC639088}" type="presOf" srcId="{EBEAB7C6-8072-4D97-B8CE-A33CCA7C37C7}" destId="{EA2C4846-7AB6-4C90-981C-2B0D66D27A48}" srcOrd="0" destOrd="0" presId="urn:microsoft.com/office/officeart/2005/8/layout/cycle1"/>
    <dgm:cxn modelId="{83D82144-0A59-4134-9B63-B68084CBDA81}" srcId="{EBEAB7C6-8072-4D97-B8CE-A33CCA7C37C7}" destId="{EC53268A-46DD-439F-842F-81E9FA4D7BCA}" srcOrd="1" destOrd="0" parTransId="{AA335405-6B2B-4464-8625-FA5ADABB2748}" sibTransId="{CF4E3BF3-4DA8-4271-A951-19B059BF43DF}"/>
    <dgm:cxn modelId="{9AE02DF9-705D-4DD3-8813-0C90C630C526}" type="presOf" srcId="{10F562F9-8C27-4CD5-9DAF-008FA3C6A741}" destId="{0A0EF358-2C83-4D16-9995-15CD9FDF31B6}" srcOrd="0" destOrd="0" presId="urn:microsoft.com/office/officeart/2005/8/layout/cycle1"/>
    <dgm:cxn modelId="{ABB4313F-D492-4F53-864B-907F9EB8374D}" type="presParOf" srcId="{EA2C4846-7AB6-4C90-981C-2B0D66D27A48}" destId="{C3057788-B618-471B-90CD-7F5CF465F053}" srcOrd="0" destOrd="0" presId="urn:microsoft.com/office/officeart/2005/8/layout/cycle1"/>
    <dgm:cxn modelId="{C6A1499D-E1A3-4DB1-9BEC-0B5121718B44}" type="presParOf" srcId="{EA2C4846-7AB6-4C90-981C-2B0D66D27A48}" destId="{98976F10-58E1-4B06-B154-9B7187E2712A}" srcOrd="1" destOrd="0" presId="urn:microsoft.com/office/officeart/2005/8/layout/cycle1"/>
    <dgm:cxn modelId="{040CF018-B157-4B19-A2C1-9189439766A1}" type="presParOf" srcId="{EA2C4846-7AB6-4C90-981C-2B0D66D27A48}" destId="{64F04C4E-7ECF-4BD2-8F22-5E126978177B}" srcOrd="2" destOrd="0" presId="urn:microsoft.com/office/officeart/2005/8/layout/cycle1"/>
    <dgm:cxn modelId="{55BF31E5-5799-4C89-978D-9044A02FEE1F}" type="presParOf" srcId="{EA2C4846-7AB6-4C90-981C-2B0D66D27A48}" destId="{52DAA749-63CF-43DD-A846-F79747659AB0}" srcOrd="3" destOrd="0" presId="urn:microsoft.com/office/officeart/2005/8/layout/cycle1"/>
    <dgm:cxn modelId="{9EE11DE6-6200-455D-9D38-079ABC30B3F2}" type="presParOf" srcId="{EA2C4846-7AB6-4C90-981C-2B0D66D27A48}" destId="{998E5822-5CC5-4A33-AE04-4266EAA4CC69}" srcOrd="4" destOrd="0" presId="urn:microsoft.com/office/officeart/2005/8/layout/cycle1"/>
    <dgm:cxn modelId="{2C95B78F-64FC-42A4-9D51-DBD98954FD66}" type="presParOf" srcId="{EA2C4846-7AB6-4C90-981C-2B0D66D27A48}" destId="{59ECCBC9-14BB-4E2B-A9C0-BF4788CD3C00}" srcOrd="5" destOrd="0" presId="urn:microsoft.com/office/officeart/2005/8/layout/cycle1"/>
    <dgm:cxn modelId="{803BB311-14C1-49EA-8F41-4866E5E09F91}" type="presParOf" srcId="{EA2C4846-7AB6-4C90-981C-2B0D66D27A48}" destId="{E1739195-EA95-41D9-AC47-ABD68C3C8923}" srcOrd="6" destOrd="0" presId="urn:microsoft.com/office/officeart/2005/8/layout/cycle1"/>
    <dgm:cxn modelId="{FB10271B-6CAD-401B-945B-51BB1ACE3477}" type="presParOf" srcId="{EA2C4846-7AB6-4C90-981C-2B0D66D27A48}" destId="{520A9C37-3ED6-4A79-BB4B-F962FF674DAC}" srcOrd="7" destOrd="0" presId="urn:microsoft.com/office/officeart/2005/8/layout/cycle1"/>
    <dgm:cxn modelId="{AD920BFE-D035-47C3-94AF-CAA010881167}" type="presParOf" srcId="{EA2C4846-7AB6-4C90-981C-2B0D66D27A48}" destId="{F4BBB997-6268-4408-A5D0-A306383EF9F7}" srcOrd="8" destOrd="0" presId="urn:microsoft.com/office/officeart/2005/8/layout/cycle1"/>
    <dgm:cxn modelId="{93F53539-DDC1-423C-AA97-9B5B3653662E}" type="presParOf" srcId="{EA2C4846-7AB6-4C90-981C-2B0D66D27A48}" destId="{B42CA0C6-D713-44BE-9951-E9F91FF84606}" srcOrd="9" destOrd="0" presId="urn:microsoft.com/office/officeart/2005/8/layout/cycle1"/>
    <dgm:cxn modelId="{8E5F12B3-3D58-4631-A978-400AE86F1518}" type="presParOf" srcId="{EA2C4846-7AB6-4C90-981C-2B0D66D27A48}" destId="{1B3E18B8-1607-4FA0-A16B-E6F3055E6363}" srcOrd="10" destOrd="0" presId="urn:microsoft.com/office/officeart/2005/8/layout/cycle1"/>
    <dgm:cxn modelId="{CD035BC8-15E0-4C8B-AC19-253AE7BF814E}" type="presParOf" srcId="{EA2C4846-7AB6-4C90-981C-2B0D66D27A48}" destId="{0A0EF358-2C83-4D16-9995-15CD9FDF31B6}" srcOrd="11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976F10-58E1-4B06-B154-9B7187E2712A}">
      <dsp:nvSpPr>
        <dsp:cNvPr id="0" name=""/>
        <dsp:cNvSpPr/>
      </dsp:nvSpPr>
      <dsp:spPr>
        <a:xfrm>
          <a:off x="3103836" y="74138"/>
          <a:ext cx="1171782" cy="1171782"/>
        </a:xfrm>
        <a:prstGeom prst="rect">
          <a:avLst/>
        </a:prstGeom>
        <a:solidFill>
          <a:schemeClr val="accent6">
            <a:lumMod val="20000"/>
            <a:lumOff val="80000"/>
          </a:schemeClr>
        </a:solidFill>
        <a:ln>
          <a:solidFill>
            <a:srgbClr val="FF0000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>
              <a:latin typeface="Arial Rounded MT Bold" pitchFamily="34" charset="0"/>
            </a:rPr>
            <a:t>ei</a:t>
          </a:r>
          <a:endParaRPr lang="nl-NL" sz="2200" kern="1200" dirty="0">
            <a:latin typeface="Arial Rounded MT Bold" pitchFamily="34" charset="0"/>
          </a:endParaRPr>
        </a:p>
      </dsp:txBody>
      <dsp:txXfrm>
        <a:off x="3103836" y="74138"/>
        <a:ext cx="1171782" cy="1171782"/>
      </dsp:txXfrm>
    </dsp:sp>
    <dsp:sp modelId="{64F04C4E-7ECF-4BD2-8F22-5E126978177B}">
      <dsp:nvSpPr>
        <dsp:cNvPr id="0" name=""/>
        <dsp:cNvSpPr/>
      </dsp:nvSpPr>
      <dsp:spPr>
        <a:xfrm>
          <a:off x="1037260" y="-129"/>
          <a:ext cx="3312626" cy="3312626"/>
        </a:xfrm>
        <a:prstGeom prst="circularArrow">
          <a:avLst>
            <a:gd name="adj1" fmla="val 6898"/>
            <a:gd name="adj2" fmla="val 465012"/>
            <a:gd name="adj3" fmla="val 550847"/>
            <a:gd name="adj4" fmla="val 20584141"/>
            <a:gd name="adj5" fmla="val 8047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98E5822-5CC5-4A33-AE04-4266EAA4CC69}">
      <dsp:nvSpPr>
        <dsp:cNvPr id="0" name=""/>
        <dsp:cNvSpPr/>
      </dsp:nvSpPr>
      <dsp:spPr>
        <a:xfrm>
          <a:off x="3103836" y="2066446"/>
          <a:ext cx="1171782" cy="1171782"/>
        </a:xfrm>
        <a:prstGeom prst="rect">
          <a:avLst/>
        </a:prstGeom>
        <a:solidFill>
          <a:schemeClr val="accent6">
            <a:lumMod val="40000"/>
            <a:lumOff val="60000"/>
          </a:schemeClr>
        </a:solidFill>
        <a:ln>
          <a:solidFill>
            <a:srgbClr val="FF0000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>
              <a:latin typeface="Arial Rounded MT Bold" pitchFamily="34" charset="0"/>
            </a:rPr>
            <a:t>larve</a:t>
          </a:r>
          <a:endParaRPr lang="nl-NL" sz="2200" kern="1200" dirty="0">
            <a:latin typeface="Arial Rounded MT Bold" pitchFamily="34" charset="0"/>
          </a:endParaRPr>
        </a:p>
      </dsp:txBody>
      <dsp:txXfrm>
        <a:off x="3103836" y="2066446"/>
        <a:ext cx="1171782" cy="1171782"/>
      </dsp:txXfrm>
    </dsp:sp>
    <dsp:sp modelId="{59ECCBC9-14BB-4E2B-A9C0-BF4788CD3C00}">
      <dsp:nvSpPr>
        <dsp:cNvPr id="0" name=""/>
        <dsp:cNvSpPr/>
      </dsp:nvSpPr>
      <dsp:spPr>
        <a:xfrm>
          <a:off x="1037260" y="-129"/>
          <a:ext cx="3312626" cy="3312626"/>
        </a:xfrm>
        <a:prstGeom prst="circularArrow">
          <a:avLst>
            <a:gd name="adj1" fmla="val 6898"/>
            <a:gd name="adj2" fmla="val 465012"/>
            <a:gd name="adj3" fmla="val 5950847"/>
            <a:gd name="adj4" fmla="val 4384141"/>
            <a:gd name="adj5" fmla="val 8047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20A9C37-3ED6-4A79-BB4B-F962FF674DAC}">
      <dsp:nvSpPr>
        <dsp:cNvPr id="0" name=""/>
        <dsp:cNvSpPr/>
      </dsp:nvSpPr>
      <dsp:spPr>
        <a:xfrm>
          <a:off x="1111528" y="2066446"/>
          <a:ext cx="1171782" cy="1171782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>
          <a:solidFill>
            <a:srgbClr val="FF0000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>
              <a:latin typeface="Arial Rounded MT Bold" pitchFamily="34" charset="0"/>
            </a:rPr>
            <a:t>Pop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>
              <a:latin typeface="+mn-lt"/>
            </a:rPr>
            <a:t>(zit in een cocon)</a:t>
          </a:r>
          <a:endParaRPr lang="nl-NL" sz="2200" kern="1200" dirty="0">
            <a:latin typeface="+mn-lt"/>
          </a:endParaRPr>
        </a:p>
      </dsp:txBody>
      <dsp:txXfrm>
        <a:off x="1111528" y="2066446"/>
        <a:ext cx="1171782" cy="1171782"/>
      </dsp:txXfrm>
    </dsp:sp>
    <dsp:sp modelId="{F4BBB997-6268-4408-A5D0-A306383EF9F7}">
      <dsp:nvSpPr>
        <dsp:cNvPr id="0" name=""/>
        <dsp:cNvSpPr/>
      </dsp:nvSpPr>
      <dsp:spPr>
        <a:xfrm>
          <a:off x="692089" y="-579591"/>
          <a:ext cx="3312626" cy="3312626"/>
        </a:xfrm>
        <a:prstGeom prst="circularArrow">
          <a:avLst>
            <a:gd name="adj1" fmla="val 6898"/>
            <a:gd name="adj2" fmla="val 465012"/>
            <a:gd name="adj3" fmla="val 9814595"/>
            <a:gd name="adj4" fmla="val 8122117"/>
            <a:gd name="adj5" fmla="val 8047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B3E18B8-1607-4FA0-A16B-E6F3055E6363}">
      <dsp:nvSpPr>
        <dsp:cNvPr id="0" name=""/>
        <dsp:cNvSpPr/>
      </dsp:nvSpPr>
      <dsp:spPr>
        <a:xfrm>
          <a:off x="117372" y="117380"/>
          <a:ext cx="2154579" cy="1171782"/>
        </a:xfrm>
        <a:prstGeom prst="rect">
          <a:avLst/>
        </a:prstGeom>
        <a:solidFill>
          <a:schemeClr val="accent6">
            <a:lumMod val="75000"/>
          </a:schemeClr>
        </a:solidFill>
        <a:ln>
          <a:solidFill>
            <a:srgbClr val="FF0000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>
              <a:latin typeface="Arial Rounded MT Bold" pitchFamily="34" charset="0"/>
            </a:rPr>
            <a:t>Imago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(volwassen dier)</a:t>
          </a:r>
          <a:endParaRPr lang="nl-NL" sz="2200" kern="1200" dirty="0"/>
        </a:p>
      </dsp:txBody>
      <dsp:txXfrm>
        <a:off x="117372" y="117380"/>
        <a:ext cx="2154579" cy="1171782"/>
      </dsp:txXfrm>
    </dsp:sp>
    <dsp:sp modelId="{0A0EF358-2C83-4D16-9995-15CD9FDF31B6}">
      <dsp:nvSpPr>
        <dsp:cNvPr id="0" name=""/>
        <dsp:cNvSpPr/>
      </dsp:nvSpPr>
      <dsp:spPr>
        <a:xfrm>
          <a:off x="617161" y="-209797"/>
          <a:ext cx="3312626" cy="3312626"/>
        </a:xfrm>
        <a:prstGeom prst="circularArrow">
          <a:avLst>
            <a:gd name="adj1" fmla="val 6898"/>
            <a:gd name="adj2" fmla="val 465012"/>
            <a:gd name="adj3" fmla="val 17901943"/>
            <a:gd name="adj4" fmla="val 15038554"/>
            <a:gd name="adj5" fmla="val 8047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FDC0F0-5D59-48BA-875C-4B53CA5E1BF3}" type="datetimeFigureOut">
              <a:rPr lang="nl-NL" smtClean="0"/>
              <a:t>7-10-2015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E35636-EADD-4801-A95D-A9BBD44923D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8127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E35636-EADD-4801-A95D-A9BBD44923DF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8230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9107B-9E45-47EC-BDF5-4876461FC56E}" type="datetimeFigureOut">
              <a:rPr lang="nl-NL" smtClean="0"/>
              <a:pPr/>
              <a:t>7-10-2015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9BCBE-0843-4DE6-AB82-1C51E3C2942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9107B-9E45-47EC-BDF5-4876461FC56E}" type="datetimeFigureOut">
              <a:rPr lang="nl-NL" smtClean="0"/>
              <a:pPr/>
              <a:t>7-10-2015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9BCBE-0843-4DE6-AB82-1C51E3C2942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9107B-9E45-47EC-BDF5-4876461FC56E}" type="datetimeFigureOut">
              <a:rPr lang="nl-NL" smtClean="0"/>
              <a:pPr/>
              <a:t>7-10-2015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9BCBE-0843-4DE6-AB82-1C51E3C2942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9107B-9E45-47EC-BDF5-4876461FC56E}" type="datetimeFigureOut">
              <a:rPr lang="nl-NL" smtClean="0"/>
              <a:pPr/>
              <a:t>7-10-2015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9BCBE-0843-4DE6-AB82-1C51E3C2942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9107B-9E45-47EC-BDF5-4876461FC56E}" type="datetimeFigureOut">
              <a:rPr lang="nl-NL" smtClean="0"/>
              <a:pPr/>
              <a:t>7-10-2015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9BCBE-0843-4DE6-AB82-1C51E3C2942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9107B-9E45-47EC-BDF5-4876461FC56E}" type="datetimeFigureOut">
              <a:rPr lang="nl-NL" smtClean="0"/>
              <a:pPr/>
              <a:t>7-10-2015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9BCBE-0843-4DE6-AB82-1C51E3C2942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9107B-9E45-47EC-BDF5-4876461FC56E}" type="datetimeFigureOut">
              <a:rPr lang="nl-NL" smtClean="0"/>
              <a:pPr/>
              <a:t>7-10-2015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9BCBE-0843-4DE6-AB82-1C51E3C2942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9107B-9E45-47EC-BDF5-4876461FC56E}" type="datetimeFigureOut">
              <a:rPr lang="nl-NL" smtClean="0"/>
              <a:pPr/>
              <a:t>7-10-2015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9BCBE-0843-4DE6-AB82-1C51E3C2942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9107B-9E45-47EC-BDF5-4876461FC56E}" type="datetimeFigureOut">
              <a:rPr lang="nl-NL" smtClean="0"/>
              <a:pPr/>
              <a:t>7-10-2015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9BCBE-0843-4DE6-AB82-1C51E3C2942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9107B-9E45-47EC-BDF5-4876461FC56E}" type="datetimeFigureOut">
              <a:rPr lang="nl-NL" smtClean="0"/>
              <a:pPr/>
              <a:t>7-10-2015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9BCBE-0843-4DE6-AB82-1C51E3C2942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9107B-9E45-47EC-BDF5-4876461FC56E}" type="datetimeFigureOut">
              <a:rPr lang="nl-NL" smtClean="0"/>
              <a:pPr/>
              <a:t>7-10-2015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9BCBE-0843-4DE6-AB82-1C51E3C2942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9107B-9E45-47EC-BDF5-4876461FC56E}" type="datetimeFigureOut">
              <a:rPr lang="nl-NL" smtClean="0"/>
              <a:pPr/>
              <a:t>7-10-2015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29BCBE-0843-4DE6-AB82-1C51E3C2942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nl/url?sa=i&amp;rct=j&amp;q=&amp;esrc=s&amp;source=images&amp;cd=&amp;cad=rja&amp;uact=8&amp;ved=0CAcQjRxqFQoTCMX-4IHlrcgCFYPSGgodL4YKAg&amp;url=http://www.buro-3.nl/blog/2013/productiever-werken-kijk-naar-schattige-baby-dieren&amp;psig=AFQjCNHDWd-3Q8iiC_oZGPJ4sARBaga8tw&amp;ust=1444218894394703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http://www.google.nl/url?sa=i&amp;rct=j&amp;q=&amp;esrc=s&amp;source=images&amp;cd=&amp;cad=rja&amp;uact=8&amp;ved=0CAcQjRxqFQoTCJStnrrlrcgCFUcyGgod1W8PLg&amp;url=http://www.livescience.com/27336-giraffes.html&amp;bvm=bv.104317490,d.d2s&amp;psig=AFQjCNGVCSVvcic31sYzowPVOI3PA_bMwQ&amp;ust=1444218995672989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nl/url?sa=i&amp;rct=j&amp;q=&amp;esrc=s&amp;source=images&amp;cd=&amp;cad=rja&amp;uact=8&amp;ved=&amp;url=http://es.dreamstime.com/foto-de-archivo-libre-de-regal%C3%ADas-larva-de-la-mosca-aislada-en-blanco-image32356775&amp;bvm=bv.104317490,d.d2s&amp;psig=AFQjCNG88S1jI2oEoQqVMVpx3eYALd5vEQ&amp;ust=144421986061185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hyperlink" Target="http://www.dierenkliniekschaijk.nl/voorlichting-konijn-ziekten.php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source=images&amp;cd=&amp;cad=rja&amp;uact=8&amp;ved=0CAcQjRxqFQoTCICZ07fsrcgCFcQ_GgodnjEKWQ&amp;url=http://www.natuurfragmenten.nl/natuurdagboek%20Lente%202014%20.html&amp;bvm=bv.104317490,d.d2s&amp;psig=AFQjCNF7japqlIYx8nhZIlROVYl2yrCbgA&amp;ust=1444220884730385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chooltv.nl/video/van-larve-tot-lieveheersbeestje-verrassing-uit-een-pop/" TargetMode="Externa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1.jpeg"/><Relationship Id="rId7" Type="http://schemas.openxmlformats.org/officeDocument/2006/relationships/diagramColors" Target="../diagrams/colors1.xml"/><Relationship Id="rId2" Type="http://schemas.openxmlformats.org/officeDocument/2006/relationships/hyperlink" Target="https://www.google.nl/url?sa=i&amp;rct=j&amp;q=&amp;esrc=s&amp;source=images&amp;cd=&amp;cad=rja&amp;uact=8&amp;ved=0CAcQjRxqFQoTCLzAvJ_4rcgCFYFNGgodx3wOSA&amp;url=https://gervanpoelgeest.wordpress.com/2012/02/25/metamorfose-van-rups-tot-vlinder/&amp;psig=AFQjCNGmTi0aeO4N18GRXgcCrHCdXJkWRA&amp;ust=1444224121307443" TargetMode="Externa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google.nl/url?sa=i&amp;rct=j&amp;q=&amp;esrc=s&amp;source=images&amp;cd=&amp;cad=rja&amp;uact=8&amp;ved=0CAcQjRxqFQoTCPOch_r6rcgCFQo_GgodBtMLqA&amp;url=http://doelgroepkameleons.be/NIEUWE%20SITE/Pagina's%20website/hobby.php&amp;bvm=bv.104317490,d.d2s&amp;psig=AFQjCNFSJTehqoE-BXYCF-hfwv5JLTIfxQ&amp;ust=144422482898332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hyperlink" Target="http://www.google.nl/url?sa=i&amp;rct=j&amp;q=&amp;esrc=s&amp;source=images&amp;cd=&amp;cad=rja&amp;uact=8&amp;ved=0CAcQjRxqFQoTCKCi3qH7rcgCFcRVGgodliIN-A&amp;url=http://www.vlindertjes.eu/nl/vlinders-kweken/rups&amp;bvm=bv.104317490,d.d2s&amp;psig=AFQjCNFSJTehqoE-BXYCF-hfwv5JLTIfxQ&amp;ust=1444224828983320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hyperlink" Target="http://www.google.nl/url?sa=i&amp;rct=j&amp;q=&amp;esrc=s&amp;source=images&amp;cd=&amp;cad=rja&amp;uact=8&amp;ved=0CAcQjRxqFQoTCKaX4d_7rcgCFYm8Ggodz9oHsA&amp;url=http://vo.malmbergmethodes.nl/sites/files/0000004226_HV1_red.htm&amp;bvm=bv.104317490,d.d2s&amp;psig=AFQjCNFh8yqAao59gN2cANBnSmi7H1_YGg&amp;ust=1444225050620000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oltv.nl/video/metamorfose-van-de-houtkever-van-larve-tot-kever/#q=metamorfose" TargetMode="External"/><Relationship Id="rId2" Type="http://schemas.openxmlformats.org/officeDocument/2006/relationships/hyperlink" Target="http://www.schooltv.nl/video/van-ei-tot-vlinder-hoe-ontstaat-een-vlinder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hyperlink" Target="http://www.google.nl/url?sa=i&amp;rct=j&amp;q=&amp;esrc=s&amp;source=images&amp;cd=&amp;cad=rja&amp;uact=8&amp;ved=0CAcQjRxqFQoTCIWMm_T4rcgCFQLPGgodt6gN_A&amp;url=http://nl.dreamstime.com/stock-illustratie-het-levenscyclus-van-tikinsect-en-lyme-ziekteconcept-image52353285&amp;bvm=bv.104317490,d.d2s&amp;psig=AFQjCNFbjcrE2get_SeBRdkT92RWAnEQhw&amp;ust=1444224275725736" TargetMode="External"/><Relationship Id="rId4" Type="http://schemas.openxmlformats.org/officeDocument/2006/relationships/hyperlink" Target="http://www.schooltv.nl/video/het-klokhuis-vlinders/#q=vlinder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42000">
              <a:srgbClr val="92D050"/>
            </a:gs>
            <a:gs pos="62000">
              <a:srgbClr val="C00000"/>
            </a:gs>
            <a:gs pos="100000">
              <a:schemeClr val="accent5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004048" y="188640"/>
            <a:ext cx="3995936" cy="1470025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nl-NL" dirty="0" smtClean="0">
                <a:solidFill>
                  <a:schemeClr val="bg1">
                    <a:lumMod val="65000"/>
                  </a:schemeClr>
                </a:solidFill>
              </a:rPr>
              <a:t>Thema 1</a:t>
            </a:r>
            <a:br>
              <a:rPr lang="nl-NL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nl-NL" dirty="0" smtClean="0">
                <a:solidFill>
                  <a:schemeClr val="bg1">
                    <a:lumMod val="65000"/>
                  </a:schemeClr>
                </a:solidFill>
              </a:rPr>
              <a:t>Wat is biologie?</a:t>
            </a:r>
            <a:endParaRPr lang="nl-NL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39552" y="2852936"/>
            <a:ext cx="4608512" cy="208823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nl-NL" sz="4400" dirty="0" smtClean="0">
                <a:solidFill>
                  <a:schemeClr val="tx2"/>
                </a:solidFill>
              </a:rPr>
              <a:t>Basisstof 6: Ontwikkeling</a:t>
            </a:r>
          </a:p>
          <a:p>
            <a:r>
              <a:rPr lang="nl-NL" sz="4400" dirty="0" smtClean="0">
                <a:solidFill>
                  <a:schemeClr val="tx2"/>
                </a:solidFill>
              </a:rPr>
              <a:t>METAMORFOSE</a:t>
            </a:r>
            <a:endParaRPr lang="nl-NL" sz="4400" dirty="0">
              <a:solidFill>
                <a:schemeClr val="tx2"/>
              </a:solidFill>
            </a:endParaRPr>
          </a:p>
        </p:txBody>
      </p:sp>
      <p:pic>
        <p:nvPicPr>
          <p:cNvPr id="1026" name="Picture 2" descr="http://www.jappie.eu/images/Muursticker_422_Metamorfose_van_rups_tot_vlinder_0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81" b="28149"/>
          <a:stretch/>
        </p:blipFill>
        <p:spPr bwMode="auto">
          <a:xfrm>
            <a:off x="130703" y="332656"/>
            <a:ext cx="4857750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loapp.basisschoolkuurne.be/blog/leerjaar5?ShowFile&amp;image=m141382174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882732"/>
            <a:ext cx="2846487" cy="3171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nl-NL" b="1" dirty="0" smtClean="0"/>
              <a:t>Ontwikkeling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525963"/>
          </a:xfrm>
        </p:spPr>
        <p:txBody>
          <a:bodyPr/>
          <a:lstStyle/>
          <a:p>
            <a:r>
              <a:rPr lang="nl-NL" b="1" u="sng" dirty="0" smtClean="0"/>
              <a:t>Ontwikkeling</a:t>
            </a:r>
            <a:r>
              <a:rPr lang="nl-NL" dirty="0" smtClean="0"/>
              <a:t>: </a:t>
            </a:r>
            <a:endParaRPr lang="nl-NL" dirty="0" smtClean="0"/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er </a:t>
            </a:r>
            <a:r>
              <a:rPr lang="nl-NL" dirty="0" smtClean="0"/>
              <a:t>ontstaan veranderingen </a:t>
            </a:r>
            <a:r>
              <a:rPr lang="nl-NL" dirty="0" smtClean="0"/>
              <a:t>in de bouw van het organisme.</a:t>
            </a:r>
          </a:p>
          <a:p>
            <a:pPr>
              <a:buNone/>
            </a:pPr>
            <a:endParaRPr lang="nl-NL" sz="1800" dirty="0"/>
          </a:p>
          <a:p>
            <a:pPr>
              <a:buNone/>
            </a:pPr>
            <a:r>
              <a:rPr lang="nl-NL" dirty="0" smtClean="0"/>
              <a:t>Dieren die pas geboren zijn of net uit het ei komen: -lijken soms al veel op de volwassen dieren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-lijken soms helemaal niet op de volwassen dieren</a:t>
            </a:r>
          </a:p>
          <a:p>
            <a:pPr>
              <a:buNone/>
            </a:pPr>
            <a:endParaRPr lang="nl-NL" dirty="0"/>
          </a:p>
        </p:txBody>
      </p:sp>
      <p:pic>
        <p:nvPicPr>
          <p:cNvPr id="2050" name="Picture 2" descr="http://cdn.welingelichtekringen.nl/wp-content/uploads/2013/02/Schermafbeelding-2013-02-16-om-17.49.35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79" t="27750" r="18465"/>
          <a:stretch/>
        </p:blipFill>
        <p:spPr bwMode="auto">
          <a:xfrm>
            <a:off x="2542448" y="5301208"/>
            <a:ext cx="2171782" cy="155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vlassen.be/images/sized_mechelsekoekoekIMG_980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060"/>
          <a:stretch/>
        </p:blipFill>
        <p:spPr bwMode="auto">
          <a:xfrm>
            <a:off x="5220072" y="5301208"/>
            <a:ext cx="2887500" cy="1423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nl-NL" b="1" dirty="0" smtClean="0">
                <a:solidFill>
                  <a:schemeClr val="tx1"/>
                </a:solidFill>
              </a:rPr>
              <a:t>Lijken veel op elkaar:</a:t>
            </a:r>
            <a:br>
              <a:rPr lang="nl-NL" b="1" dirty="0" smtClean="0">
                <a:solidFill>
                  <a:schemeClr val="tx1"/>
                </a:solidFill>
              </a:rPr>
            </a:br>
            <a:r>
              <a:rPr lang="nl-NL" b="1" dirty="0" smtClean="0">
                <a:solidFill>
                  <a:schemeClr val="tx1"/>
                </a:solidFill>
              </a:rPr>
              <a:t>Veel groei nodig, minder ontwikkeling</a:t>
            </a:r>
            <a:endParaRPr lang="nl-NL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www.buro-3.nl/images/algemeen/baby-giraff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880828"/>
            <a:ext cx="2873896" cy="4310844"/>
          </a:xfrm>
          <a:prstGeom prst="rect">
            <a:avLst/>
          </a:prstGeom>
          <a:noFill/>
        </p:spPr>
      </p:pic>
      <p:pic>
        <p:nvPicPr>
          <p:cNvPr id="1028" name="Picture 4" descr="http://i.livescience.com/images/i/000/068/094/i300/giraffe.jpg?140500844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1916832"/>
            <a:ext cx="2857500" cy="4295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nl-NL" b="1" dirty="0" smtClean="0">
                <a:solidFill>
                  <a:schemeClr val="tx1"/>
                </a:solidFill>
              </a:rPr>
              <a:t>Lijken niet op elkaar:</a:t>
            </a:r>
            <a:br>
              <a:rPr lang="nl-NL" b="1" dirty="0" smtClean="0">
                <a:solidFill>
                  <a:schemeClr val="tx1"/>
                </a:solidFill>
              </a:rPr>
            </a:br>
            <a:r>
              <a:rPr lang="nl-NL" b="1" dirty="0" smtClean="0">
                <a:solidFill>
                  <a:schemeClr val="tx1"/>
                </a:solidFill>
              </a:rPr>
              <a:t>Veel ontwikkeling nodig</a:t>
            </a:r>
            <a:endParaRPr lang="nl-NL" b="1" dirty="0">
              <a:solidFill>
                <a:schemeClr val="tx1"/>
              </a:solidFill>
            </a:endParaRPr>
          </a:p>
        </p:txBody>
      </p:sp>
      <p:pic>
        <p:nvPicPr>
          <p:cNvPr id="7174" name="Picture 6" descr="https://encrypted-tbn2.gstatic.com/images?q=tbn:ANd9GcS_8HBIiUo4Betp_b7WqrsJ5a42DNX6dpcUzndStOPcl000yfxv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b="9753"/>
          <a:stretch>
            <a:fillRect/>
          </a:stretch>
        </p:blipFill>
        <p:spPr bwMode="auto">
          <a:xfrm>
            <a:off x="755576" y="1844824"/>
            <a:ext cx="3881828" cy="3744416"/>
          </a:xfrm>
          <a:prstGeom prst="rect">
            <a:avLst/>
          </a:prstGeom>
          <a:noFill/>
        </p:spPr>
      </p:pic>
      <p:pic>
        <p:nvPicPr>
          <p:cNvPr id="7176" name="Picture 8" descr="http://www.dierenkliniekschaijk.nl/img/pages/myasis_vlieg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2204864"/>
            <a:ext cx="4141061" cy="3245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nl-NL" sz="5300" b="1" dirty="0" smtClean="0">
                <a:solidFill>
                  <a:schemeClr val="tx1"/>
                </a:solidFill>
              </a:rPr>
              <a:t>Metamorfose</a:t>
            </a:r>
            <a:br>
              <a:rPr lang="nl-NL" sz="5300" b="1" dirty="0" smtClean="0">
                <a:solidFill>
                  <a:schemeClr val="tx1"/>
                </a:solidFill>
              </a:rPr>
            </a:br>
            <a:r>
              <a:rPr lang="nl-NL" dirty="0">
                <a:solidFill>
                  <a:schemeClr val="tx1"/>
                </a:solidFill>
              </a:rPr>
              <a:t>(</a:t>
            </a:r>
            <a:r>
              <a:rPr lang="nl-NL" dirty="0" smtClean="0">
                <a:solidFill>
                  <a:schemeClr val="tx1"/>
                </a:solidFill>
              </a:rPr>
              <a:t>gedaantewisseling)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Een dier dat </a:t>
            </a:r>
            <a:r>
              <a:rPr lang="nl-NL" dirty="0" smtClean="0"/>
              <a:t>na geboorte (of net uit het ei) </a:t>
            </a:r>
            <a:r>
              <a:rPr lang="nl-NL" dirty="0" smtClean="0"/>
              <a:t>helemaal niet lijkt op zijn ouders, moet veel ontwikkelen voordat het volwassen is.</a:t>
            </a:r>
          </a:p>
          <a:p>
            <a:r>
              <a:rPr lang="nl-NL" dirty="0" smtClean="0"/>
              <a:t>Die ontwikkeling </a:t>
            </a:r>
            <a:r>
              <a:rPr lang="nl-NL" dirty="0" smtClean="0"/>
              <a:t>waarbij </a:t>
            </a:r>
            <a:r>
              <a:rPr lang="nl-NL" i="1" dirty="0" smtClean="0"/>
              <a:t>l</a:t>
            </a:r>
            <a:r>
              <a:rPr lang="nl-NL" i="1" dirty="0" smtClean="0"/>
              <a:t>ichaamsbouw </a:t>
            </a:r>
            <a:r>
              <a:rPr lang="nl-NL" i="1" dirty="0"/>
              <a:t>én levenswijze</a:t>
            </a:r>
            <a:r>
              <a:rPr lang="nl-NL" dirty="0"/>
              <a:t> </a:t>
            </a:r>
            <a:r>
              <a:rPr lang="nl-NL" dirty="0" smtClean="0"/>
              <a:t>verandert, heet</a:t>
            </a:r>
            <a:r>
              <a:rPr lang="nl-NL" dirty="0"/>
              <a:t>: </a:t>
            </a:r>
            <a:r>
              <a:rPr lang="nl-NL" b="1" dirty="0">
                <a:solidFill>
                  <a:srgbClr val="C00000"/>
                </a:solidFill>
              </a:rPr>
              <a:t>metamorfose.</a:t>
            </a:r>
          </a:p>
          <a:p>
            <a:endParaRPr lang="nl-NL" dirty="0"/>
          </a:p>
          <a:p>
            <a:endParaRPr lang="nl-NL" dirty="0" smtClean="0"/>
          </a:p>
        </p:txBody>
      </p:sp>
      <p:pic>
        <p:nvPicPr>
          <p:cNvPr id="18434" name="Picture 2" descr="Afbeeldingsresultaat voor metamorfose lieveheersbeestj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4460800"/>
            <a:ext cx="2143125" cy="2133601"/>
          </a:xfrm>
          <a:prstGeom prst="rect">
            <a:avLst/>
          </a:prstGeom>
          <a:noFill/>
        </p:spPr>
      </p:pic>
      <p:pic>
        <p:nvPicPr>
          <p:cNvPr id="18436" name="Picture 4" descr="http://www.natuurfragmenten.nl/images/larve%20lievehrsbst%20mei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73878" y="4490721"/>
            <a:ext cx="2592288" cy="1949401"/>
          </a:xfrm>
          <a:prstGeom prst="rect">
            <a:avLst/>
          </a:prstGeom>
          <a:noFill/>
        </p:spPr>
      </p:pic>
      <p:sp>
        <p:nvSpPr>
          <p:cNvPr id="5" name="Tekstvak 4"/>
          <p:cNvSpPr txBox="1"/>
          <p:nvPr/>
        </p:nvSpPr>
        <p:spPr>
          <a:xfrm>
            <a:off x="637220" y="4272677"/>
            <a:ext cx="245861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Filmpje: Lieveheersbeestje </a:t>
            </a:r>
            <a:r>
              <a:rPr lang="nl-NL" dirty="0"/>
              <a:t>(1.49 min) </a:t>
            </a:r>
            <a:r>
              <a:rPr lang="nl-NL" dirty="0">
                <a:hlinkClick r:id="rId5"/>
              </a:rPr>
              <a:t>http://www.schooltv.nl/video/van-larve-tot-lieveheersbeestje-verrassing-uit-een-pop/</a:t>
            </a:r>
            <a:r>
              <a:rPr lang="nl-NL" dirty="0"/>
              <a:t> </a:t>
            </a:r>
          </a:p>
          <a:p>
            <a:endParaRPr lang="nl-NL" dirty="0"/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gervanpoelgeest.files.wordpress.com/2012/02/metemorfose-vlinder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t="6955" b="7847"/>
          <a:stretch>
            <a:fillRect/>
          </a:stretch>
        </p:blipFill>
        <p:spPr bwMode="auto">
          <a:xfrm>
            <a:off x="4788024" y="2996952"/>
            <a:ext cx="4000897" cy="3528392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nl-NL" b="1" dirty="0" smtClean="0">
                <a:solidFill>
                  <a:schemeClr val="tx1"/>
                </a:solidFill>
              </a:rPr>
              <a:t>Stadia tijdens metamorfose</a:t>
            </a:r>
            <a:endParaRPr lang="nl-NL" b="1" dirty="0">
              <a:solidFill>
                <a:schemeClr val="tx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1540768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Tijdens een metamorfose zijn er verschillende stadia, bijvoorbeeld: </a:t>
            </a:r>
          </a:p>
          <a:p>
            <a:pPr>
              <a:buNone/>
            </a:pPr>
            <a:r>
              <a:rPr lang="nl-NL" i="1" dirty="0"/>
              <a:t>	</a:t>
            </a:r>
            <a:r>
              <a:rPr lang="nl-NL" i="1" dirty="0" smtClean="0"/>
              <a:t>	ei </a:t>
            </a:r>
            <a:r>
              <a:rPr lang="nl-NL" i="1" dirty="0" smtClean="0">
                <a:sym typeface="Wingdings" pitchFamily="2" charset="2"/>
              </a:rPr>
              <a:t> larve  pop  volwassen dier (imago)</a:t>
            </a:r>
            <a:endParaRPr lang="nl-NL" i="1" dirty="0" smtClean="0"/>
          </a:p>
          <a:p>
            <a:endParaRPr lang="nl-NL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179512" y="3068960"/>
          <a:ext cx="4968552" cy="3312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808" cy="1143000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nl-NL" b="1" dirty="0" smtClean="0">
                <a:solidFill>
                  <a:schemeClr val="tx1"/>
                </a:solidFill>
              </a:rPr>
              <a:t>Vervellen</a:t>
            </a:r>
            <a:endParaRPr lang="nl-NL" b="1" dirty="0">
              <a:solidFill>
                <a:schemeClr val="tx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6203032" cy="4525963"/>
          </a:xfrm>
        </p:spPr>
        <p:txBody>
          <a:bodyPr>
            <a:normAutofit fontScale="85000" lnSpcReduction="10000"/>
          </a:bodyPr>
          <a:lstStyle/>
          <a:p>
            <a:r>
              <a:rPr lang="nl-NL" dirty="0" smtClean="0"/>
              <a:t>In het larve-stadium </a:t>
            </a:r>
            <a:r>
              <a:rPr lang="nl-NL" dirty="0" smtClean="0"/>
              <a:t>eet </a:t>
            </a:r>
            <a:r>
              <a:rPr lang="nl-NL" dirty="0" smtClean="0"/>
              <a:t>het dier </a:t>
            </a:r>
            <a:r>
              <a:rPr lang="nl-NL" dirty="0" smtClean="0"/>
              <a:t>veel en groeit dus veel.</a:t>
            </a:r>
            <a:endParaRPr lang="nl-NL" dirty="0" smtClean="0"/>
          </a:p>
          <a:p>
            <a:r>
              <a:rPr lang="nl-NL" dirty="0" smtClean="0"/>
              <a:t>De </a:t>
            </a:r>
            <a:r>
              <a:rPr lang="nl-NL" dirty="0" smtClean="0"/>
              <a:t>huid is een hard pantser: dat kan niet mee groeien</a:t>
            </a:r>
            <a:r>
              <a:rPr lang="nl-NL" dirty="0"/>
              <a:t>. </a:t>
            </a:r>
            <a:endParaRPr lang="nl-NL" dirty="0" smtClean="0"/>
          </a:p>
          <a:p>
            <a:r>
              <a:rPr lang="nl-NL" dirty="0" smtClean="0"/>
              <a:t>Daarom </a:t>
            </a:r>
            <a:r>
              <a:rPr lang="nl-NL" u="sng" dirty="0"/>
              <a:t>vervelt</a:t>
            </a:r>
            <a:r>
              <a:rPr lang="nl-NL" dirty="0"/>
              <a:t> het dier een aantal keer.</a:t>
            </a:r>
          </a:p>
          <a:p>
            <a:endParaRPr lang="nl-NL" dirty="0" smtClean="0"/>
          </a:p>
          <a:p>
            <a:r>
              <a:rPr lang="nl-NL" b="1" dirty="0" smtClean="0"/>
              <a:t>Vervellen</a:t>
            </a:r>
            <a:r>
              <a:rPr lang="nl-NL" dirty="0" smtClean="0"/>
              <a:t>: het dier kruipt uit het pantser en kan </a:t>
            </a:r>
            <a:r>
              <a:rPr lang="nl-NL" dirty="0" smtClean="0"/>
              <a:t>korte tijd snel </a:t>
            </a:r>
            <a:r>
              <a:rPr lang="nl-NL" dirty="0" smtClean="0"/>
              <a:t>groeien tot het pantser </a:t>
            </a:r>
            <a:r>
              <a:rPr lang="nl-NL" dirty="0" smtClean="0"/>
              <a:t>weer hard </a:t>
            </a:r>
            <a:r>
              <a:rPr lang="nl-NL" dirty="0" smtClean="0"/>
              <a:t>is geworden. Dan stopt de groei tot de volgende vervelling.</a:t>
            </a:r>
            <a:endParaRPr lang="nl-NL" dirty="0"/>
          </a:p>
        </p:txBody>
      </p:sp>
      <p:pic>
        <p:nvPicPr>
          <p:cNvPr id="20482" name="Picture 2" descr="http://doelgroepkameleons.be/NIEUWE%20SITE/rupsen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3720" y="2237657"/>
            <a:ext cx="2520280" cy="1892150"/>
          </a:xfrm>
          <a:prstGeom prst="rect">
            <a:avLst/>
          </a:prstGeom>
          <a:noFill/>
        </p:spPr>
      </p:pic>
      <p:pic>
        <p:nvPicPr>
          <p:cNvPr id="20484" name="Picture 4" descr="http://www.vlindertjes.eu/images/Site/Vlinders%20kweken/Rups/Archaeoattacus_edwardsii_L3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 t="23077" r="26991" b="26923"/>
          <a:stretch>
            <a:fillRect/>
          </a:stretch>
        </p:blipFill>
        <p:spPr bwMode="auto">
          <a:xfrm>
            <a:off x="6615372" y="4183779"/>
            <a:ext cx="2547876" cy="11669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nl-NL" b="1" dirty="0" smtClean="0">
                <a:solidFill>
                  <a:schemeClr val="tx1"/>
                </a:solidFill>
              </a:rPr>
              <a:t>Groeigrafiek van een rups</a:t>
            </a:r>
            <a:endParaRPr lang="nl-NL" b="1" dirty="0">
              <a:solidFill>
                <a:schemeClr val="tx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4808" y="2137470"/>
            <a:ext cx="3898776" cy="4569371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/>
              <a:t>Geen groei als het pantser hard is</a:t>
            </a:r>
          </a:p>
          <a:p>
            <a:r>
              <a:rPr lang="nl-NL" dirty="0" smtClean="0"/>
              <a:t>Snelle groei vlak na een vervelling.</a:t>
            </a:r>
          </a:p>
          <a:p>
            <a:r>
              <a:rPr lang="nl-NL" dirty="0" smtClean="0"/>
              <a:t>Na de laatste vervelling wordt de rups een </a:t>
            </a:r>
            <a:r>
              <a:rPr lang="nl-NL" dirty="0" smtClean="0"/>
              <a:t>pop en groeit niet meer maar ontwikkelt tot een vlinder.</a:t>
            </a:r>
            <a:endParaRPr lang="nl-NL" dirty="0"/>
          </a:p>
        </p:txBody>
      </p:sp>
      <p:pic>
        <p:nvPicPr>
          <p:cNvPr id="21506" name="Picture 2" descr="http://www2.malmberg.nl/BIOLOGIEVOORJOU/LEERJAAR1/OEFENTOETSEN/IMAGES_TH1/1525-01-019-B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65414" y="1916832"/>
            <a:ext cx="4464844" cy="3600400"/>
          </a:xfrm>
          <a:prstGeom prst="rect">
            <a:avLst/>
          </a:prstGeom>
          <a:noFill/>
        </p:spPr>
      </p:pic>
      <p:cxnSp>
        <p:nvCxnSpPr>
          <p:cNvPr id="5" name="Rechte verbindingslijn met pijl 4"/>
          <p:cNvCxnSpPr/>
          <p:nvPr/>
        </p:nvCxnSpPr>
        <p:spPr>
          <a:xfrm>
            <a:off x="3970101" y="2564904"/>
            <a:ext cx="2338438" cy="20113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met pijl 8"/>
          <p:cNvCxnSpPr/>
          <p:nvPr/>
        </p:nvCxnSpPr>
        <p:spPr>
          <a:xfrm>
            <a:off x="3972977" y="2420888"/>
            <a:ext cx="2724859" cy="16561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met pijl 12"/>
          <p:cNvCxnSpPr/>
          <p:nvPr/>
        </p:nvCxnSpPr>
        <p:spPr>
          <a:xfrm>
            <a:off x="3972977" y="2330698"/>
            <a:ext cx="3219951" cy="10262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met pijl 18"/>
          <p:cNvCxnSpPr/>
          <p:nvPr/>
        </p:nvCxnSpPr>
        <p:spPr>
          <a:xfrm>
            <a:off x="3970101" y="2276872"/>
            <a:ext cx="3554227" cy="4320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Rechte verbindingslijn met pijl 21"/>
          <p:cNvCxnSpPr/>
          <p:nvPr/>
        </p:nvCxnSpPr>
        <p:spPr>
          <a:xfrm>
            <a:off x="3707904" y="3717032"/>
            <a:ext cx="2808312" cy="64807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Rechte verbindingslijn met pijl 24"/>
          <p:cNvCxnSpPr/>
          <p:nvPr/>
        </p:nvCxnSpPr>
        <p:spPr>
          <a:xfrm>
            <a:off x="3707904" y="3640832"/>
            <a:ext cx="3135478" cy="3424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08" name="Gebogen PIJL-OMHOOG 21507"/>
          <p:cNvSpPr/>
          <p:nvPr/>
        </p:nvSpPr>
        <p:spPr>
          <a:xfrm>
            <a:off x="4211960" y="4797152"/>
            <a:ext cx="3672408" cy="1020465"/>
          </a:xfrm>
          <a:prstGeom prst="bentUpArrow">
            <a:avLst>
              <a:gd name="adj1" fmla="val 6332"/>
              <a:gd name="adj2" fmla="val 15044"/>
              <a:gd name="adj3" fmla="val 29978"/>
            </a:avLst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28" name="Rechte verbindingslijn met pijl 27"/>
          <p:cNvCxnSpPr/>
          <p:nvPr/>
        </p:nvCxnSpPr>
        <p:spPr>
          <a:xfrm flipV="1">
            <a:off x="3747125" y="3033080"/>
            <a:ext cx="3633187" cy="55811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Rechte verbindingslijn met pijl 29"/>
          <p:cNvCxnSpPr/>
          <p:nvPr/>
        </p:nvCxnSpPr>
        <p:spPr>
          <a:xfrm flipV="1">
            <a:off x="3747125" y="2631083"/>
            <a:ext cx="3921219" cy="93239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nl-NL" dirty="0" smtClean="0"/>
              <a:t>Filmpjes </a:t>
            </a:r>
            <a:r>
              <a:rPr lang="nl-NL" dirty="0" smtClean="0"/>
              <a:t>over metamorfose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3610744" cy="4525963"/>
          </a:xfrm>
        </p:spPr>
        <p:txBody>
          <a:bodyPr/>
          <a:lstStyle/>
          <a:p>
            <a:r>
              <a:rPr lang="nl-NL" dirty="0" smtClean="0"/>
              <a:t>Koolwitje: </a:t>
            </a:r>
            <a:r>
              <a:rPr lang="nl-NL" sz="2000" dirty="0" smtClean="0"/>
              <a:t>(3.41 min) </a:t>
            </a:r>
            <a:r>
              <a:rPr lang="nl-NL" sz="1600" dirty="0" smtClean="0">
                <a:hlinkClick r:id="rId2"/>
              </a:rPr>
              <a:t>http://www.schooltv.nl/video/van-ei-tot-vlinder-hoe-ontstaat-een-vlinder/#q=metamorfose</a:t>
            </a:r>
            <a:endParaRPr lang="nl-NL" sz="1600" dirty="0" smtClean="0"/>
          </a:p>
          <a:p>
            <a:r>
              <a:rPr lang="nl-NL" dirty="0" smtClean="0"/>
              <a:t>Houtkever </a:t>
            </a:r>
            <a:r>
              <a:rPr lang="nl-NL" sz="2000" dirty="0" smtClean="0"/>
              <a:t>(1.10 min) </a:t>
            </a:r>
            <a:r>
              <a:rPr lang="nl-NL" sz="1600" dirty="0" smtClean="0">
                <a:hlinkClick r:id="rId3"/>
              </a:rPr>
              <a:t>http://www.schooltv.nl/video/metamorfose-van-de-houtkever-van-larve-tot-kever/#q=metamorfose</a:t>
            </a:r>
            <a:r>
              <a:rPr lang="nl-NL" sz="1600" dirty="0" smtClean="0"/>
              <a:t> </a:t>
            </a:r>
          </a:p>
          <a:p>
            <a:r>
              <a:rPr lang="nl-NL" dirty="0" smtClean="0"/>
              <a:t>Het klokhuis: vlinders </a:t>
            </a:r>
            <a:r>
              <a:rPr lang="nl-NL" sz="2000" dirty="0" smtClean="0"/>
              <a:t>(15.00 min)</a:t>
            </a:r>
          </a:p>
          <a:p>
            <a:r>
              <a:rPr lang="nl-NL" sz="1400" dirty="0">
                <a:hlinkClick r:id="rId4"/>
              </a:rPr>
              <a:t>http://www.schooltv.nl/video/het-klokhuis-vlinders/#</a:t>
            </a:r>
            <a:r>
              <a:rPr lang="nl-NL" sz="1400" dirty="0" smtClean="0">
                <a:hlinkClick r:id="rId4"/>
              </a:rPr>
              <a:t>q=vlinder</a:t>
            </a:r>
            <a:r>
              <a:rPr lang="nl-NL" sz="1400" dirty="0" smtClean="0"/>
              <a:t> </a:t>
            </a:r>
            <a:endParaRPr lang="nl-NL" sz="1400" dirty="0" smtClean="0"/>
          </a:p>
        </p:txBody>
      </p:sp>
      <p:pic>
        <p:nvPicPr>
          <p:cNvPr id="1026" name="Picture 2" descr="http://thumbs.dreamstime.com/z/het-levenscyclus-van-de-vlinder-van-de-monarch-plexippus-danaus-23483934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 b="11851"/>
          <a:stretch>
            <a:fillRect/>
          </a:stretch>
        </p:blipFill>
        <p:spPr bwMode="auto">
          <a:xfrm>
            <a:off x="4283968" y="1988840"/>
            <a:ext cx="4543078" cy="27607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238</Words>
  <Application>Microsoft Office PowerPoint</Application>
  <PresentationFormat>Diavoorstelling (4:3)</PresentationFormat>
  <Paragraphs>40</Paragraphs>
  <Slides>9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Arial Rounded MT Bold</vt:lpstr>
      <vt:lpstr>Calibri</vt:lpstr>
      <vt:lpstr>Wingdings</vt:lpstr>
      <vt:lpstr>Office-thema</vt:lpstr>
      <vt:lpstr>Thema 1 Wat is biologie?</vt:lpstr>
      <vt:lpstr>Ontwikkeling</vt:lpstr>
      <vt:lpstr>Lijken veel op elkaar: Veel groei nodig, minder ontwikkeling</vt:lpstr>
      <vt:lpstr>Lijken niet op elkaar: Veel ontwikkeling nodig</vt:lpstr>
      <vt:lpstr>Metamorfose (gedaantewisseling)</vt:lpstr>
      <vt:lpstr>Stadia tijdens metamorfose</vt:lpstr>
      <vt:lpstr>Vervellen</vt:lpstr>
      <vt:lpstr>Groeigrafiek van een rups</vt:lpstr>
      <vt:lpstr>Filmpjes over metamorfose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Thema 1 Wat is biologie?</dc:title>
  <dc:creator>Sandra Sloot - Linder, van</dc:creator>
  <cp:lastModifiedBy>Sloot-van Linder, ATM (Sandra)</cp:lastModifiedBy>
  <cp:revision>16</cp:revision>
  <dcterms:created xsi:type="dcterms:W3CDTF">2015-10-06T11:48:49Z</dcterms:created>
  <dcterms:modified xsi:type="dcterms:W3CDTF">2015-10-07T13:11:11Z</dcterms:modified>
</cp:coreProperties>
</file>