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3" r:id="rId7"/>
    <p:sldId id="265" r:id="rId8"/>
    <p:sldId id="264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35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67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28C10-DF7D-465C-9166-9C396CB22989}" type="datetimeFigureOut">
              <a:rPr lang="nl-NL" smtClean="0"/>
              <a:t>1-10-2015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EDBBD-7237-4F89-9DB9-0671FA9E0D1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28C10-DF7D-465C-9166-9C396CB22989}" type="datetimeFigureOut">
              <a:rPr lang="nl-NL" smtClean="0"/>
              <a:t>1-10-2015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EDBBD-7237-4F89-9DB9-0671FA9E0D1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28C10-DF7D-465C-9166-9C396CB22989}" type="datetimeFigureOut">
              <a:rPr lang="nl-NL" smtClean="0"/>
              <a:t>1-10-2015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EDBBD-7237-4F89-9DB9-0671FA9E0D1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28C10-DF7D-465C-9166-9C396CB22989}" type="datetimeFigureOut">
              <a:rPr lang="nl-NL" smtClean="0"/>
              <a:t>1-10-2015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EDBBD-7237-4F89-9DB9-0671FA9E0D1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28C10-DF7D-465C-9166-9C396CB22989}" type="datetimeFigureOut">
              <a:rPr lang="nl-NL" smtClean="0"/>
              <a:t>1-10-2015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EDBBD-7237-4F89-9DB9-0671FA9E0D1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28C10-DF7D-465C-9166-9C396CB22989}" type="datetimeFigureOut">
              <a:rPr lang="nl-NL" smtClean="0"/>
              <a:t>1-10-2015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EDBBD-7237-4F89-9DB9-0671FA9E0D1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28C10-DF7D-465C-9166-9C396CB22989}" type="datetimeFigureOut">
              <a:rPr lang="nl-NL" smtClean="0"/>
              <a:t>1-10-2015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EDBBD-7237-4F89-9DB9-0671FA9E0D1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28C10-DF7D-465C-9166-9C396CB22989}" type="datetimeFigureOut">
              <a:rPr lang="nl-NL" smtClean="0"/>
              <a:t>1-10-2015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EDBBD-7237-4F89-9DB9-0671FA9E0D1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28C10-DF7D-465C-9166-9C396CB22989}" type="datetimeFigureOut">
              <a:rPr lang="nl-NL" smtClean="0"/>
              <a:t>1-10-2015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EDBBD-7237-4F89-9DB9-0671FA9E0D1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28C10-DF7D-465C-9166-9C396CB22989}" type="datetimeFigureOut">
              <a:rPr lang="nl-NL" smtClean="0"/>
              <a:t>1-10-2015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EDBBD-7237-4F89-9DB9-0671FA9E0D1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28C10-DF7D-465C-9166-9C396CB22989}" type="datetimeFigureOut">
              <a:rPr lang="nl-NL" smtClean="0"/>
              <a:t>1-10-2015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EDBBD-7237-4F89-9DB9-0671FA9E0D1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628C10-DF7D-465C-9166-9C396CB22989}" type="datetimeFigureOut">
              <a:rPr lang="nl-NL" smtClean="0"/>
              <a:t>1-10-2015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3EDBBD-7237-4F89-9DB9-0671FA9E0D18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211960" y="1052736"/>
            <a:ext cx="3528392" cy="147002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nl-NL" sz="3600" dirty="0" smtClean="0">
                <a:solidFill>
                  <a:schemeClr val="bg1">
                    <a:lumMod val="65000"/>
                  </a:schemeClr>
                </a:solidFill>
              </a:rPr>
              <a:t>Thema 1: </a:t>
            </a:r>
            <a:br>
              <a:rPr lang="nl-NL" sz="360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nl-NL" sz="3600" dirty="0" smtClean="0">
                <a:solidFill>
                  <a:schemeClr val="bg1">
                    <a:lumMod val="65000"/>
                  </a:schemeClr>
                </a:solidFill>
              </a:rPr>
              <a:t>Wat is biologie?</a:t>
            </a:r>
            <a:endParaRPr lang="nl-NL" sz="36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971600" y="3212976"/>
            <a:ext cx="4536504" cy="18002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nl-NL" sz="4400" dirty="0" smtClean="0">
                <a:solidFill>
                  <a:schemeClr val="tx1"/>
                </a:solidFill>
              </a:rPr>
              <a:t>Basisstof 5:</a:t>
            </a:r>
          </a:p>
          <a:p>
            <a:r>
              <a:rPr lang="nl-NL" sz="4400" b="1" dirty="0" smtClean="0">
                <a:solidFill>
                  <a:schemeClr val="tx1"/>
                </a:solidFill>
              </a:rPr>
              <a:t>GROEI</a:t>
            </a:r>
            <a:endParaRPr lang="nl-NL" sz="4400" b="1" dirty="0">
              <a:solidFill>
                <a:schemeClr val="tx1"/>
              </a:solidFill>
            </a:endParaRPr>
          </a:p>
        </p:txBody>
      </p:sp>
      <p:pic>
        <p:nvPicPr>
          <p:cNvPr id="12290" name="Picture 2" descr="http://thumbs.dreamstime.com/t/het-groeien-82246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2902655" cy="2028057"/>
          </a:xfrm>
          <a:prstGeom prst="rect">
            <a:avLst/>
          </a:prstGeom>
          <a:noFill/>
        </p:spPr>
      </p:pic>
      <p:pic>
        <p:nvPicPr>
          <p:cNvPr id="12292" name="Picture 4" descr="http://thumbs.dreamstime.com/x/growing-up-82246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72531" y="4437112"/>
            <a:ext cx="3271469" cy="24208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nl-NL" dirty="0" smtClean="0"/>
              <a:t>Wat is groei?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67544" y="1628800"/>
            <a:ext cx="8136904" cy="110871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nl-NL" sz="3200" b="1" u="sng" dirty="0" smtClean="0"/>
              <a:t>Groeien </a:t>
            </a:r>
            <a:r>
              <a:rPr lang="nl-NL" sz="3200" dirty="0" smtClean="0"/>
              <a:t>is: het groter en zwaarder worden van een organisme.</a:t>
            </a:r>
          </a:p>
          <a:p>
            <a:pPr>
              <a:buNone/>
            </a:pPr>
            <a:endParaRPr lang="nl-NL" sz="400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7544" y="5229200"/>
            <a:ext cx="8208912" cy="1329011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nl-NL" sz="3200" b="1" u="sng" dirty="0" smtClean="0"/>
              <a:t>Ontwikkeling</a:t>
            </a:r>
            <a:r>
              <a:rPr lang="nl-NL" sz="3200" u="sng" dirty="0" smtClean="0"/>
              <a:t> </a:t>
            </a:r>
            <a:r>
              <a:rPr lang="nl-NL" sz="3200" dirty="0" smtClean="0"/>
              <a:t>is: het veranderen van de bouw van een organisme (basisstof 6)</a:t>
            </a:r>
          </a:p>
          <a:p>
            <a:endParaRPr lang="nl-NL" sz="3200" dirty="0"/>
          </a:p>
        </p:txBody>
      </p:sp>
      <p:pic>
        <p:nvPicPr>
          <p:cNvPr id="10244" name="Picture 4" descr="http://www.one4marketing.nl/hubfs/Groe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780928"/>
            <a:ext cx="5823815" cy="20412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nl-NL" dirty="0" smtClean="0"/>
              <a:t>Groei van jonge mensen</a:t>
            </a:r>
            <a:endParaRPr lang="nl-NL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idx="1"/>
          </p:nvPr>
        </p:nvSpPr>
        <p:spPr>
          <a:xfrm>
            <a:off x="539552" y="1268760"/>
            <a:ext cx="4040188" cy="50405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nl-NL" dirty="0" smtClean="0"/>
              <a:t>Wat kun je allemaal aflezen?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7544" y="1844824"/>
            <a:ext cx="4040188" cy="4536504"/>
          </a:xfrm>
        </p:spPr>
        <p:txBody>
          <a:bodyPr>
            <a:normAutofit/>
          </a:bodyPr>
          <a:lstStyle/>
          <a:p>
            <a:r>
              <a:rPr lang="nl-NL" sz="3200" dirty="0" smtClean="0"/>
              <a:t>Wat is de gemiddelde lengte bij geboorte?</a:t>
            </a:r>
          </a:p>
          <a:p>
            <a:r>
              <a:rPr lang="nl-NL" sz="3200" dirty="0" smtClean="0">
                <a:solidFill>
                  <a:srgbClr val="C00000"/>
                </a:solidFill>
              </a:rPr>
              <a:t>Ongeveer 52 cm.</a:t>
            </a:r>
          </a:p>
          <a:p>
            <a:r>
              <a:rPr lang="nl-NL" sz="3200" dirty="0" smtClean="0">
                <a:solidFill>
                  <a:srgbClr val="C00000"/>
                </a:solidFill>
              </a:rPr>
              <a:t>Voor jongens en meisjes hetzelfde</a:t>
            </a:r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sz="quarter" idx="3"/>
          </p:nvPr>
        </p:nvSpPr>
        <p:spPr>
          <a:xfrm>
            <a:off x="4716016" y="1268760"/>
            <a:ext cx="4041775" cy="64807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endParaRPr lang="nl-NL" dirty="0" smtClean="0"/>
          </a:p>
          <a:p>
            <a:r>
              <a:rPr lang="nl-NL" sz="3600" dirty="0" smtClean="0"/>
              <a:t>Grafiek: </a:t>
            </a:r>
            <a:r>
              <a:rPr lang="nl-NL" sz="3600" i="1" u="sng" dirty="0" smtClean="0"/>
              <a:t>gemiddelde</a:t>
            </a:r>
            <a:r>
              <a:rPr lang="nl-NL" sz="3600" dirty="0" smtClean="0"/>
              <a:t> lengte</a:t>
            </a:r>
          </a:p>
          <a:p>
            <a:endParaRPr lang="nl-NL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5362" name="Picture 2" descr="http://www2.malmberg.nl/BIOLOGIEVOORJOU/LEERJAAR1/OEFENTOETSEN/IMAGES_TH1/1505-01-013-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772816"/>
            <a:ext cx="4469113" cy="46531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nl-NL" dirty="0" smtClean="0"/>
              <a:t>Groei van jonge mensen</a:t>
            </a:r>
            <a:endParaRPr lang="nl-NL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idx="1"/>
          </p:nvPr>
        </p:nvSpPr>
        <p:spPr>
          <a:xfrm>
            <a:off x="539552" y="1268760"/>
            <a:ext cx="4040188" cy="50405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nl-NL" dirty="0" smtClean="0"/>
              <a:t>Wat kun je zoal aflezen?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7544" y="1844824"/>
            <a:ext cx="4040188" cy="4824536"/>
          </a:xfrm>
        </p:spPr>
        <p:txBody>
          <a:bodyPr>
            <a:normAutofit lnSpcReduction="10000"/>
          </a:bodyPr>
          <a:lstStyle/>
          <a:p>
            <a:r>
              <a:rPr lang="nl-NL" b="1" dirty="0" smtClean="0"/>
              <a:t>Wat betekent het als de grafiek steil omhoog gaat ?</a:t>
            </a:r>
          </a:p>
          <a:p>
            <a:r>
              <a:rPr lang="nl-NL" i="1" dirty="0" smtClean="0">
                <a:solidFill>
                  <a:srgbClr val="C00000"/>
                </a:solidFill>
              </a:rPr>
              <a:t>De lengte neemt in korte tijd veel toe, dus snelle groei.</a:t>
            </a:r>
          </a:p>
          <a:p>
            <a:r>
              <a:rPr lang="nl-NL" i="1" dirty="0" smtClean="0">
                <a:solidFill>
                  <a:srgbClr val="C00000"/>
                </a:solidFill>
              </a:rPr>
              <a:t>Dit heet een </a:t>
            </a:r>
            <a:r>
              <a:rPr lang="nl-NL" b="1" i="1" u="sng" dirty="0" smtClean="0">
                <a:solidFill>
                  <a:srgbClr val="C00000"/>
                </a:solidFill>
              </a:rPr>
              <a:t>groeispurt</a:t>
            </a:r>
          </a:p>
          <a:p>
            <a:endParaRPr lang="nl-NL" dirty="0" smtClean="0"/>
          </a:p>
          <a:p>
            <a:r>
              <a:rPr lang="nl-NL" b="1" dirty="0" smtClean="0"/>
              <a:t>Wanneer hebben jonge mensen een groeispurt?</a:t>
            </a:r>
          </a:p>
          <a:p>
            <a:r>
              <a:rPr lang="nl-NL" i="1" dirty="0" smtClean="0">
                <a:solidFill>
                  <a:srgbClr val="C00000"/>
                </a:solidFill>
              </a:rPr>
              <a:t>Tussen de 1 en 2 jaar</a:t>
            </a:r>
          </a:p>
          <a:p>
            <a:r>
              <a:rPr lang="nl-NL" i="1" dirty="0" smtClean="0">
                <a:solidFill>
                  <a:srgbClr val="C00000"/>
                </a:solidFill>
              </a:rPr>
              <a:t>Meisjes tussen 9 en 12 jaar</a:t>
            </a:r>
          </a:p>
          <a:p>
            <a:r>
              <a:rPr lang="nl-NL" i="1" dirty="0" smtClean="0">
                <a:solidFill>
                  <a:srgbClr val="C00000"/>
                </a:solidFill>
              </a:rPr>
              <a:t>Jongens tussen 12 en 15 jaar</a:t>
            </a:r>
          </a:p>
          <a:p>
            <a:endParaRPr lang="nl-NL" dirty="0" smtClean="0"/>
          </a:p>
          <a:p>
            <a:endParaRPr lang="nl-NL" dirty="0" smtClean="0"/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sz="quarter" idx="3"/>
          </p:nvPr>
        </p:nvSpPr>
        <p:spPr>
          <a:xfrm>
            <a:off x="4716016" y="1268760"/>
            <a:ext cx="4041775" cy="64807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endParaRPr lang="nl-NL" dirty="0" smtClean="0"/>
          </a:p>
          <a:p>
            <a:r>
              <a:rPr lang="nl-NL" sz="3600" dirty="0" smtClean="0"/>
              <a:t>Grafiek: </a:t>
            </a:r>
            <a:r>
              <a:rPr lang="nl-NL" sz="3600" i="1" u="sng" dirty="0" smtClean="0"/>
              <a:t>gemiddelde</a:t>
            </a:r>
            <a:r>
              <a:rPr lang="nl-NL" sz="3600" dirty="0" smtClean="0"/>
              <a:t> lengte</a:t>
            </a:r>
          </a:p>
          <a:p>
            <a:endParaRPr lang="nl-NL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5362" name="Picture 2" descr="http://www2.malmberg.nl/BIOLOGIEVOORJOU/LEERJAAR1/OEFENTOETSEN/IMAGES_TH1/1505-01-013-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772816"/>
            <a:ext cx="4469113" cy="46531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nl-NL" dirty="0" smtClean="0"/>
              <a:t>Groei van jonge mensen</a:t>
            </a:r>
            <a:endParaRPr lang="nl-NL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idx="1"/>
          </p:nvPr>
        </p:nvSpPr>
        <p:spPr>
          <a:xfrm>
            <a:off x="539552" y="1268760"/>
            <a:ext cx="4040188" cy="50405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nl-NL" dirty="0" smtClean="0"/>
              <a:t>Wat kun je zoal aflezen?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7544" y="1844824"/>
            <a:ext cx="4040188" cy="4536504"/>
          </a:xfrm>
        </p:spPr>
        <p:txBody>
          <a:bodyPr>
            <a:normAutofit/>
          </a:bodyPr>
          <a:lstStyle/>
          <a:p>
            <a:r>
              <a:rPr lang="nl-NL" b="1" dirty="0" smtClean="0"/>
              <a:t>Wat betekent het als de grafiek horizontaal loopt?</a:t>
            </a:r>
            <a:endParaRPr lang="nl-NL" dirty="0" smtClean="0"/>
          </a:p>
          <a:p>
            <a:r>
              <a:rPr lang="nl-NL" i="1" dirty="0" smtClean="0">
                <a:solidFill>
                  <a:srgbClr val="C00000"/>
                </a:solidFill>
              </a:rPr>
              <a:t>Dan groeit de jongen/het meisjes niet meer.</a:t>
            </a:r>
          </a:p>
          <a:p>
            <a:r>
              <a:rPr lang="nl-NL" b="1" dirty="0" smtClean="0"/>
              <a:t>Wanneer stopt de groei bij mensen gemiddeld?</a:t>
            </a:r>
          </a:p>
          <a:p>
            <a:r>
              <a:rPr lang="nl-NL" i="1" dirty="0" smtClean="0">
                <a:solidFill>
                  <a:srgbClr val="C00000"/>
                </a:solidFill>
              </a:rPr>
              <a:t>Meisjes: ongeveer 15 jaar</a:t>
            </a:r>
          </a:p>
          <a:p>
            <a:r>
              <a:rPr lang="nl-NL" i="1" dirty="0" smtClean="0">
                <a:solidFill>
                  <a:srgbClr val="C00000"/>
                </a:solidFill>
              </a:rPr>
              <a:t>Jongens: ongeveer 18 jaar</a:t>
            </a:r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sz="quarter" idx="3"/>
          </p:nvPr>
        </p:nvSpPr>
        <p:spPr>
          <a:xfrm>
            <a:off x="4716016" y="1268760"/>
            <a:ext cx="4041775" cy="64807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endParaRPr lang="nl-NL" dirty="0" smtClean="0"/>
          </a:p>
          <a:p>
            <a:r>
              <a:rPr lang="nl-NL" sz="3600" dirty="0" smtClean="0"/>
              <a:t>Grafiek: </a:t>
            </a:r>
            <a:r>
              <a:rPr lang="nl-NL" sz="3600" i="1" u="sng" dirty="0" smtClean="0"/>
              <a:t>gemiddelde</a:t>
            </a:r>
            <a:r>
              <a:rPr lang="nl-NL" sz="3600" dirty="0" smtClean="0"/>
              <a:t> lengte</a:t>
            </a:r>
          </a:p>
          <a:p>
            <a:endParaRPr lang="nl-NL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5362" name="Picture 2" descr="http://www2.malmberg.nl/BIOLOGIEVOORJOU/LEERJAAR1/OEFENTOETSEN/IMAGES_TH1/1505-01-013-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772816"/>
            <a:ext cx="4469113" cy="46531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nl-NL" dirty="0" smtClean="0"/>
              <a:t>Groei van jonge mensen</a:t>
            </a:r>
            <a:endParaRPr lang="nl-NL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idx="1"/>
          </p:nvPr>
        </p:nvSpPr>
        <p:spPr>
          <a:xfrm>
            <a:off x="539552" y="1268760"/>
            <a:ext cx="4040188" cy="50405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nl-NL" dirty="0" smtClean="0"/>
              <a:t>Wat kun je zoal aflezen?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7544" y="1844824"/>
            <a:ext cx="4040188" cy="4536504"/>
          </a:xfrm>
        </p:spPr>
        <p:txBody>
          <a:bodyPr>
            <a:normAutofit lnSpcReduction="10000"/>
          </a:bodyPr>
          <a:lstStyle/>
          <a:p>
            <a:r>
              <a:rPr lang="nl-NL" b="1" dirty="0" smtClean="0"/>
              <a:t>Wat betekent het als de rode lijn hoger ligt dan de blauwe lijn?</a:t>
            </a:r>
          </a:p>
          <a:p>
            <a:r>
              <a:rPr lang="nl-NL" i="1" dirty="0" smtClean="0">
                <a:solidFill>
                  <a:srgbClr val="C00000"/>
                </a:solidFill>
              </a:rPr>
              <a:t>De meisjes zijn dan gemiddeld langer dan de jongens</a:t>
            </a:r>
          </a:p>
          <a:p>
            <a:r>
              <a:rPr lang="nl-NL" b="1" dirty="0" smtClean="0"/>
              <a:t>Wie worden gemiddeld uiteindelijk langer, jongens of meisjes?</a:t>
            </a:r>
          </a:p>
          <a:p>
            <a:r>
              <a:rPr lang="nl-NL" i="1" dirty="0" smtClean="0">
                <a:solidFill>
                  <a:srgbClr val="C00000"/>
                </a:solidFill>
              </a:rPr>
              <a:t>Jongens worden langer, want die groeien langer door.</a:t>
            </a:r>
            <a:endParaRPr lang="nl-NL" i="1" dirty="0">
              <a:solidFill>
                <a:srgbClr val="C00000"/>
              </a:solidFill>
            </a:endParaRPr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sz="quarter" idx="3"/>
          </p:nvPr>
        </p:nvSpPr>
        <p:spPr>
          <a:xfrm>
            <a:off x="4716016" y="1268760"/>
            <a:ext cx="4041775" cy="64807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endParaRPr lang="nl-NL" dirty="0" smtClean="0"/>
          </a:p>
          <a:p>
            <a:r>
              <a:rPr lang="nl-NL" sz="3600" dirty="0" smtClean="0"/>
              <a:t>Grafiek: </a:t>
            </a:r>
            <a:r>
              <a:rPr lang="nl-NL" sz="3600" i="1" u="sng" dirty="0" smtClean="0"/>
              <a:t>gemiddelde</a:t>
            </a:r>
            <a:r>
              <a:rPr lang="nl-NL" sz="3600" dirty="0" smtClean="0"/>
              <a:t> lengte</a:t>
            </a:r>
          </a:p>
          <a:p>
            <a:endParaRPr lang="nl-NL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5362" name="Picture 2" descr="http://www2.malmberg.nl/BIOLOGIEVOORJOU/LEERJAAR1/OEFENTOETSEN/IMAGES_TH1/1505-01-013-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772816"/>
            <a:ext cx="4469113" cy="46531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042792" cy="92211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nl-NL" dirty="0" smtClean="0"/>
              <a:t>Groeicurve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67544" y="1268760"/>
            <a:ext cx="4040188" cy="49574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nl-NL" dirty="0" smtClean="0"/>
              <a:t>Wat betekenen deze lijnen?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251520" y="1772816"/>
            <a:ext cx="4608512" cy="5085184"/>
          </a:xfrm>
        </p:spPr>
        <p:txBody>
          <a:bodyPr>
            <a:normAutofit lnSpcReduction="10000"/>
          </a:bodyPr>
          <a:lstStyle/>
          <a:p>
            <a:r>
              <a:rPr lang="nl-NL" b="1" dirty="0" smtClean="0"/>
              <a:t>P</a:t>
            </a:r>
            <a:r>
              <a:rPr lang="nl-NL" b="1" baseline="-25000" dirty="0" smtClean="0"/>
              <a:t>50</a:t>
            </a:r>
            <a:r>
              <a:rPr lang="nl-NL" dirty="0" smtClean="0"/>
              <a:t>= de gemiddelde lengte van alle jongens (50% is groter, 50% is kleiner.)</a:t>
            </a:r>
          </a:p>
          <a:p>
            <a:r>
              <a:rPr lang="nl-NL" b="1" dirty="0" smtClean="0"/>
              <a:t>P</a:t>
            </a:r>
            <a:r>
              <a:rPr lang="nl-NL" b="1" baseline="-25000" dirty="0" smtClean="0"/>
              <a:t>99,4</a:t>
            </a:r>
            <a:r>
              <a:rPr lang="nl-NL" dirty="0" smtClean="0"/>
              <a:t>= 99,4% van alle jongens zit onder deze lengte (dus 0.6% zit erboven) </a:t>
            </a:r>
          </a:p>
          <a:p>
            <a:r>
              <a:rPr lang="nl-NL" b="1" dirty="0" smtClean="0"/>
              <a:t>P</a:t>
            </a:r>
            <a:r>
              <a:rPr lang="nl-NL" b="1" baseline="-25000" dirty="0" smtClean="0"/>
              <a:t>84</a:t>
            </a:r>
            <a:r>
              <a:rPr lang="nl-NL" dirty="0" smtClean="0"/>
              <a:t>= 84% van alle jongens zit onder deze lengte (dus 16% zit erboven)</a:t>
            </a:r>
          </a:p>
          <a:p>
            <a:r>
              <a:rPr lang="nl-NL" b="1" dirty="0" smtClean="0"/>
              <a:t>P</a:t>
            </a:r>
            <a:r>
              <a:rPr lang="nl-NL" b="1" baseline="-25000" dirty="0" smtClean="0"/>
              <a:t>16</a:t>
            </a:r>
            <a:r>
              <a:rPr lang="nl-NL" dirty="0" smtClean="0"/>
              <a:t>= 16% van alle jongens zit onder deze lengte (dus 84% is groter)</a:t>
            </a:r>
          </a:p>
          <a:p>
            <a:r>
              <a:rPr lang="nl-NL" b="1" dirty="0" smtClean="0"/>
              <a:t>P</a:t>
            </a:r>
            <a:r>
              <a:rPr lang="nl-NL" b="1" baseline="-25000" dirty="0" smtClean="0"/>
              <a:t>2</a:t>
            </a:r>
            <a:r>
              <a:rPr lang="nl-NL" dirty="0" smtClean="0"/>
              <a:t>= 2% van alle jongens zit onder deze lengte (dus 98% is groter)</a:t>
            </a:r>
            <a:endParaRPr lang="nl-NL" dirty="0"/>
          </a:p>
        </p:txBody>
      </p:sp>
      <p:pic>
        <p:nvPicPr>
          <p:cNvPr id="17410" name="Picture 2" descr="https://edubase-vooruit.s3.amazonaws.com/vooruit-prd-app/assets/vooruit-yPub-biologie_voor_jou_havo_vwo_1-551092-01-013-00.jpg"/>
          <p:cNvPicPr>
            <a:picLocks noChangeAspect="1" noChangeArrowheads="1"/>
          </p:cNvPicPr>
          <p:nvPr/>
        </p:nvPicPr>
        <p:blipFill>
          <a:blip r:embed="rId2" cstate="print"/>
          <a:srcRect t="12179" b="50962"/>
          <a:stretch>
            <a:fillRect/>
          </a:stretch>
        </p:blipFill>
        <p:spPr bwMode="auto">
          <a:xfrm>
            <a:off x="4860032" y="55856"/>
            <a:ext cx="3816424" cy="6802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nl-NL" dirty="0" smtClean="0"/>
              <a:t>Niet ieder deel van het lichaam groeit evenveel of op hetzelfde moment.</a:t>
            </a:r>
            <a:endParaRPr lang="nl-NL" dirty="0"/>
          </a:p>
        </p:txBody>
      </p:sp>
      <p:pic>
        <p:nvPicPr>
          <p:cNvPr id="18434" name="Picture 2" descr="http://www.10voorbiologie.nl/afbfczw/verhouding_lichaamsdel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060848"/>
            <a:ext cx="7666920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351</Words>
  <Application>Microsoft Office PowerPoint</Application>
  <PresentationFormat>Diavoorstelling (4:3)</PresentationFormat>
  <Paragraphs>50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Office-thema</vt:lpstr>
      <vt:lpstr>Thema 1:  Wat is biologie?</vt:lpstr>
      <vt:lpstr>Wat is groei?</vt:lpstr>
      <vt:lpstr>Groei van jonge mensen</vt:lpstr>
      <vt:lpstr>Groei van jonge mensen</vt:lpstr>
      <vt:lpstr>Groei van jonge mensen</vt:lpstr>
      <vt:lpstr>Groei van jonge mensen</vt:lpstr>
      <vt:lpstr>Groeicurve</vt:lpstr>
      <vt:lpstr>Niet ieder deel van het lichaam groeit evenveel of op hetzelfde moment.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Thema 1:  Wat is biologie?</dc:title>
  <dc:creator>Sandra Sloot</dc:creator>
  <cp:lastModifiedBy>Sloot-van Linder, ATM (Sandra)</cp:lastModifiedBy>
  <cp:revision>11</cp:revision>
  <dcterms:created xsi:type="dcterms:W3CDTF">2015-09-30T07:17:08Z</dcterms:created>
  <dcterms:modified xsi:type="dcterms:W3CDTF">2015-10-01T05:48:21Z</dcterms:modified>
</cp:coreProperties>
</file>