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5" r:id="rId1"/>
  </p:sldMasterIdLst>
  <p:notesMasterIdLst>
    <p:notesMasterId r:id="rId15"/>
  </p:notesMasterIdLst>
  <p:sldIdLst>
    <p:sldId id="256" r:id="rId2"/>
    <p:sldId id="270" r:id="rId3"/>
    <p:sldId id="281" r:id="rId4"/>
    <p:sldId id="282" r:id="rId5"/>
    <p:sldId id="289" r:id="rId6"/>
    <p:sldId id="290" r:id="rId7"/>
    <p:sldId id="291" r:id="rId8"/>
    <p:sldId id="283" r:id="rId9"/>
    <p:sldId id="284" r:id="rId10"/>
    <p:sldId id="285" r:id="rId11"/>
    <p:sldId id="286" r:id="rId12"/>
    <p:sldId id="287" r:id="rId13"/>
    <p:sldId id="288" r:id="rId1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2787"/>
    <p:restoredTop sz="90929"/>
  </p:normalViewPr>
  <p:slideViewPr>
    <p:cSldViewPr>
      <p:cViewPr varScale="1">
        <p:scale>
          <a:sx n="98" d="100"/>
          <a:sy n="98" d="100"/>
        </p:scale>
        <p:origin x="-116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153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6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noProof="0" smtClean="0"/>
              <a:t>Klik om de opmaakprofielen van de modeltekst te bewerken</a:t>
            </a:r>
          </a:p>
          <a:p>
            <a:pPr lvl="1"/>
            <a:r>
              <a:rPr lang="nl-NL" noProof="0" smtClean="0"/>
              <a:t>Tweede niveau</a:t>
            </a:r>
          </a:p>
          <a:p>
            <a:pPr lvl="2"/>
            <a:r>
              <a:rPr lang="nl-NL" noProof="0" smtClean="0"/>
              <a:t>Derde niveau</a:t>
            </a:r>
          </a:p>
          <a:p>
            <a:pPr lvl="3"/>
            <a:r>
              <a:rPr lang="nl-NL" noProof="0" smtClean="0"/>
              <a:t>Vierde niveau</a:t>
            </a:r>
          </a:p>
          <a:p>
            <a:pPr lvl="4"/>
            <a:r>
              <a:rPr lang="nl-NL" noProof="0" smtClean="0"/>
              <a:t>Vijfde niveau</a:t>
            </a:r>
          </a:p>
        </p:txBody>
      </p:sp>
      <p:sp>
        <p:nvSpPr>
          <p:cNvPr id="4096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4096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37691B44-A46C-4407-9A69-0DD68BABE05F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061466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4DF7BA8A-F259-4766-A1E1-6C42C38A32F7}" type="slidenum">
              <a:rPr lang="nl-NL" altLang="nl-NL" sz="1200"/>
              <a:pPr eaLnBrk="1" hangingPunct="1"/>
              <a:t>1</a:t>
            </a:fld>
            <a:endParaRPr lang="nl-NL" altLang="nl-NL" sz="1200" dirty="0"/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nl-NL" altLang="nl-NL" dirty="0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9A00C2C4-A72C-4B4A-A07F-0ED45FC77D17}" type="slidenum">
              <a:rPr lang="nl-NL" altLang="nl-NL" sz="1200"/>
              <a:pPr eaLnBrk="1" hangingPunct="1"/>
              <a:t>2</a:t>
            </a:fld>
            <a:endParaRPr lang="nl-NL" altLang="nl-NL" sz="1200" dirty="0"/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nl-NL" altLang="nl-NL" dirty="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6BCE8FF-3487-4B4E-91C3-65CBD5B657D3}" type="slidenum">
              <a:rPr lang="nl-NL" smtClean="0"/>
              <a:pPr>
                <a:defRPr/>
              </a:pPr>
              <a:t>‹nr.›</a:t>
            </a:fld>
            <a:endParaRPr lang="nl-NL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01D94F8-FA46-40A4-8AD6-3B64326ACBE1}" type="slidenum">
              <a:rPr lang="nl-NL" smtClean="0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47975F4-3C02-40CD-B0F7-7E962BFCB644}" type="slidenum">
              <a:rPr lang="nl-NL" smtClean="0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1FB1BD1-BDA7-4980-9CE2-DA1B4CE666D1}" type="slidenum">
              <a:rPr lang="nl-NL" smtClean="0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3042C95-841E-4625-A8B9-3C58BB4B36D7}" type="slidenum">
              <a:rPr lang="nl-NL" smtClean="0"/>
              <a:pPr>
                <a:defRPr/>
              </a:pPr>
              <a:t>‹nr.›</a:t>
            </a:fld>
            <a:endParaRPr lang="nl-NL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B0DAB1D-5DE9-4E42-937A-C709B281FEF4}" type="slidenum">
              <a:rPr lang="nl-NL" smtClean="0"/>
              <a:pPr>
                <a:defRPr/>
              </a:pPr>
              <a:t>‹nr.›</a:t>
            </a:fld>
            <a:endParaRPr lang="nl-NL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8A685DD-36B3-4A19-9774-C27F322D1452}" type="slidenum">
              <a:rPr lang="nl-NL" smtClean="0"/>
              <a:pPr>
                <a:defRPr/>
              </a:pPr>
              <a:t>‹nr.›</a:t>
            </a:fld>
            <a:endParaRPr lang="nl-NL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D352C1-3771-49CE-8FA6-B70453E1D2D6}" type="slidenum">
              <a:rPr lang="nl-NL" smtClean="0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B300BEE-A143-419B-A040-F81D67BEB26D}" type="slidenum">
              <a:rPr lang="nl-NL" smtClean="0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28D6F3-947A-4227-AC83-209FFD62857E}" type="slidenum">
              <a:rPr lang="nl-NL" smtClean="0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699F4D2-E9ED-41E3-97AE-08DF6B23DB1B}" type="slidenum">
              <a:rPr lang="nl-NL" smtClean="0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pPr>
              <a:defRPr/>
            </a:pPr>
            <a:fld id="{3A3EAF2A-243E-4FE3-8EA9-41ABAAA22AFC}" type="slidenum">
              <a:rPr lang="nl-NL" smtClean="0"/>
              <a:pPr>
                <a:defRPr/>
              </a:pPr>
              <a:t>‹nr.›</a:t>
            </a:fld>
            <a:endParaRPr lang="nl-NL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  <p:sldLayoutId id="2147483686" r:id="rId11"/>
  </p:sldLayoutIdLst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nl.wikipedia.org/wiki/Lichaamstemperatuur" TargetMode="External"/><Relationship Id="rId2" Type="http://schemas.openxmlformats.org/officeDocument/2006/relationships/hyperlink" Target="http://nl.wikipedia.org/wiki/Bloeddruk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nl.wikipedia.org/wiki/Verpleegkundige_diagnose" TargetMode="External"/><Relationship Id="rId5" Type="http://schemas.openxmlformats.org/officeDocument/2006/relationships/hyperlink" Target="http://nl.wikipedia.org/wiki/Validiteit" TargetMode="External"/><Relationship Id="rId4" Type="http://schemas.openxmlformats.org/officeDocument/2006/relationships/hyperlink" Target="http://nl.wikipedia.org/wiki/Huid" TargetMode="Externa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899592" y="764704"/>
            <a:ext cx="7772400" cy="823913"/>
          </a:xfrm>
        </p:spPr>
        <p:txBody>
          <a:bodyPr/>
          <a:lstStyle/>
          <a:p>
            <a:pPr eaLnBrk="1" hangingPunct="1"/>
            <a:r>
              <a:rPr lang="nl-NL" altLang="nl-NL" sz="4800" dirty="0" smtClean="0"/>
              <a:t>Verpleegkundig proces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endParaRPr lang="nl-NL" altLang="nl-NL" dirty="0" smtClean="0"/>
          </a:p>
        </p:txBody>
      </p:sp>
      <p:pic>
        <p:nvPicPr>
          <p:cNvPr id="3" name="Afbeelding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7704" y="2276872"/>
            <a:ext cx="5403329" cy="354845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33400" indent="-533400">
              <a:buFont typeface="Wingdings" pitchFamily="2" charset="2"/>
              <a:buAutoNum type="arabicPeriod"/>
            </a:pPr>
            <a:r>
              <a:rPr lang="nl-NL" dirty="0" smtClean="0"/>
              <a:t>Gaat het over het gedrag van de zorgvrager</a:t>
            </a:r>
          </a:p>
          <a:p>
            <a:pPr marL="533400" indent="-533400">
              <a:buFont typeface="Wingdings" pitchFamily="2" charset="2"/>
              <a:buAutoNum type="arabicPeriod"/>
            </a:pPr>
            <a:r>
              <a:rPr lang="nl-NL" dirty="0" smtClean="0"/>
              <a:t>Hoe beleeft de zorgvrager het, is het voor de zorgvrager een probleem</a:t>
            </a:r>
          </a:p>
          <a:p>
            <a:pPr marL="533400" indent="-533400">
              <a:buFont typeface="Wingdings" pitchFamily="2" charset="2"/>
              <a:buAutoNum type="arabicPeriod"/>
            </a:pPr>
            <a:r>
              <a:rPr lang="nl-NL" dirty="0" smtClean="0"/>
              <a:t>Beschrijf het probleem zo dat er een doel uit af te leiden valt</a:t>
            </a:r>
          </a:p>
          <a:p>
            <a:pPr marL="533400" indent="-533400">
              <a:buFont typeface="Wingdings" pitchFamily="2" charset="2"/>
              <a:buAutoNum type="arabicPeriod"/>
            </a:pPr>
            <a:r>
              <a:rPr lang="nl-NL" dirty="0" smtClean="0"/>
              <a:t>Bij beschrijving probleem oorzaak aangeven          ( Etiologie)</a:t>
            </a:r>
          </a:p>
          <a:p>
            <a:pPr marL="533400" indent="-533400">
              <a:buFont typeface="Wingdings" pitchFamily="2" charset="2"/>
              <a:buAutoNum type="arabicPeriod"/>
            </a:pPr>
            <a:r>
              <a:rPr lang="nl-NL" dirty="0" smtClean="0"/>
              <a:t>Probleem helder en duidelijk voor iedereen</a:t>
            </a:r>
            <a:endParaRPr lang="nl-NL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Beschrijven probleem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66391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Actuele zorgproblemen; </a:t>
            </a:r>
          </a:p>
          <a:p>
            <a:pPr lvl="2"/>
            <a:r>
              <a:rPr lang="nl-NL" dirty="0" smtClean="0"/>
              <a:t>Vragen om directe aandacht</a:t>
            </a:r>
          </a:p>
          <a:p>
            <a:pPr lvl="2"/>
            <a:r>
              <a:rPr lang="nl-NL" dirty="0" smtClean="0"/>
              <a:t>Moeten direct opgelost worden. </a:t>
            </a:r>
          </a:p>
          <a:p>
            <a:pPr>
              <a:buNone/>
            </a:pPr>
            <a:endParaRPr lang="nl-NL" dirty="0" smtClean="0"/>
          </a:p>
          <a:p>
            <a:r>
              <a:rPr lang="nl-NL" dirty="0" smtClean="0"/>
              <a:t>Potentiële zorgproblemen;</a:t>
            </a:r>
          </a:p>
          <a:p>
            <a:pPr lvl="2"/>
            <a:r>
              <a:rPr lang="nl-NL" dirty="0" smtClean="0"/>
              <a:t>Doen zich niet op dit moment voor</a:t>
            </a:r>
          </a:p>
          <a:p>
            <a:pPr lvl="2"/>
            <a:r>
              <a:rPr lang="nl-NL" dirty="0" smtClean="0"/>
              <a:t>Ontstaan op termijn (decubitus bij bedlegerigheid)</a:t>
            </a:r>
          </a:p>
          <a:p>
            <a:pPr lvl="2"/>
            <a:endParaRPr lang="nl-NL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Probleem (P)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872430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nl-NL" altLang="nl-NL" dirty="0"/>
              <a:t>Dit zijn </a:t>
            </a:r>
            <a:r>
              <a:rPr lang="nl-NL" altLang="nl-NL" dirty="0" smtClean="0"/>
              <a:t>de oorzaken van het probleem</a:t>
            </a:r>
            <a:endParaRPr lang="nl-NL" altLang="nl-NL" dirty="0"/>
          </a:p>
          <a:p>
            <a:endParaRPr lang="en-US" dirty="0" smtClean="0"/>
          </a:p>
          <a:p>
            <a:r>
              <a:rPr lang="en-US" dirty="0" smtClean="0"/>
              <a:t>Het </a:t>
            </a:r>
            <a:r>
              <a:rPr lang="en-US" dirty="0" err="1" smtClean="0"/>
              <a:t>kan</a:t>
            </a:r>
            <a:r>
              <a:rPr lang="en-US" dirty="0" smtClean="0"/>
              <a:t> van de </a:t>
            </a:r>
            <a:r>
              <a:rPr lang="en-US" dirty="0" err="1" smtClean="0"/>
              <a:t>oorzaak</a:t>
            </a:r>
            <a:r>
              <a:rPr lang="en-US" dirty="0" smtClean="0"/>
              <a:t> </a:t>
            </a:r>
            <a:r>
              <a:rPr lang="en-US" dirty="0" err="1" smtClean="0"/>
              <a:t>afhangen</a:t>
            </a:r>
            <a:r>
              <a:rPr lang="en-US" dirty="0" smtClean="0"/>
              <a:t> </a:t>
            </a:r>
            <a:r>
              <a:rPr lang="en-US" dirty="0" err="1" smtClean="0"/>
              <a:t>welke</a:t>
            </a:r>
            <a:r>
              <a:rPr lang="en-US" dirty="0" smtClean="0"/>
              <a:t> </a:t>
            </a:r>
            <a:r>
              <a:rPr lang="en-US" dirty="0" err="1" smtClean="0"/>
              <a:t>interventies</a:t>
            </a:r>
            <a:r>
              <a:rPr lang="en-US" dirty="0" smtClean="0"/>
              <a:t> je </a:t>
            </a:r>
            <a:r>
              <a:rPr lang="en-US" dirty="0" err="1" smtClean="0"/>
              <a:t>gaat</a:t>
            </a:r>
            <a:r>
              <a:rPr lang="en-US" dirty="0" smtClean="0"/>
              <a:t> </a:t>
            </a:r>
            <a:r>
              <a:rPr lang="en-US" dirty="0" err="1" smtClean="0"/>
              <a:t>plannen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err="1" smtClean="0"/>
              <a:t>Bijv</a:t>
            </a:r>
            <a:r>
              <a:rPr lang="en-US" dirty="0" smtClean="0"/>
              <a:t>; </a:t>
            </a:r>
            <a:r>
              <a:rPr lang="en-US" dirty="0" err="1" smtClean="0"/>
              <a:t>Iemand</a:t>
            </a:r>
            <a:r>
              <a:rPr lang="en-US" dirty="0" smtClean="0"/>
              <a:t> die </a:t>
            </a:r>
            <a:r>
              <a:rPr lang="en-US" dirty="0" err="1" smtClean="0"/>
              <a:t>slecht</a:t>
            </a:r>
            <a:r>
              <a:rPr lang="en-US" dirty="0" smtClean="0"/>
              <a:t> </a:t>
            </a:r>
            <a:r>
              <a:rPr lang="en-US" dirty="0" err="1" smtClean="0"/>
              <a:t>eet</a:t>
            </a:r>
            <a:r>
              <a:rPr lang="en-US" dirty="0" smtClean="0"/>
              <a:t> </a:t>
            </a:r>
            <a:r>
              <a:rPr lang="en-US" dirty="0" err="1" smtClean="0"/>
              <a:t>vanwege</a:t>
            </a:r>
            <a:r>
              <a:rPr lang="en-US" dirty="0" smtClean="0"/>
              <a:t> </a:t>
            </a:r>
            <a:r>
              <a:rPr lang="en-US" dirty="0" err="1" smtClean="0"/>
              <a:t>maagproblemen</a:t>
            </a:r>
            <a:r>
              <a:rPr lang="en-US" dirty="0" smtClean="0"/>
              <a:t>.       OF</a:t>
            </a:r>
          </a:p>
          <a:p>
            <a:pPr>
              <a:buNone/>
            </a:pPr>
            <a:r>
              <a:rPr lang="en-US" dirty="0" smtClean="0"/>
              <a:t>   </a:t>
            </a:r>
            <a:r>
              <a:rPr lang="en-US" dirty="0" err="1" smtClean="0"/>
              <a:t>Iemand</a:t>
            </a:r>
            <a:r>
              <a:rPr lang="en-US" dirty="0" smtClean="0"/>
              <a:t> die </a:t>
            </a:r>
            <a:r>
              <a:rPr lang="en-US" dirty="0" err="1" smtClean="0"/>
              <a:t>slecht</a:t>
            </a:r>
            <a:r>
              <a:rPr lang="en-US" dirty="0" smtClean="0"/>
              <a:t> </a:t>
            </a:r>
            <a:r>
              <a:rPr lang="en-US" dirty="0" err="1" smtClean="0"/>
              <a:t>eet</a:t>
            </a:r>
            <a:r>
              <a:rPr lang="en-US" dirty="0" smtClean="0"/>
              <a:t> </a:t>
            </a:r>
            <a:r>
              <a:rPr lang="en-US" dirty="0" err="1" smtClean="0"/>
              <a:t>vanwege</a:t>
            </a:r>
            <a:r>
              <a:rPr lang="en-US" dirty="0" smtClean="0"/>
              <a:t> de </a:t>
            </a:r>
            <a:r>
              <a:rPr lang="en-US" dirty="0" err="1" smtClean="0"/>
              <a:t>smaak</a:t>
            </a:r>
            <a:r>
              <a:rPr lang="en-US" dirty="0" smtClean="0"/>
              <a:t> van de </a:t>
            </a:r>
            <a:r>
              <a:rPr lang="en-US" dirty="0" err="1" smtClean="0"/>
              <a:t>maaltijden</a:t>
            </a:r>
            <a:r>
              <a:rPr lang="en-US" dirty="0" smtClean="0"/>
              <a:t> die nu </a:t>
            </a:r>
            <a:r>
              <a:rPr lang="en-US" dirty="0" err="1" smtClean="0"/>
              <a:t>krijgt</a:t>
            </a:r>
            <a:r>
              <a:rPr lang="en-US" dirty="0" smtClean="0"/>
              <a:t>.</a:t>
            </a:r>
          </a:p>
          <a:p>
            <a:endParaRPr lang="nl-NL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Etiologie (E)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322085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endParaRPr lang="nl-NL" dirty="0" smtClean="0"/>
          </a:p>
          <a:p>
            <a:pPr>
              <a:lnSpc>
                <a:spcPct val="90000"/>
              </a:lnSpc>
            </a:pPr>
            <a:r>
              <a:rPr lang="nl-NL" altLang="nl-NL" dirty="0"/>
              <a:t>De S staat voor Signs en Symptoms</a:t>
            </a:r>
          </a:p>
          <a:p>
            <a:pPr>
              <a:lnSpc>
                <a:spcPct val="90000"/>
              </a:lnSpc>
            </a:pPr>
            <a:endParaRPr lang="nl-NL" altLang="nl-NL" dirty="0" smtClean="0"/>
          </a:p>
          <a:p>
            <a:pPr>
              <a:lnSpc>
                <a:spcPct val="90000"/>
              </a:lnSpc>
            </a:pPr>
            <a:r>
              <a:rPr lang="nl-NL" altLang="nl-NL" dirty="0" smtClean="0"/>
              <a:t>Signs </a:t>
            </a:r>
            <a:r>
              <a:rPr lang="nl-NL" altLang="nl-NL" dirty="0"/>
              <a:t>–objectief – </a:t>
            </a:r>
          </a:p>
          <a:p>
            <a:pPr>
              <a:lnSpc>
                <a:spcPct val="90000"/>
              </a:lnSpc>
            </a:pPr>
            <a:endParaRPr lang="nl-NL" altLang="nl-NL" dirty="0" smtClean="0"/>
          </a:p>
          <a:p>
            <a:pPr>
              <a:lnSpc>
                <a:spcPct val="90000"/>
              </a:lnSpc>
            </a:pPr>
            <a:r>
              <a:rPr lang="nl-NL" altLang="nl-NL" dirty="0" smtClean="0"/>
              <a:t>Symptomen </a:t>
            </a:r>
            <a:r>
              <a:rPr lang="nl-NL" altLang="nl-NL" dirty="0"/>
              <a:t>subjectief voor P waarneembaar gedrag</a:t>
            </a:r>
          </a:p>
          <a:p>
            <a:endParaRPr lang="nl-NL" dirty="0" smtClean="0"/>
          </a:p>
          <a:p>
            <a:r>
              <a:rPr lang="nl-NL" dirty="0" smtClean="0"/>
              <a:t>Bevindingen, ervaring van de zorgvrager</a:t>
            </a:r>
          </a:p>
          <a:p>
            <a:endParaRPr lang="nl-NL" dirty="0" smtClean="0"/>
          </a:p>
          <a:p>
            <a:r>
              <a:rPr lang="nl-NL" dirty="0" smtClean="0"/>
              <a:t>Bevindingen van de verpleegkundige, door observatie </a:t>
            </a:r>
            <a:br>
              <a:rPr lang="nl-NL" dirty="0" smtClean="0"/>
            </a:br>
            <a:r>
              <a:rPr lang="nl-NL" dirty="0" smtClean="0"/>
              <a:t>(luisteren, voelen, ruiken, horen)</a:t>
            </a:r>
          </a:p>
          <a:p>
            <a:endParaRPr lang="nl-NL" dirty="0" smtClean="0"/>
          </a:p>
          <a:p>
            <a:r>
              <a:rPr lang="nl-NL" dirty="0" smtClean="0"/>
              <a:t>Aanvullende informatie uit  anamnese</a:t>
            </a:r>
            <a:endParaRPr lang="nl-NL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Verschijnselen (S)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712123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 altLang="nl-NL" dirty="0" smtClean="0"/>
              <a:t>Methodiek in 6 stappen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nl-NL" altLang="nl-NL" dirty="0" smtClean="0"/>
              <a:t>1: Verzamelen gegevens</a:t>
            </a:r>
          </a:p>
          <a:p>
            <a:pPr eaLnBrk="1" hangingPunct="1"/>
            <a:r>
              <a:rPr lang="nl-NL" altLang="nl-NL" dirty="0" smtClean="0"/>
              <a:t>2: Verpleegkundige diagnose stellen</a:t>
            </a:r>
          </a:p>
          <a:p>
            <a:pPr eaLnBrk="1" hangingPunct="1"/>
            <a:r>
              <a:rPr lang="nl-NL" altLang="nl-NL" dirty="0" smtClean="0"/>
              <a:t>3: Verpleegdoelen vaststellen</a:t>
            </a:r>
          </a:p>
          <a:p>
            <a:pPr eaLnBrk="1" hangingPunct="1"/>
            <a:r>
              <a:rPr lang="nl-NL" altLang="nl-NL" dirty="0" smtClean="0"/>
              <a:t>4: Plannen verpleegkundige zorg</a:t>
            </a:r>
          </a:p>
          <a:p>
            <a:pPr eaLnBrk="1" hangingPunct="1"/>
            <a:r>
              <a:rPr lang="nl-NL" altLang="nl-NL" dirty="0" smtClean="0"/>
              <a:t>5: uitvoeren van verpleegkundige 	interventies</a:t>
            </a:r>
          </a:p>
          <a:p>
            <a:pPr eaLnBrk="1" hangingPunct="1"/>
            <a:r>
              <a:rPr lang="nl-NL" altLang="nl-NL" dirty="0" smtClean="0"/>
              <a:t>6: Evalueren verpleegkundige zorg</a:t>
            </a:r>
            <a:endParaRPr lang="nl-NL" altLang="nl-NL" u="sng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 altLang="nl-NL" dirty="0" smtClean="0"/>
              <a:t>Verzamelen gegevens</a:t>
            </a:r>
          </a:p>
        </p:txBody>
      </p:sp>
      <p:sp>
        <p:nvSpPr>
          <p:cNvPr id="512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nl-NL" altLang="nl-NL" dirty="0" smtClean="0"/>
              <a:t>SAMPC</a:t>
            </a:r>
          </a:p>
          <a:p>
            <a:pPr eaLnBrk="1" hangingPunct="1"/>
            <a:r>
              <a:rPr lang="nl-NL" altLang="nl-NL" dirty="0" smtClean="0"/>
              <a:t>Vier domeinen verantwoorde zorg</a:t>
            </a:r>
          </a:p>
          <a:p>
            <a:pPr eaLnBrk="1" hangingPunct="1"/>
            <a:r>
              <a:rPr lang="nl-NL" altLang="nl-NL" dirty="0" smtClean="0"/>
              <a:t>Patronen van Gordon</a:t>
            </a:r>
          </a:p>
          <a:p>
            <a:pPr marL="0" indent="0" eaLnBrk="1" hangingPunct="1">
              <a:buNone/>
            </a:pPr>
            <a:endParaRPr lang="nl-NL" altLang="nl-NL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Verzamelen gegevens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Anamnesegesprek</a:t>
            </a:r>
          </a:p>
          <a:p>
            <a:r>
              <a:rPr lang="nl-NL" dirty="0" smtClean="0"/>
              <a:t>Observatie</a:t>
            </a:r>
          </a:p>
          <a:p>
            <a:r>
              <a:rPr lang="nl-NL" dirty="0" smtClean="0"/>
              <a:t>Meten</a:t>
            </a:r>
          </a:p>
          <a:p>
            <a:r>
              <a:rPr lang="nl-NL" dirty="0" smtClean="0"/>
              <a:t>Interpreteren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5008502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Anamnese gesprek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nl-NL" sz="3200" dirty="0"/>
              <a:t>Een </a:t>
            </a:r>
            <a:r>
              <a:rPr lang="nl-NL" sz="3200" b="1" dirty="0"/>
              <a:t>anamnese</a:t>
            </a:r>
            <a:r>
              <a:rPr lang="nl-NL" sz="3200" dirty="0"/>
              <a:t> is wat een patiënt met betrekking tot de voorgeschiedenis en relevante omstandigheden van zijn ziekte aan de </a:t>
            </a:r>
            <a:r>
              <a:rPr lang="nl-NL" sz="3200" dirty="0" smtClean="0"/>
              <a:t>verpleegkundige kan </a:t>
            </a:r>
            <a:r>
              <a:rPr lang="nl-NL" sz="3200" dirty="0"/>
              <a:t>vertellen.</a:t>
            </a:r>
          </a:p>
          <a:p>
            <a:endParaRPr lang="nl-NL" sz="3200" dirty="0"/>
          </a:p>
          <a:p>
            <a:r>
              <a:rPr lang="nl-NL" sz="3200" dirty="0"/>
              <a:t>Een anamnese komt tot stand doordat de </a:t>
            </a:r>
            <a:r>
              <a:rPr lang="nl-NL" sz="3200" dirty="0" smtClean="0"/>
              <a:t>verpleegkundige </a:t>
            </a:r>
            <a:r>
              <a:rPr lang="nl-NL" sz="3200" dirty="0"/>
              <a:t>aan de patiënt gericht vragen stelt. Afhankelijk van de specifieke situatie kunnen daarbij bijvoorbeeld relevant zijn: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1081437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200" dirty="0"/>
              <a:t>Afkomst, leeftijd, gewicht en lengte van de patiënt.</a:t>
            </a:r>
          </a:p>
          <a:p>
            <a:r>
              <a:rPr lang="nl-NL" sz="2200" dirty="0"/>
              <a:t>Een beschrijving van het ziektebeeld</a:t>
            </a:r>
          </a:p>
          <a:p>
            <a:r>
              <a:rPr lang="nl-NL" sz="2200" dirty="0"/>
              <a:t>Systematische vragen over verschillende organen</a:t>
            </a:r>
          </a:p>
          <a:p>
            <a:r>
              <a:rPr lang="nl-NL" sz="2200" dirty="0"/>
              <a:t>Een eventuele ziektegeschiedenis van de familie (ouders, grootouders, broers, zussen)</a:t>
            </a:r>
          </a:p>
          <a:p>
            <a:r>
              <a:rPr lang="nl-NL" sz="2200" dirty="0"/>
              <a:t>Kinderziekten Eerdere ziekten </a:t>
            </a:r>
          </a:p>
          <a:p>
            <a:r>
              <a:rPr lang="nl-NL" sz="2200" dirty="0"/>
              <a:t>Verre reizen die de patiënt recent heeft ondernomen </a:t>
            </a:r>
          </a:p>
          <a:p>
            <a:r>
              <a:rPr lang="nl-NL" sz="2200" dirty="0"/>
              <a:t>Sociale status, waaronder beroep, verslavingen (roken/drinken), allergieën, seksualiteit, et cetera</a:t>
            </a:r>
          </a:p>
          <a:p>
            <a:endParaRPr lang="nl-NL" sz="2200" dirty="0"/>
          </a:p>
        </p:txBody>
      </p:sp>
    </p:spTree>
    <p:extLst>
      <p:ext uri="{BB962C8B-B14F-4D97-AF65-F5344CB8AC3E}">
        <p14:creationId xmlns:p14="http://schemas.microsoft.com/office/powerpoint/2010/main" val="390331261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 altLang="nl-NL" dirty="0" smtClean="0"/>
              <a:t>Anamnese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>
          <a:xfrm>
            <a:off x="395536" y="1772816"/>
            <a:ext cx="8229600" cy="4937125"/>
          </a:xfrm>
        </p:spPr>
        <p:txBody>
          <a:bodyPr>
            <a:normAutofit/>
          </a:bodyPr>
          <a:lstStyle/>
          <a:p>
            <a:pPr marL="0" indent="0" eaLnBrk="1" fontAlgn="auto" hangingPunct="1">
              <a:spcAft>
                <a:spcPts val="0"/>
              </a:spcAft>
              <a:buFont typeface="Wingdings 3"/>
              <a:buNone/>
              <a:defRPr/>
            </a:pPr>
            <a:r>
              <a:rPr lang="nl-NL" dirty="0" smtClean="0"/>
              <a:t>1</a:t>
            </a:r>
            <a:r>
              <a:rPr lang="nl-NL" dirty="0"/>
              <a:t>. </a:t>
            </a:r>
            <a:r>
              <a:rPr lang="nl-NL" b="1" dirty="0"/>
              <a:t>Verzamelen van gegevens</a:t>
            </a:r>
            <a:endParaRPr lang="nl-NL" dirty="0"/>
          </a:p>
          <a:p>
            <a:pPr marL="548640" lvl="1" indent="-274320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nl-NL" dirty="0"/>
              <a:t>Gesprek: </a:t>
            </a:r>
            <a:r>
              <a:rPr lang="nl-NL" dirty="0" smtClean="0"/>
              <a:t>formulier </a:t>
            </a:r>
            <a:r>
              <a:rPr lang="nl-NL" dirty="0"/>
              <a:t>die de zorgvrager of diens naasten onder begeleiding van een verpleegkundige tijdens het opnamegesprek kan invullen.</a:t>
            </a:r>
          </a:p>
          <a:p>
            <a:pPr marL="548640" lvl="1" indent="-274320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nl-NL" dirty="0"/>
              <a:t>Observeren: worden vastgelegd in rapportage</a:t>
            </a:r>
          </a:p>
          <a:p>
            <a:pPr marL="548640" lvl="1" indent="-274320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nl-NL" dirty="0"/>
              <a:t>Metingen (bijvoorbeeld </a:t>
            </a:r>
            <a:r>
              <a:rPr lang="nl-NL" dirty="0">
                <a:hlinkClick r:id="rId2" tooltip="Bloeddruk"/>
              </a:rPr>
              <a:t>bloeddruk</a:t>
            </a:r>
            <a:r>
              <a:rPr lang="nl-NL" dirty="0"/>
              <a:t>, </a:t>
            </a:r>
            <a:r>
              <a:rPr lang="nl-NL" dirty="0">
                <a:hlinkClick r:id="rId3" tooltip="Lichaamstemperatuur"/>
              </a:rPr>
              <a:t>lichaamstemperatuur</a:t>
            </a:r>
            <a:r>
              <a:rPr lang="nl-NL" dirty="0"/>
              <a:t>, toestand van de </a:t>
            </a:r>
            <a:r>
              <a:rPr lang="nl-NL" dirty="0">
                <a:hlinkClick r:id="rId4" tooltip="Huid"/>
              </a:rPr>
              <a:t>huid</a:t>
            </a:r>
            <a:r>
              <a:rPr lang="nl-NL" dirty="0" smtClean="0"/>
              <a:t>)</a:t>
            </a:r>
            <a:endParaRPr lang="nl-NL" dirty="0"/>
          </a:p>
          <a:p>
            <a:pPr marL="0" indent="0" eaLnBrk="1" fontAlgn="auto" hangingPunct="1">
              <a:spcAft>
                <a:spcPts val="0"/>
              </a:spcAft>
              <a:buFont typeface="Wingdings 3"/>
              <a:buNone/>
              <a:defRPr/>
            </a:pPr>
            <a:r>
              <a:rPr lang="nl-NL" dirty="0"/>
              <a:t>2. </a:t>
            </a:r>
            <a:r>
              <a:rPr lang="nl-NL" b="1" dirty="0"/>
              <a:t>Analyse</a:t>
            </a:r>
            <a:r>
              <a:rPr lang="nl-NL" dirty="0"/>
              <a:t> (evaluatie van gegevens)</a:t>
            </a:r>
          </a:p>
          <a:p>
            <a:pPr marL="548640" lvl="1" indent="-274320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nl-NL" dirty="0" smtClean="0"/>
              <a:t>Symptomen en </a:t>
            </a:r>
            <a:r>
              <a:rPr lang="nl-NL" dirty="0"/>
              <a:t>verschijnselen (metingen: objectieve gegevens) vergelijken en analyseren</a:t>
            </a:r>
          </a:p>
          <a:p>
            <a:pPr marL="548640" lvl="1" indent="-274320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nl-NL" dirty="0"/>
              <a:t>Bepalen </a:t>
            </a:r>
            <a:r>
              <a:rPr lang="nl-NL" dirty="0">
                <a:hlinkClick r:id="rId5" tooltip="Validiteit"/>
              </a:rPr>
              <a:t>validiteit</a:t>
            </a:r>
            <a:r>
              <a:rPr lang="nl-NL" dirty="0"/>
              <a:t> van gegevens</a:t>
            </a:r>
          </a:p>
          <a:p>
            <a:pPr marL="548640" lvl="1" indent="-274320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nl-NL" dirty="0"/>
              <a:t>Vaststellen of aanvullende anamnese noodzakelijk is</a:t>
            </a:r>
          </a:p>
          <a:p>
            <a:pPr marL="0" indent="0" eaLnBrk="1" fontAlgn="auto" hangingPunct="1">
              <a:spcAft>
                <a:spcPts val="0"/>
              </a:spcAft>
              <a:buFont typeface="Wingdings 3"/>
              <a:buNone/>
              <a:defRPr/>
            </a:pPr>
            <a:r>
              <a:rPr lang="nl-NL" dirty="0"/>
              <a:t>3. </a:t>
            </a:r>
            <a:r>
              <a:rPr lang="nl-NL" b="1" dirty="0"/>
              <a:t>Clusteren van gegevens</a:t>
            </a:r>
            <a:endParaRPr lang="nl-NL" dirty="0"/>
          </a:p>
          <a:p>
            <a:pPr marL="548640" lvl="1" indent="-274320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nl-NL" dirty="0"/>
              <a:t>Verkregen informatie wordt gegroepeerd. Op basis hiervan wordt een (voorlopige) </a:t>
            </a:r>
            <a:r>
              <a:rPr lang="nl-NL" dirty="0">
                <a:hlinkClick r:id="rId6" tooltip="Verpleegkundige diagnose"/>
              </a:rPr>
              <a:t>Verpleegkundige diagnose</a:t>
            </a:r>
            <a:r>
              <a:rPr lang="nl-NL" dirty="0"/>
              <a:t> </a:t>
            </a:r>
            <a:r>
              <a:rPr lang="nl-NL" dirty="0" smtClean="0"/>
              <a:t>gesteld</a:t>
            </a:r>
            <a:r>
              <a:rPr lang="nl-NL" dirty="0"/>
              <a:t>.</a:t>
            </a:r>
          </a:p>
          <a:p>
            <a:pPr marL="0" indent="0" eaLnBrk="1" fontAlgn="auto" hangingPunct="1">
              <a:spcAft>
                <a:spcPts val="0"/>
              </a:spcAft>
              <a:buNone/>
              <a:defRPr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7733977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sz="3600" dirty="0" smtClean="0"/>
              <a:t>Volgens PES</a:t>
            </a:r>
          </a:p>
          <a:p>
            <a:endParaRPr lang="nl-NL" sz="2400" dirty="0" smtClean="0"/>
          </a:p>
          <a:p>
            <a:pPr lvl="1"/>
            <a:r>
              <a:rPr lang="nl-NL" sz="3000" dirty="0" smtClean="0"/>
              <a:t>P=probleem</a:t>
            </a:r>
          </a:p>
          <a:p>
            <a:pPr lvl="1"/>
            <a:r>
              <a:rPr lang="nl-NL" sz="3000" dirty="0" smtClean="0"/>
              <a:t>E=etiologie</a:t>
            </a:r>
          </a:p>
          <a:p>
            <a:pPr lvl="1"/>
            <a:r>
              <a:rPr lang="nl-NL" sz="3000" dirty="0" smtClean="0"/>
              <a:t>S=symptomen</a:t>
            </a:r>
            <a:endParaRPr lang="en-US" sz="3000" dirty="0" smtClean="0"/>
          </a:p>
          <a:p>
            <a:endParaRPr lang="nl-NL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Verpleegkundige diagnose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913538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1. Wat deed de zorgvrager altijd zelf?</a:t>
            </a:r>
          </a:p>
          <a:p>
            <a:r>
              <a:rPr lang="nl-NL" dirty="0" smtClean="0"/>
              <a:t>2. Wat kan de zorgvrager nu zelf?</a:t>
            </a:r>
          </a:p>
          <a:p>
            <a:endParaRPr lang="nl-NL" dirty="0" smtClean="0"/>
          </a:p>
          <a:p>
            <a:r>
              <a:rPr lang="nl-NL" dirty="0" smtClean="0"/>
              <a:t>Vergelijk stap 1 en 2</a:t>
            </a:r>
          </a:p>
          <a:p>
            <a:endParaRPr lang="nl-NL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Stappen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166291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xecutive">
  <a:themeElements>
    <a:clrScheme name="Executive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Executi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xecutiv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th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625</TotalTime>
  <Words>360</Words>
  <Application>Microsoft Office PowerPoint</Application>
  <PresentationFormat>Diavoorstelling (4:3)</PresentationFormat>
  <Paragraphs>87</Paragraphs>
  <Slides>13</Slides>
  <Notes>2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13</vt:i4>
      </vt:variant>
    </vt:vector>
  </HeadingPairs>
  <TitlesOfParts>
    <vt:vector size="14" baseType="lpstr">
      <vt:lpstr>Executive</vt:lpstr>
      <vt:lpstr>Verpleegkundig proces</vt:lpstr>
      <vt:lpstr>Methodiek in 6 stappen</vt:lpstr>
      <vt:lpstr>Verzamelen gegevens</vt:lpstr>
      <vt:lpstr>Verzamelen gegevens</vt:lpstr>
      <vt:lpstr>Anamnese gesprek</vt:lpstr>
      <vt:lpstr>PowerPoint-presentatie</vt:lpstr>
      <vt:lpstr>Anamnese</vt:lpstr>
      <vt:lpstr>Verpleegkundige diagnose</vt:lpstr>
      <vt:lpstr>Stappen </vt:lpstr>
      <vt:lpstr>Beschrijven probleem</vt:lpstr>
      <vt:lpstr>Probleem (P)</vt:lpstr>
      <vt:lpstr>Etiologie (E)</vt:lpstr>
      <vt:lpstr>Verschijnselen (S)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Visie op verplegen</dc:title>
  <dc:creator>DSD</dc:creator>
  <cp:lastModifiedBy>P. Haagsma</cp:lastModifiedBy>
  <cp:revision>25</cp:revision>
  <cp:lastPrinted>1601-01-01T00:00:00Z</cp:lastPrinted>
  <dcterms:created xsi:type="dcterms:W3CDTF">2004-09-26T20:08:38Z</dcterms:created>
  <dcterms:modified xsi:type="dcterms:W3CDTF">2015-10-28T19:08:25Z</dcterms:modified>
</cp:coreProperties>
</file>