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handoutMasterIdLst>
    <p:handoutMasterId r:id="rId23"/>
  </p:handoutMasterIdLst>
  <p:sldIdLst>
    <p:sldId id="256" r:id="rId2"/>
    <p:sldId id="286" r:id="rId3"/>
    <p:sldId id="284" r:id="rId4"/>
    <p:sldId id="258" r:id="rId5"/>
    <p:sldId id="278" r:id="rId6"/>
    <p:sldId id="259" r:id="rId7"/>
    <p:sldId id="279" r:id="rId8"/>
    <p:sldId id="260" r:id="rId9"/>
    <p:sldId id="280" r:id="rId10"/>
    <p:sldId id="261" r:id="rId11"/>
    <p:sldId id="281" r:id="rId12"/>
    <p:sldId id="273" r:id="rId13"/>
    <p:sldId id="282" r:id="rId14"/>
    <p:sldId id="262" r:id="rId15"/>
    <p:sldId id="283" r:id="rId16"/>
    <p:sldId id="263" r:id="rId17"/>
    <p:sldId id="285" r:id="rId18"/>
    <p:sldId id="266" r:id="rId19"/>
    <p:sldId id="267" r:id="rId20"/>
    <p:sldId id="277" r:id="rId21"/>
  </p:sldIdLst>
  <p:sldSz cx="9144000" cy="6858000" type="screen4x3"/>
  <p:notesSz cx="6669088" cy="9872663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938" cy="493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999" tIns="45000" rIns="89999" bIns="4500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7607" y="0"/>
            <a:ext cx="2889938" cy="493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999" tIns="45000" rIns="89999" bIns="4500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7318"/>
            <a:ext cx="2889938" cy="493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999" tIns="45000" rIns="89999" bIns="4500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7607" y="9377318"/>
            <a:ext cx="2889938" cy="493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999" tIns="45000" rIns="89999" bIns="4500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80084DB-924A-4AF8-BB04-2176BD7C7A9B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44181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938" cy="493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999" tIns="45000" rIns="89999" bIns="4500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7607" y="0"/>
            <a:ext cx="2889938" cy="493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999" tIns="45000" rIns="89999" bIns="4500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66775" y="739775"/>
            <a:ext cx="4935538" cy="37036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909" y="4689515"/>
            <a:ext cx="5335270" cy="44426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999" tIns="45000" rIns="89999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 smtClean="0"/>
              <a:t>Klik om de opmaakprofielen van de modeltekst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7318"/>
            <a:ext cx="2889938" cy="493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999" tIns="45000" rIns="89999" bIns="4500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7607" y="9377318"/>
            <a:ext cx="2889938" cy="493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999" tIns="45000" rIns="89999" bIns="4500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4AE5DED-BAC6-47F1-9CD8-C655CB8380BB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78323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1249" indent="-2812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24999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74999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24998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74998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24998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374997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24997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34B89495-73ED-4056-BDC8-E95AD6A4166D}" type="slidenum">
              <a:rPr lang="nl-NL" altLang="nl-NL" smtClean="0"/>
              <a:pPr eaLnBrk="1" hangingPunct="1"/>
              <a:t>1</a:t>
            </a:fld>
            <a:endParaRPr lang="nl-NL" altLang="nl-NL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altLang="nl-NL" smtClean="0"/>
          </a:p>
        </p:txBody>
      </p:sp>
    </p:spTree>
    <p:extLst>
      <p:ext uri="{BB962C8B-B14F-4D97-AF65-F5344CB8AC3E}">
        <p14:creationId xmlns:p14="http://schemas.microsoft.com/office/powerpoint/2010/main" val="28055280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1249" indent="-2812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24999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74999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24998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74998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24998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374997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24997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447D105-2C85-47DB-823C-A098BCA02B73}" type="slidenum">
              <a:rPr lang="nl-NL" altLang="nl-NL" smtClean="0"/>
              <a:pPr eaLnBrk="1" hangingPunct="1"/>
              <a:t>11</a:t>
            </a:fld>
            <a:endParaRPr lang="nl-NL" altLang="nl-NL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altLang="nl-NL" smtClean="0"/>
          </a:p>
        </p:txBody>
      </p:sp>
    </p:spTree>
    <p:extLst>
      <p:ext uri="{BB962C8B-B14F-4D97-AF65-F5344CB8AC3E}">
        <p14:creationId xmlns:p14="http://schemas.microsoft.com/office/powerpoint/2010/main" val="13564854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1249" indent="-2812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24999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74999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24998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74998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24998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374997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24997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447D105-2C85-47DB-823C-A098BCA02B73}" type="slidenum">
              <a:rPr lang="nl-NL" altLang="nl-NL" smtClean="0"/>
              <a:pPr eaLnBrk="1" hangingPunct="1"/>
              <a:t>13</a:t>
            </a:fld>
            <a:endParaRPr lang="nl-NL" altLang="nl-NL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altLang="nl-NL" smtClean="0"/>
          </a:p>
        </p:txBody>
      </p:sp>
    </p:spTree>
    <p:extLst>
      <p:ext uri="{BB962C8B-B14F-4D97-AF65-F5344CB8AC3E}">
        <p14:creationId xmlns:p14="http://schemas.microsoft.com/office/powerpoint/2010/main" val="39698651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1249" indent="-2812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24999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74999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24998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74998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24998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374997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24997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4D84454F-DD02-4824-A35E-EAECBE973426}" type="slidenum">
              <a:rPr lang="nl-NL" altLang="nl-NL" smtClean="0"/>
              <a:pPr eaLnBrk="1" hangingPunct="1"/>
              <a:t>14</a:t>
            </a:fld>
            <a:endParaRPr lang="nl-NL" altLang="nl-NL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altLang="nl-NL" smtClean="0"/>
          </a:p>
        </p:txBody>
      </p:sp>
    </p:spTree>
    <p:extLst>
      <p:ext uri="{BB962C8B-B14F-4D97-AF65-F5344CB8AC3E}">
        <p14:creationId xmlns:p14="http://schemas.microsoft.com/office/powerpoint/2010/main" val="14136842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1249" indent="-2812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24999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74999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24998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74998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24998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374997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24997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447D105-2C85-47DB-823C-A098BCA02B73}" type="slidenum">
              <a:rPr lang="nl-NL" altLang="nl-NL" smtClean="0"/>
              <a:pPr eaLnBrk="1" hangingPunct="1"/>
              <a:t>15</a:t>
            </a:fld>
            <a:endParaRPr lang="nl-NL" altLang="nl-NL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altLang="nl-NL" smtClean="0"/>
          </a:p>
        </p:txBody>
      </p:sp>
    </p:spTree>
    <p:extLst>
      <p:ext uri="{BB962C8B-B14F-4D97-AF65-F5344CB8AC3E}">
        <p14:creationId xmlns:p14="http://schemas.microsoft.com/office/powerpoint/2010/main" val="383944280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1249" indent="-2812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24999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74999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24998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74998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24998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374997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24997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447D105-2C85-47DB-823C-A098BCA02B73}" type="slidenum">
              <a:rPr lang="nl-NL" altLang="nl-NL" smtClean="0"/>
              <a:pPr eaLnBrk="1" hangingPunct="1"/>
              <a:t>17</a:t>
            </a:fld>
            <a:endParaRPr lang="nl-NL" altLang="nl-NL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altLang="nl-NL" smtClean="0"/>
          </a:p>
        </p:txBody>
      </p:sp>
    </p:spTree>
    <p:extLst>
      <p:ext uri="{BB962C8B-B14F-4D97-AF65-F5344CB8AC3E}">
        <p14:creationId xmlns:p14="http://schemas.microsoft.com/office/powerpoint/2010/main" val="11198762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1249" indent="-2812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24999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74999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24998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74998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24998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374997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24997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447D105-2C85-47DB-823C-A098BCA02B73}" type="slidenum">
              <a:rPr lang="nl-NL" altLang="nl-NL" smtClean="0"/>
              <a:pPr eaLnBrk="1" hangingPunct="1"/>
              <a:t>3</a:t>
            </a:fld>
            <a:endParaRPr lang="nl-NL" altLang="nl-NL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altLang="nl-NL" smtClean="0"/>
          </a:p>
        </p:txBody>
      </p:sp>
    </p:spTree>
    <p:extLst>
      <p:ext uri="{BB962C8B-B14F-4D97-AF65-F5344CB8AC3E}">
        <p14:creationId xmlns:p14="http://schemas.microsoft.com/office/powerpoint/2010/main" val="11898144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1249" indent="-2812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24999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74999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24998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74998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24998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374997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24997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6880B664-7A11-4DBD-993B-EC61A2C166F9}" type="slidenum">
              <a:rPr lang="nl-NL" altLang="nl-NL" smtClean="0"/>
              <a:pPr eaLnBrk="1" hangingPunct="1"/>
              <a:t>4</a:t>
            </a:fld>
            <a:endParaRPr lang="nl-NL" altLang="nl-NL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altLang="nl-NL" smtClean="0"/>
          </a:p>
        </p:txBody>
      </p:sp>
    </p:spTree>
    <p:extLst>
      <p:ext uri="{BB962C8B-B14F-4D97-AF65-F5344CB8AC3E}">
        <p14:creationId xmlns:p14="http://schemas.microsoft.com/office/powerpoint/2010/main" val="12879254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1249" indent="-2812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24999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74999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24998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74998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24998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374997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24997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447D105-2C85-47DB-823C-A098BCA02B73}" type="slidenum">
              <a:rPr lang="nl-NL" altLang="nl-NL" smtClean="0"/>
              <a:pPr eaLnBrk="1" hangingPunct="1"/>
              <a:t>5</a:t>
            </a:fld>
            <a:endParaRPr lang="nl-NL" altLang="nl-NL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altLang="nl-NL" smtClean="0"/>
          </a:p>
        </p:txBody>
      </p:sp>
    </p:spTree>
    <p:extLst>
      <p:ext uri="{BB962C8B-B14F-4D97-AF65-F5344CB8AC3E}">
        <p14:creationId xmlns:p14="http://schemas.microsoft.com/office/powerpoint/2010/main" val="13790646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1249" indent="-2812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24999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74999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24998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74998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24998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374997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24997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71C92882-EA7F-4A94-9D5A-A406A23D0E6D}" type="slidenum">
              <a:rPr lang="nl-NL" altLang="nl-NL" smtClean="0"/>
              <a:pPr eaLnBrk="1" hangingPunct="1"/>
              <a:t>6</a:t>
            </a:fld>
            <a:endParaRPr lang="nl-NL" altLang="nl-NL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altLang="nl-NL" smtClean="0"/>
          </a:p>
        </p:txBody>
      </p:sp>
    </p:spTree>
    <p:extLst>
      <p:ext uri="{BB962C8B-B14F-4D97-AF65-F5344CB8AC3E}">
        <p14:creationId xmlns:p14="http://schemas.microsoft.com/office/powerpoint/2010/main" val="14267489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1249" indent="-2812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24999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74999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24998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74998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24998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374997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24997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447D105-2C85-47DB-823C-A098BCA02B73}" type="slidenum">
              <a:rPr lang="nl-NL" altLang="nl-NL" smtClean="0"/>
              <a:pPr eaLnBrk="1" hangingPunct="1"/>
              <a:t>7</a:t>
            </a:fld>
            <a:endParaRPr lang="nl-NL" altLang="nl-NL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altLang="nl-NL" smtClean="0"/>
          </a:p>
        </p:txBody>
      </p:sp>
    </p:spTree>
    <p:extLst>
      <p:ext uri="{BB962C8B-B14F-4D97-AF65-F5344CB8AC3E}">
        <p14:creationId xmlns:p14="http://schemas.microsoft.com/office/powerpoint/2010/main" val="42075316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1249" indent="-2812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24999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74999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24998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74998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24998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374997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24997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279D2258-63A5-485F-9E4B-729FF424B864}" type="slidenum">
              <a:rPr lang="nl-NL" altLang="nl-NL" smtClean="0"/>
              <a:pPr eaLnBrk="1" hangingPunct="1"/>
              <a:t>8</a:t>
            </a:fld>
            <a:endParaRPr lang="nl-NL" altLang="nl-NL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altLang="nl-NL" smtClean="0"/>
          </a:p>
        </p:txBody>
      </p:sp>
    </p:spTree>
    <p:extLst>
      <p:ext uri="{BB962C8B-B14F-4D97-AF65-F5344CB8AC3E}">
        <p14:creationId xmlns:p14="http://schemas.microsoft.com/office/powerpoint/2010/main" val="32701386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1249" indent="-2812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24999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74999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24998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74998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24998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374997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24997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447D105-2C85-47DB-823C-A098BCA02B73}" type="slidenum">
              <a:rPr lang="nl-NL" altLang="nl-NL" smtClean="0"/>
              <a:pPr eaLnBrk="1" hangingPunct="1"/>
              <a:t>9</a:t>
            </a:fld>
            <a:endParaRPr lang="nl-NL" altLang="nl-NL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altLang="nl-NL" smtClean="0"/>
          </a:p>
        </p:txBody>
      </p:sp>
    </p:spTree>
    <p:extLst>
      <p:ext uri="{BB962C8B-B14F-4D97-AF65-F5344CB8AC3E}">
        <p14:creationId xmlns:p14="http://schemas.microsoft.com/office/powerpoint/2010/main" val="30946779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1249" indent="-2812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24999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74999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24998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74998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24998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374997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24997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4BC9BCB0-CCC3-4D73-9182-8126C97D8B89}" type="slidenum">
              <a:rPr lang="nl-NL" altLang="nl-NL" smtClean="0"/>
              <a:pPr eaLnBrk="1" hangingPunct="1"/>
              <a:t>10</a:t>
            </a:fld>
            <a:endParaRPr lang="nl-NL" altLang="nl-NL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altLang="nl-NL" smtClean="0"/>
          </a:p>
        </p:txBody>
      </p:sp>
    </p:spTree>
    <p:extLst>
      <p:ext uri="{BB962C8B-B14F-4D97-AF65-F5344CB8AC3E}">
        <p14:creationId xmlns:p14="http://schemas.microsoft.com/office/powerpoint/2010/main" val="14432383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801F65-01E4-4586-B950-6F89A1E1E83F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049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650DF0-25F2-49B7-82AE-FBE8D4A0F8C8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497974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650DF0-25F2-49B7-82AE-FBE8D4A0F8C8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159091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650DF0-25F2-49B7-82AE-FBE8D4A0F8C8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677906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650DF0-25F2-49B7-82AE-FBE8D4A0F8C8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005967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650DF0-25F2-49B7-82AE-FBE8D4A0F8C8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248289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63F4C3-F3D4-43E2-8178-FC4F5F2B255A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51396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870AEE-CDE6-4510-A033-6D6465669364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61445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39CEE-418C-41A7-A314-722B269B5C44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572471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91BB19-B5AF-4235-8AA3-2B74730390AF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63507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0A8FEF-8D25-42BE-B266-3088E87F0434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36171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638919-5A8B-4907-9834-0F0521D3F15D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4877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EDDADE-F9E9-4371-89F7-2393A2629BA1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745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826B41-5B37-4E30-9BA9-8FEC7D2ADAF3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47712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F66393-8FDB-431E-B19A-EFAFAAF0E0BD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91380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C646A4-C3FB-4A4B-BA5F-93CDD7E779B3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56842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57650DF0-25F2-49B7-82AE-FBE8D4A0F8C8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16298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nl-NL" smtClean="0"/>
              <a:t>Veevoeding</a:t>
            </a:r>
            <a:endParaRPr lang="nl-NL" altLang="nl-NL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altLang="nl-NL" dirty="0" err="1" smtClean="0"/>
              <a:t>Weende</a:t>
            </a:r>
            <a:r>
              <a:rPr lang="en-US" altLang="nl-NL" dirty="0" smtClean="0"/>
              <a:t> </a:t>
            </a:r>
            <a:r>
              <a:rPr lang="en-US" altLang="nl-NL" dirty="0" err="1" smtClean="0"/>
              <a:t>analyse</a:t>
            </a:r>
            <a:endParaRPr lang="en-US" altLang="nl-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nl-NL" smtClean="0"/>
              <a:t>Organische stof  OS</a:t>
            </a:r>
            <a:endParaRPr lang="nl-NL" altLang="nl-NL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altLang="nl-NL" smtClean="0"/>
          </a:p>
          <a:p>
            <a:pPr eaLnBrk="1" hangingPunct="1">
              <a:lnSpc>
                <a:spcPct val="90000"/>
              </a:lnSpc>
            </a:pPr>
            <a:endParaRPr lang="en-US" altLang="nl-NL" smtClean="0"/>
          </a:p>
          <a:p>
            <a:pPr eaLnBrk="1" hangingPunct="1">
              <a:lnSpc>
                <a:spcPct val="90000"/>
              </a:lnSpc>
            </a:pPr>
            <a:r>
              <a:rPr lang="en-US" altLang="nl-NL" smtClean="0"/>
              <a:t>Alles wat brandt</a:t>
            </a:r>
          </a:p>
          <a:p>
            <a:pPr eaLnBrk="1" hangingPunct="1">
              <a:lnSpc>
                <a:spcPct val="90000"/>
              </a:lnSpc>
            </a:pPr>
            <a:endParaRPr lang="en-US" altLang="nl-NL" smtClean="0"/>
          </a:p>
          <a:p>
            <a:pPr eaLnBrk="1" hangingPunct="1">
              <a:lnSpc>
                <a:spcPct val="90000"/>
              </a:lnSpc>
            </a:pPr>
            <a:r>
              <a:rPr lang="en-US" altLang="nl-NL" smtClean="0"/>
              <a:t>N-houdend x 6,25 = eiwit (ruw eiwit = RE)</a:t>
            </a:r>
          </a:p>
          <a:p>
            <a:pPr eaLnBrk="1" hangingPunct="1">
              <a:lnSpc>
                <a:spcPct val="90000"/>
              </a:lnSpc>
            </a:pPr>
            <a:endParaRPr lang="en-US" altLang="nl-NL" smtClean="0"/>
          </a:p>
          <a:p>
            <a:pPr eaLnBrk="1" hangingPunct="1">
              <a:lnSpc>
                <a:spcPct val="90000"/>
              </a:lnSpc>
            </a:pPr>
            <a:r>
              <a:rPr lang="en-US" altLang="nl-NL" smtClean="0"/>
              <a:t>N-vrij = koolhydraten en vetten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nl-NL" smtClean="0"/>
              <a:t>				vitaminen</a:t>
            </a:r>
            <a:endParaRPr lang="nl-NL" altLang="nl-NL" smtClean="0"/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1268413"/>
            <a:ext cx="4321175" cy="1177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nl-NL" smtClean="0"/>
              <a:t>Weende analyse</a:t>
            </a:r>
            <a:endParaRPr lang="nl-NL" altLang="nl-NL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nl-NL" altLang="nl-NL" smtClean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30400"/>
            <a:ext cx="8659896" cy="3925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hthoek 4"/>
          <p:cNvSpPr/>
          <p:nvPr/>
        </p:nvSpPr>
        <p:spPr>
          <a:xfrm>
            <a:off x="4684147" y="2276872"/>
            <a:ext cx="1339320" cy="972024"/>
          </a:xfrm>
          <a:prstGeom prst="rect">
            <a:avLst/>
          </a:prstGeom>
          <a:noFill/>
          <a:ln w="762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56938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smtClean="0"/>
              <a:t>Ruw eiwit  RE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nl-NL" altLang="nl-NL" smtClean="0"/>
              <a:t>N-houdend</a:t>
            </a:r>
          </a:p>
          <a:p>
            <a:pPr eaLnBrk="1" hangingPunct="1"/>
            <a:r>
              <a:rPr lang="nl-NL" altLang="nl-NL" smtClean="0"/>
              <a:t>Gras   170 gram per kg</a:t>
            </a:r>
          </a:p>
          <a:p>
            <a:pPr eaLnBrk="1" hangingPunct="1"/>
            <a:r>
              <a:rPr lang="nl-NL" altLang="nl-NL" smtClean="0"/>
              <a:t>Kuil     150</a:t>
            </a:r>
          </a:p>
          <a:p>
            <a:pPr eaLnBrk="1" hangingPunct="1"/>
            <a:r>
              <a:rPr lang="nl-NL" altLang="nl-NL" smtClean="0"/>
              <a:t>Mais     80</a:t>
            </a:r>
          </a:p>
          <a:p>
            <a:pPr eaLnBrk="1" hangingPunct="1"/>
            <a:r>
              <a:rPr lang="nl-NL" altLang="nl-NL" smtClean="0"/>
              <a:t>Brok     80 – 200</a:t>
            </a:r>
          </a:p>
          <a:p>
            <a:pPr eaLnBrk="1" hangingPunct="1"/>
            <a:r>
              <a:rPr lang="nl-NL" altLang="nl-NL" smtClean="0"/>
              <a:t>Soja    400</a:t>
            </a:r>
          </a:p>
          <a:p>
            <a:pPr eaLnBrk="1" hangingPunct="1"/>
            <a:endParaRPr lang="nl-NL" altLang="nl-NL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nl-NL" smtClean="0"/>
              <a:t>Weende analyse</a:t>
            </a:r>
            <a:endParaRPr lang="nl-NL" altLang="nl-NL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nl-NL" altLang="nl-NL" smtClean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30400"/>
            <a:ext cx="8659896" cy="3925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hthoek 4"/>
          <p:cNvSpPr/>
          <p:nvPr/>
        </p:nvSpPr>
        <p:spPr>
          <a:xfrm>
            <a:off x="4788024" y="3140968"/>
            <a:ext cx="1198287" cy="840192"/>
          </a:xfrm>
          <a:prstGeom prst="rect">
            <a:avLst/>
          </a:prstGeom>
          <a:noFill/>
          <a:ln w="762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38073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2.96296E-6 L 0.16285 -0.0611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42" y="-30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smtClean="0"/>
              <a:t>Ruw vet  Rvet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nl-NL" altLang="nl-NL" dirty="0" smtClean="0"/>
              <a:t>Deel van N-vrij wat vet bevat.</a:t>
            </a:r>
          </a:p>
          <a:p>
            <a:pPr eaLnBrk="1" hangingPunct="1"/>
            <a:r>
              <a:rPr lang="nl-NL" altLang="nl-NL" dirty="0" smtClean="0"/>
              <a:t>Teveel vet remt </a:t>
            </a:r>
            <a:r>
              <a:rPr lang="nl-NL" altLang="nl-NL" dirty="0" err="1" smtClean="0"/>
              <a:t>pensfermentatie</a:t>
            </a:r>
            <a:endParaRPr lang="nl-NL" altLang="nl-NL" dirty="0" smtClean="0"/>
          </a:p>
          <a:p>
            <a:pPr eaLnBrk="1" hangingPunct="1">
              <a:buFontTx/>
              <a:buNone/>
            </a:pPr>
            <a:r>
              <a:rPr lang="nl-NL" altLang="nl-NL" dirty="0" smtClean="0"/>
              <a:t>   </a:t>
            </a:r>
            <a:r>
              <a:rPr lang="nl-NL" altLang="nl-NL" dirty="0" smtClean="0">
                <a:sym typeface="Wingdings" pitchFamily="2" charset="2"/>
              </a:rPr>
              <a:t> bacteriën worden ingepakt.</a:t>
            </a:r>
          </a:p>
          <a:p>
            <a:pPr eaLnBrk="1" hangingPunct="1"/>
            <a:r>
              <a:rPr lang="nl-NL" altLang="nl-NL" dirty="0" smtClean="0"/>
              <a:t>Vet bevat vitaminen (ADEK)</a:t>
            </a:r>
          </a:p>
          <a:p>
            <a:pPr eaLnBrk="1" hangingPunct="1"/>
            <a:endParaRPr lang="nl-NL" altLang="nl-NL" dirty="0" smtClean="0"/>
          </a:p>
          <a:p>
            <a:pPr eaLnBrk="1" hangingPunct="1"/>
            <a:r>
              <a:rPr lang="nl-NL" altLang="nl-NL" dirty="0" smtClean="0"/>
              <a:t>Rest is koolhydraten</a:t>
            </a:r>
          </a:p>
          <a:p>
            <a:pPr eaLnBrk="1" hangingPunct="1"/>
            <a:endParaRPr lang="nl-NL" altLang="nl-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nl-NL" smtClean="0"/>
              <a:t>Weende analyse</a:t>
            </a:r>
            <a:endParaRPr lang="nl-NL" altLang="nl-NL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nl-NL" altLang="nl-NL" smtClean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30400"/>
            <a:ext cx="8659896" cy="3925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hthoek 4"/>
          <p:cNvSpPr/>
          <p:nvPr/>
        </p:nvSpPr>
        <p:spPr>
          <a:xfrm>
            <a:off x="4788024" y="3164872"/>
            <a:ext cx="1224136" cy="840192"/>
          </a:xfrm>
          <a:prstGeom prst="rect">
            <a:avLst/>
          </a:prstGeom>
          <a:noFill/>
          <a:ln w="762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Rechthoek 5"/>
          <p:cNvSpPr/>
          <p:nvPr/>
        </p:nvSpPr>
        <p:spPr>
          <a:xfrm>
            <a:off x="7759288" y="3053152"/>
            <a:ext cx="1224136" cy="840192"/>
          </a:xfrm>
          <a:prstGeom prst="rect">
            <a:avLst/>
          </a:prstGeom>
          <a:noFill/>
          <a:ln w="762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0774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4.81481E-6 L 0.16146 0.0613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073" y="30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smtClean="0"/>
              <a:t>Koolhydraten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nl-NL" altLang="nl-NL" smtClean="0"/>
              <a:t>Deels ruwe celstof (RC)</a:t>
            </a:r>
          </a:p>
          <a:p>
            <a:pPr eaLnBrk="1" hangingPunct="1"/>
            <a:r>
              <a:rPr lang="nl-NL" altLang="nl-NL" smtClean="0"/>
              <a:t>Rest is overige koolhydraten</a:t>
            </a:r>
          </a:p>
          <a:p>
            <a:pPr eaLnBrk="1" hangingPunct="1">
              <a:buFontTx/>
              <a:buNone/>
            </a:pPr>
            <a:r>
              <a:rPr lang="nl-NL" altLang="nl-NL" smtClean="0"/>
              <a:t>	            o.a. suiker en zetmeel</a:t>
            </a:r>
          </a:p>
          <a:p>
            <a:pPr eaLnBrk="1" hangingPunct="1"/>
            <a:endParaRPr lang="nl-NL" altLang="nl-NL" smtClean="0"/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1268413"/>
            <a:ext cx="1879600" cy="283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7" name="Picture 5" descr="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3573463"/>
            <a:ext cx="1743075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nl-NL" smtClean="0"/>
              <a:t>Weende analyse</a:t>
            </a:r>
            <a:endParaRPr lang="nl-NL" altLang="nl-NL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nl-NL" altLang="nl-NL" smtClean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30400"/>
            <a:ext cx="8659896" cy="3925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hthoek 4"/>
          <p:cNvSpPr/>
          <p:nvPr/>
        </p:nvSpPr>
        <p:spPr>
          <a:xfrm>
            <a:off x="6345244" y="3573016"/>
            <a:ext cx="1107076" cy="864096"/>
          </a:xfrm>
          <a:prstGeom prst="rect">
            <a:avLst/>
          </a:prstGeom>
          <a:noFill/>
          <a:ln w="762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2157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2.22222E-6 L 0.16146 0.0613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073" y="30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599" y="609600"/>
            <a:ext cx="6347713" cy="803176"/>
          </a:xfrm>
        </p:spPr>
        <p:txBody>
          <a:bodyPr/>
          <a:lstStyle/>
          <a:p>
            <a:pPr eaLnBrk="1" hangingPunct="1"/>
            <a:r>
              <a:rPr lang="nl-NL" altLang="nl-NL" smtClean="0"/>
              <a:t>OK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629232" y="1556792"/>
            <a:ext cx="6347714" cy="3880773"/>
          </a:xfrm>
        </p:spPr>
        <p:txBody>
          <a:bodyPr/>
          <a:lstStyle/>
          <a:p>
            <a:pPr eaLnBrk="1" hangingPunct="1"/>
            <a:r>
              <a:rPr lang="nl-NL" altLang="nl-NL" smtClean="0"/>
              <a:t>Bestendig en onbestendig zetmeel</a:t>
            </a:r>
          </a:p>
          <a:p>
            <a:pPr eaLnBrk="1" hangingPunct="1"/>
            <a:r>
              <a:rPr lang="nl-NL" altLang="nl-NL" smtClean="0"/>
              <a:t>OZ snel = suikers</a:t>
            </a:r>
          </a:p>
          <a:p>
            <a:pPr eaLnBrk="1" hangingPunct="1">
              <a:buFontTx/>
              <a:buNone/>
            </a:pPr>
            <a:r>
              <a:rPr lang="nl-NL" altLang="nl-NL" smtClean="0"/>
              <a:t>		langzaamer = zetmeel</a:t>
            </a:r>
          </a:p>
          <a:p>
            <a:pPr eaLnBrk="1" hangingPunct="1">
              <a:buFontTx/>
              <a:buNone/>
            </a:pPr>
            <a:r>
              <a:rPr lang="nl-NL" altLang="nl-NL" smtClean="0"/>
              <a:t>		traag = hemicellulose en pectines</a:t>
            </a:r>
          </a:p>
        </p:txBody>
      </p:sp>
      <p:pic>
        <p:nvPicPr>
          <p:cNvPr id="14340" name="Picture 4" descr="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231" y="3284985"/>
            <a:ext cx="5137107" cy="3573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smtClean="0"/>
              <a:t>koolhydraten</a:t>
            </a:r>
          </a:p>
        </p:txBody>
      </p:sp>
      <p:pic>
        <p:nvPicPr>
          <p:cNvPr id="15363" name="Picture 4" descr="10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980728"/>
            <a:ext cx="4804438" cy="571701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is een Weende analyse?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09599" y="2420888"/>
            <a:ext cx="6347714" cy="38807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nl-NL" sz="2400" dirty="0" smtClean="0"/>
              <a:t>Ga zelf eens op onderzoek uit!!</a:t>
            </a:r>
          </a:p>
          <a:p>
            <a:pPr algn="ctr">
              <a:buFont typeface="Wingdings" panose="05000000000000000000" pitchFamily="2" charset="2"/>
              <a:buChar char="Ø"/>
            </a:pPr>
            <a:r>
              <a:rPr lang="nl-NL" sz="2000" dirty="0" smtClean="0"/>
              <a:t> Probeer aan de hand van het internet uit te zoeken, wat een weende analyse is.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16290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04664"/>
            <a:ext cx="8136904" cy="6128758"/>
          </a:xfrm>
        </p:spPr>
      </p:pic>
    </p:spTree>
    <p:extLst>
      <p:ext uri="{BB962C8B-B14F-4D97-AF65-F5344CB8AC3E}">
        <p14:creationId xmlns:p14="http://schemas.microsoft.com/office/powerpoint/2010/main" val="1723894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nl-NL" smtClean="0"/>
              <a:t>Weende analyse</a:t>
            </a:r>
            <a:endParaRPr lang="nl-NL" altLang="nl-NL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nl-NL" altLang="nl-NL" smtClean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30400"/>
            <a:ext cx="8659896" cy="3925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hthoek 1"/>
          <p:cNvSpPr/>
          <p:nvPr/>
        </p:nvSpPr>
        <p:spPr>
          <a:xfrm>
            <a:off x="1763688" y="3501008"/>
            <a:ext cx="1296144" cy="936104"/>
          </a:xfrm>
          <a:prstGeom prst="rect">
            <a:avLst/>
          </a:prstGeom>
          <a:noFill/>
          <a:ln w="762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26905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nl-NL" smtClean="0"/>
              <a:t>Droge stof  DS</a:t>
            </a:r>
            <a:endParaRPr lang="nl-NL" altLang="nl-NL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en-US" altLang="nl-NL" sz="2000" dirty="0" err="1" smtClean="0"/>
              <a:t>Levert</a:t>
            </a:r>
            <a:r>
              <a:rPr lang="en-US" altLang="nl-NL" sz="2000" dirty="0" smtClean="0"/>
              <a:t> </a:t>
            </a:r>
            <a:r>
              <a:rPr lang="en-US" altLang="nl-NL" sz="2000" dirty="0" err="1" smtClean="0"/>
              <a:t>voedingsstoffen</a:t>
            </a:r>
            <a:endParaRPr lang="en-US" altLang="nl-NL" sz="2000" dirty="0" smtClean="0"/>
          </a:p>
          <a:p>
            <a:pPr eaLnBrk="1" hangingPunct="1">
              <a:lnSpc>
                <a:spcPct val="90000"/>
              </a:lnSpc>
            </a:pPr>
            <a:endParaRPr lang="en-US" altLang="nl-NL" dirty="0" smtClean="0"/>
          </a:p>
          <a:p>
            <a:pPr eaLnBrk="1" hangingPunct="1">
              <a:lnSpc>
                <a:spcPct val="90000"/>
              </a:lnSpc>
            </a:pPr>
            <a:r>
              <a:rPr lang="en-US" altLang="nl-NL" dirty="0" smtClean="0"/>
              <a:t>Gras	16%</a:t>
            </a:r>
          </a:p>
          <a:p>
            <a:pPr eaLnBrk="1" hangingPunct="1">
              <a:lnSpc>
                <a:spcPct val="90000"/>
              </a:lnSpc>
            </a:pPr>
            <a:r>
              <a:rPr lang="en-US" altLang="nl-NL" dirty="0" err="1" smtClean="0"/>
              <a:t>Kuil</a:t>
            </a:r>
            <a:r>
              <a:rPr lang="en-US" altLang="nl-NL" dirty="0" smtClean="0"/>
              <a:t>	45%</a:t>
            </a:r>
          </a:p>
          <a:p>
            <a:pPr eaLnBrk="1" hangingPunct="1">
              <a:lnSpc>
                <a:spcPct val="90000"/>
              </a:lnSpc>
            </a:pPr>
            <a:r>
              <a:rPr lang="en-US" altLang="nl-NL" dirty="0" err="1" smtClean="0"/>
              <a:t>Mais</a:t>
            </a:r>
            <a:r>
              <a:rPr lang="en-US" altLang="nl-NL" dirty="0" smtClean="0"/>
              <a:t>	35%</a:t>
            </a:r>
          </a:p>
          <a:p>
            <a:pPr eaLnBrk="1" hangingPunct="1">
              <a:lnSpc>
                <a:spcPct val="90000"/>
              </a:lnSpc>
            </a:pPr>
            <a:r>
              <a:rPr lang="en-US" altLang="nl-NL" dirty="0" err="1" smtClean="0"/>
              <a:t>Bostel</a:t>
            </a:r>
            <a:r>
              <a:rPr lang="en-US" altLang="nl-NL" dirty="0" smtClean="0"/>
              <a:t>	22%</a:t>
            </a:r>
          </a:p>
          <a:p>
            <a:pPr eaLnBrk="1" hangingPunct="1">
              <a:lnSpc>
                <a:spcPct val="90000"/>
              </a:lnSpc>
            </a:pPr>
            <a:r>
              <a:rPr lang="en-US" altLang="nl-NL" dirty="0" err="1" smtClean="0"/>
              <a:t>Komkommer</a:t>
            </a:r>
            <a:r>
              <a:rPr lang="en-US" altLang="nl-NL" dirty="0" smtClean="0"/>
              <a:t> 6%</a:t>
            </a:r>
          </a:p>
          <a:p>
            <a:pPr eaLnBrk="1" hangingPunct="1">
              <a:lnSpc>
                <a:spcPct val="90000"/>
              </a:lnSpc>
            </a:pPr>
            <a:r>
              <a:rPr lang="en-US" altLang="nl-NL" dirty="0" err="1" smtClean="0"/>
              <a:t>Rantsoen</a:t>
            </a:r>
            <a:r>
              <a:rPr lang="en-US" altLang="nl-NL" dirty="0" smtClean="0"/>
              <a:t> 40 – 50 %</a:t>
            </a:r>
            <a:endParaRPr lang="nl-NL" altLang="nl-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nl-NL" smtClean="0"/>
              <a:t>Weende analyse</a:t>
            </a:r>
            <a:endParaRPr lang="nl-NL" altLang="nl-NL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nl-NL" altLang="nl-NL" smtClean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30400"/>
            <a:ext cx="8659896" cy="3925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hthoek 4"/>
          <p:cNvSpPr/>
          <p:nvPr/>
        </p:nvSpPr>
        <p:spPr>
          <a:xfrm>
            <a:off x="1763688" y="2636912"/>
            <a:ext cx="1296144" cy="936104"/>
          </a:xfrm>
          <a:prstGeom prst="rect">
            <a:avLst/>
          </a:prstGeom>
          <a:noFill/>
          <a:ln w="762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54448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nl-NL" smtClean="0"/>
              <a:t>Water</a:t>
            </a:r>
            <a:endParaRPr lang="nl-NL" altLang="nl-NL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nl-NL" altLang="nl-NL" smtClean="0"/>
              <a:t>Bouwstof</a:t>
            </a:r>
          </a:p>
          <a:p>
            <a:pPr eaLnBrk="1" hangingPunct="1"/>
            <a:r>
              <a:rPr lang="nl-NL" altLang="nl-NL" smtClean="0"/>
              <a:t>Transport</a:t>
            </a:r>
          </a:p>
          <a:p>
            <a:pPr eaLnBrk="1" hangingPunct="1"/>
            <a:r>
              <a:rPr lang="nl-NL" altLang="nl-NL" smtClean="0"/>
              <a:t>Warmteregulatie</a:t>
            </a:r>
          </a:p>
          <a:p>
            <a:pPr eaLnBrk="1" hangingPunct="1"/>
            <a:r>
              <a:rPr lang="nl-NL" altLang="nl-NL" smtClean="0"/>
              <a:t>Stoffen oplossen voor vertering</a:t>
            </a:r>
          </a:p>
          <a:p>
            <a:pPr eaLnBrk="1" hangingPunct="1"/>
            <a:endParaRPr lang="nl-NL" altLang="nl-NL" smtClean="0"/>
          </a:p>
          <a:p>
            <a:pPr eaLnBrk="1" hangingPunct="1"/>
            <a:r>
              <a:rPr lang="nl-NL" altLang="nl-NL" smtClean="0"/>
              <a:t>Let op kwaliteit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nl-NL" smtClean="0"/>
              <a:t>Weende analyse</a:t>
            </a:r>
            <a:endParaRPr lang="nl-NL" altLang="nl-NL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nl-NL" altLang="nl-NL" smtClean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30400"/>
            <a:ext cx="8659896" cy="3925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hthoek 4"/>
          <p:cNvSpPr/>
          <p:nvPr/>
        </p:nvSpPr>
        <p:spPr>
          <a:xfrm>
            <a:off x="3275856" y="4365104"/>
            <a:ext cx="1296144" cy="936104"/>
          </a:xfrm>
          <a:prstGeom prst="rect">
            <a:avLst/>
          </a:prstGeom>
          <a:noFill/>
          <a:ln w="762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97360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nl-NL" smtClean="0"/>
              <a:t>Anorganische stof   RAS</a:t>
            </a:r>
            <a:endParaRPr lang="nl-NL" altLang="nl-NL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nl-NL" smtClean="0"/>
              <a:t>Zand</a:t>
            </a:r>
          </a:p>
          <a:p>
            <a:pPr eaLnBrk="1" hangingPunct="1"/>
            <a:r>
              <a:rPr lang="en-US" altLang="nl-NL" smtClean="0"/>
              <a:t>Mineralen (welke)</a:t>
            </a:r>
          </a:p>
          <a:p>
            <a:pPr eaLnBrk="1" hangingPunct="1"/>
            <a:endParaRPr lang="en-US" altLang="nl-NL" smtClean="0"/>
          </a:p>
          <a:p>
            <a:pPr eaLnBrk="1" hangingPunct="1">
              <a:buFontTx/>
              <a:buNone/>
            </a:pPr>
            <a:r>
              <a:rPr lang="en-US" altLang="nl-NL" smtClean="0"/>
              <a:t>(Ca-P-Mg-Na-K-Cu-Zn-Se-Co)</a:t>
            </a:r>
            <a:endParaRPr lang="nl-NL" altLang="nl-NL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nl-NL" smtClean="0"/>
              <a:t>Weende analyse</a:t>
            </a:r>
            <a:endParaRPr lang="nl-NL" altLang="nl-NL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nl-NL" altLang="nl-NL" smtClean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30400"/>
            <a:ext cx="8659896" cy="3925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hthoek 4"/>
          <p:cNvSpPr/>
          <p:nvPr/>
        </p:nvSpPr>
        <p:spPr>
          <a:xfrm>
            <a:off x="3323803" y="2636912"/>
            <a:ext cx="1296144" cy="936104"/>
          </a:xfrm>
          <a:prstGeom prst="rect">
            <a:avLst/>
          </a:prstGeom>
          <a:noFill/>
          <a:ln w="762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21071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Kantoor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1271</TotalTime>
  <Words>183</Words>
  <Application>Microsoft Office PowerPoint</Application>
  <PresentationFormat>Diavoorstelling (4:3)</PresentationFormat>
  <Paragraphs>81</Paragraphs>
  <Slides>20</Slides>
  <Notes>14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20</vt:i4>
      </vt:variant>
    </vt:vector>
  </HeadingPairs>
  <TitlesOfParts>
    <vt:vector size="25" baseType="lpstr">
      <vt:lpstr>Arial</vt:lpstr>
      <vt:lpstr>Trebuchet MS</vt:lpstr>
      <vt:lpstr>Wingdings</vt:lpstr>
      <vt:lpstr>Wingdings 3</vt:lpstr>
      <vt:lpstr>Facet</vt:lpstr>
      <vt:lpstr>Veevoeding</vt:lpstr>
      <vt:lpstr>Wat is een Weende analyse?</vt:lpstr>
      <vt:lpstr>Weende analyse</vt:lpstr>
      <vt:lpstr>Droge stof  DS</vt:lpstr>
      <vt:lpstr>Weende analyse</vt:lpstr>
      <vt:lpstr>Water</vt:lpstr>
      <vt:lpstr>Weende analyse</vt:lpstr>
      <vt:lpstr>Anorganische stof   RAS</vt:lpstr>
      <vt:lpstr>Weende analyse</vt:lpstr>
      <vt:lpstr>Organische stof  OS</vt:lpstr>
      <vt:lpstr>Weende analyse</vt:lpstr>
      <vt:lpstr>Ruw eiwit  RE</vt:lpstr>
      <vt:lpstr>Weende analyse</vt:lpstr>
      <vt:lpstr>Ruw vet  Rvet</vt:lpstr>
      <vt:lpstr>Weende analyse</vt:lpstr>
      <vt:lpstr>Koolhydraten</vt:lpstr>
      <vt:lpstr>Weende analyse</vt:lpstr>
      <vt:lpstr>OK</vt:lpstr>
      <vt:lpstr>koolhydraten</vt:lpstr>
      <vt:lpstr>PowerPoint-presentatie</vt:lpstr>
    </vt:vector>
  </TitlesOfParts>
  <Company>Helicon Opleidingen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Veevoeding</dc:title>
  <dc:creator>thj</dc:creator>
  <cp:lastModifiedBy>Nea Wolfs</cp:lastModifiedBy>
  <cp:revision>40</cp:revision>
  <cp:lastPrinted>2014-11-11T07:48:44Z</cp:lastPrinted>
  <dcterms:created xsi:type="dcterms:W3CDTF">2010-11-01T14:29:05Z</dcterms:created>
  <dcterms:modified xsi:type="dcterms:W3CDTF">2015-10-13T07:08:37Z</dcterms:modified>
</cp:coreProperties>
</file>