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62" r:id="rId2"/>
    <p:sldId id="264" r:id="rId3"/>
    <p:sldId id="265" r:id="rId4"/>
    <p:sldId id="266" r:id="rId5"/>
    <p:sldId id="267" r:id="rId6"/>
    <p:sldId id="290" r:id="rId7"/>
    <p:sldId id="294" r:id="rId8"/>
    <p:sldId id="293" r:id="rId9"/>
    <p:sldId id="295" r:id="rId10"/>
    <p:sldId id="296" r:id="rId11"/>
    <p:sldId id="268" r:id="rId12"/>
    <p:sldId id="269" r:id="rId13"/>
    <p:sldId id="279" r:id="rId14"/>
    <p:sldId id="270" r:id="rId15"/>
    <p:sldId id="261" r:id="rId16"/>
    <p:sldId id="280" r:id="rId17"/>
    <p:sldId id="272" r:id="rId18"/>
    <p:sldId id="273" r:id="rId19"/>
    <p:sldId id="274" r:id="rId20"/>
    <p:sldId id="260" r:id="rId21"/>
    <p:sldId id="287" r:id="rId22"/>
    <p:sldId id="291" r:id="rId23"/>
    <p:sldId id="292" r:id="rId24"/>
    <p:sldId id="288" r:id="rId25"/>
    <p:sldId id="283" r:id="rId26"/>
    <p:sldId id="284" r:id="rId27"/>
    <p:sldId id="286" r:id="rId28"/>
    <p:sldId id="276" r:id="rId29"/>
    <p:sldId id="275" r:id="rId3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54" autoAdjust="0"/>
    <p:restoredTop sz="94660"/>
  </p:normalViewPr>
  <p:slideViewPr>
    <p:cSldViewPr>
      <p:cViewPr varScale="1">
        <p:scale>
          <a:sx n="75" d="100"/>
          <a:sy n="75" d="100"/>
        </p:scale>
        <p:origin x="666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7B7EED-D1A6-4E42-952C-BB2629EFE160}" type="datetimeFigureOut">
              <a:rPr lang="en-GB" smtClean="0"/>
              <a:t>15/06/2015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35095-6497-4A26-8EB4-3C196FD6872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940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FBDDAB-C4E3-4AD5-8EBD-43C0C09DBAA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889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DE3B-8E4C-4A06-82E6-B5B85B1975D3}" type="datetimeFigureOut">
              <a:rPr lang="nl-NL" smtClean="0"/>
              <a:t>15-6-2015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057-13C5-4791-82D0-0715CC1EF9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5985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DE3B-8E4C-4A06-82E6-B5B85B1975D3}" type="datetimeFigureOut">
              <a:rPr lang="nl-NL" smtClean="0"/>
              <a:t>15-6-2015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057-13C5-4791-82D0-0715CC1EF9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5092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DE3B-8E4C-4A06-82E6-B5B85B1975D3}" type="datetimeFigureOut">
              <a:rPr lang="nl-NL" smtClean="0"/>
              <a:t>15-6-2015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057-13C5-4791-82D0-0715CC1EF972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15622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DE3B-8E4C-4A06-82E6-B5B85B1975D3}" type="datetimeFigureOut">
              <a:rPr lang="nl-NL" smtClean="0"/>
              <a:t>15-6-2015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057-13C5-4791-82D0-0715CC1EF9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9817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DE3B-8E4C-4A06-82E6-B5B85B1975D3}" type="datetimeFigureOut">
              <a:rPr lang="nl-NL" smtClean="0"/>
              <a:t>15-6-2015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057-13C5-4791-82D0-0715CC1EF972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4019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DE3B-8E4C-4A06-82E6-B5B85B1975D3}" type="datetimeFigureOut">
              <a:rPr lang="nl-NL" smtClean="0"/>
              <a:t>15-6-2015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057-13C5-4791-82D0-0715CC1EF9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65026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DE3B-8E4C-4A06-82E6-B5B85B1975D3}" type="datetimeFigureOut">
              <a:rPr lang="nl-NL" smtClean="0"/>
              <a:t>15-6-2015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057-13C5-4791-82D0-0715CC1EF9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0876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DE3B-8E4C-4A06-82E6-B5B85B1975D3}" type="datetimeFigureOut">
              <a:rPr lang="nl-NL" smtClean="0"/>
              <a:t>15-6-2015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057-13C5-4791-82D0-0715CC1EF9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306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DE3B-8E4C-4A06-82E6-B5B85B1975D3}" type="datetimeFigureOut">
              <a:rPr lang="nl-NL" smtClean="0"/>
              <a:t>15-6-2015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057-13C5-4791-82D0-0715CC1EF9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4988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DE3B-8E4C-4A06-82E6-B5B85B1975D3}" type="datetimeFigureOut">
              <a:rPr lang="nl-NL" smtClean="0"/>
              <a:t>15-6-2015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057-13C5-4791-82D0-0715CC1EF9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6102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DE3B-8E4C-4A06-82E6-B5B85B1975D3}" type="datetimeFigureOut">
              <a:rPr lang="nl-NL" smtClean="0"/>
              <a:t>15-6-2015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057-13C5-4791-82D0-0715CC1EF9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9041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DE3B-8E4C-4A06-82E6-B5B85B1975D3}" type="datetimeFigureOut">
              <a:rPr lang="nl-NL" smtClean="0"/>
              <a:t>15-6-2015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057-13C5-4791-82D0-0715CC1EF9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2031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DE3B-8E4C-4A06-82E6-B5B85B1975D3}" type="datetimeFigureOut">
              <a:rPr lang="nl-NL" smtClean="0"/>
              <a:t>15-6-2015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057-13C5-4791-82D0-0715CC1EF9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7726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DE3B-8E4C-4A06-82E6-B5B85B1975D3}" type="datetimeFigureOut">
              <a:rPr lang="nl-NL" smtClean="0"/>
              <a:t>15-6-2015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057-13C5-4791-82D0-0715CC1EF9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53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DE3B-8E4C-4A06-82E6-B5B85B1975D3}" type="datetimeFigureOut">
              <a:rPr lang="nl-NL" smtClean="0"/>
              <a:t>15-6-2015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057-13C5-4791-82D0-0715CC1EF9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5740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DE3B-8E4C-4A06-82E6-B5B85B1975D3}" type="datetimeFigureOut">
              <a:rPr lang="nl-NL" smtClean="0"/>
              <a:t>15-6-2015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057-13C5-4791-82D0-0715CC1EF9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4472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2DE3B-8E4C-4A06-82E6-B5B85B1975D3}" type="datetimeFigureOut">
              <a:rPr lang="nl-NL" smtClean="0"/>
              <a:t>15-6-2015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A11E057-13C5-4791-82D0-0715CC1EF9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787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Leaves</a:t>
            </a:r>
            <a:r>
              <a:rPr lang="nl-NL" dirty="0" smtClean="0"/>
              <a:t> 3.4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http://www.wycokck.org/uploadedImages/Departments/Parks_and_Recreation/home_tre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" y="1434698"/>
            <a:ext cx="9153525" cy="495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356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Photosynthesis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2477692"/>
            <a:ext cx="6447501" cy="2910579"/>
          </a:xfrm>
        </p:spPr>
        <p:txBody>
          <a:bodyPr/>
          <a:lstStyle/>
          <a:p>
            <a:r>
              <a:rPr lang="en-GB" dirty="0" smtClean="0"/>
              <a:t>A chemical reaction (activated by light) in which the plant creates glucose and oxygen.</a:t>
            </a:r>
          </a:p>
        </p:txBody>
      </p:sp>
      <p:pic>
        <p:nvPicPr>
          <p:cNvPr id="5" name="Tijdelijke aanduiding voor inhoud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622" y="2966689"/>
            <a:ext cx="3845378" cy="3079367"/>
          </a:xfrm>
        </p:spPr>
      </p:pic>
      <p:sp>
        <p:nvSpPr>
          <p:cNvPr id="6" name="Rectangle 5"/>
          <p:cNvSpPr/>
          <p:nvPr/>
        </p:nvSpPr>
        <p:spPr>
          <a:xfrm>
            <a:off x="508000" y="4249303"/>
            <a:ext cx="3940502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350" dirty="0"/>
              <a:t>Water+ carbondioxide + light = glucose + </a:t>
            </a:r>
            <a:r>
              <a:rPr lang="nl-NL" sz="1350" dirty="0" err="1"/>
              <a:t>oxygen</a:t>
            </a:r>
            <a:endParaRPr lang="nl-NL" sz="1350" dirty="0"/>
          </a:p>
          <a:p>
            <a:r>
              <a:rPr lang="nl-NL" sz="1350" dirty="0"/>
              <a:t> </a:t>
            </a:r>
          </a:p>
          <a:p>
            <a:r>
              <a:rPr lang="nl-NL" sz="1350" dirty="0"/>
              <a:t>H</a:t>
            </a:r>
            <a:r>
              <a:rPr lang="nl-NL" sz="1350" baseline="-25000" dirty="0"/>
              <a:t>2</a:t>
            </a:r>
            <a:r>
              <a:rPr lang="nl-NL" sz="1350" dirty="0"/>
              <a:t>O    + CO</a:t>
            </a:r>
            <a:r>
              <a:rPr lang="nl-NL" sz="1350" baseline="-25000" dirty="0"/>
              <a:t>2</a:t>
            </a:r>
            <a:r>
              <a:rPr lang="nl-NL" sz="1350" dirty="0"/>
              <a:t>   + </a:t>
            </a:r>
            <a:r>
              <a:rPr lang="nl-NL" sz="1350" dirty="0" smtClean="0"/>
              <a:t>energy          </a:t>
            </a:r>
            <a:r>
              <a:rPr lang="nl-NL" sz="1350" dirty="0"/>
              <a:t>= C</a:t>
            </a:r>
            <a:r>
              <a:rPr lang="nl-NL" sz="1350" baseline="-25000" dirty="0"/>
              <a:t>6</a:t>
            </a:r>
            <a:r>
              <a:rPr lang="nl-NL" sz="1350" dirty="0"/>
              <a:t>H</a:t>
            </a:r>
            <a:r>
              <a:rPr lang="nl-NL" sz="1350" baseline="-25000" dirty="0"/>
              <a:t>12</a:t>
            </a:r>
            <a:r>
              <a:rPr lang="nl-NL" sz="1350" dirty="0"/>
              <a:t>O</a:t>
            </a:r>
            <a:r>
              <a:rPr lang="nl-NL" sz="1350" baseline="-25000" dirty="0"/>
              <a:t>6 </a:t>
            </a:r>
            <a:r>
              <a:rPr lang="nl-NL" sz="1350" dirty="0"/>
              <a:t>+   O</a:t>
            </a:r>
            <a:r>
              <a:rPr lang="nl-NL" sz="1350" baseline="-25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6886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Anatomy leaf</a:t>
            </a:r>
            <a:endParaRPr lang="en-GB" dirty="0"/>
          </a:p>
        </p:txBody>
      </p:sp>
      <p:pic>
        <p:nvPicPr>
          <p:cNvPr id="4" name="Content Placeholder 3" descr="http://www.shmoop.com/images/biology/biobook_plantsf_graphik_17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9552" y="1412776"/>
            <a:ext cx="736715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0548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Vessels in a leaf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 descr="mystery imag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236" y="1772816"/>
            <a:ext cx="402904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25.media.tumblr.com/tumblr_l9amqx9lyQ1qahuhjo1_5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12776"/>
            <a:ext cx="3823970" cy="4761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7704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10244" name="Picture 5" descr="leaf%20skelet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649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520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Leaf scar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067944" y="1600200"/>
            <a:ext cx="4618856" cy="4525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The place where the leaf was attached is now sealed of by a corky layer.</a:t>
            </a:r>
          </a:p>
          <a:p>
            <a:endParaRPr lang="en-GB" sz="2400" dirty="0" smtClean="0"/>
          </a:p>
          <a:p>
            <a:r>
              <a:rPr lang="en-GB" sz="2400" dirty="0" smtClean="0"/>
              <a:t>The arrow points to the vascular bundles </a:t>
            </a:r>
            <a:endParaRPr lang="en-GB" sz="2400" dirty="0"/>
          </a:p>
        </p:txBody>
      </p:sp>
      <p:pic>
        <p:nvPicPr>
          <p:cNvPr id="5" name="Picture 4" descr="http://www.uky.edu/Ag/Horticulture/kytreewebsite/Native%20tree%20Keys/glossary/images/vasculartrac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392258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878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sp>
        <p:nvSpPr>
          <p:cNvPr id="1638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pic>
        <p:nvPicPr>
          <p:cNvPr id="16388" name="Picture 5" descr="http://www.extension.org/mediawiki/files/5/5d/Leaf_sc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0"/>
            <a:ext cx="58118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006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Function of leaves</a:t>
            </a:r>
            <a:endParaRPr lang="nl-NL" altLang="nl-NL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Photosynthesis</a:t>
            </a:r>
            <a:endParaRPr lang="nl-NL" altLang="nl-NL" smtClean="0"/>
          </a:p>
        </p:txBody>
      </p:sp>
      <p:pic>
        <p:nvPicPr>
          <p:cNvPr id="11268" name="Picture 5" descr="photosynthes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181100"/>
            <a:ext cx="4552950" cy="567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555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3076" name="Picture 5" descr="define-perennial-bulbs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4529138" cy="630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 descr="bulb_cross_sec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1844675"/>
            <a:ext cx="4429125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757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4100" name="Picture 5" descr="08IIA-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6250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7" descr="08IIB-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0"/>
            <a:ext cx="35718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11" descr="08IIC-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286125"/>
            <a:ext cx="476250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979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5124" name="Picture 4" descr="08IIB-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718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6" descr="08IIG-c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550" y="0"/>
            <a:ext cx="321945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8" descr="08IIG-c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162300"/>
            <a:ext cx="4464050" cy="365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369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 plant?</a:t>
            </a:r>
            <a:endParaRPr lang="en-GB" dirty="0"/>
          </a:p>
        </p:txBody>
      </p:sp>
      <p:pic>
        <p:nvPicPr>
          <p:cNvPr id="4" name="Content Placeholder 3" descr="http://www.bbc.co.uk/schools/gcsebitesize/science/images/aqaaddsci_06.gif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62025" y="2335336"/>
            <a:ext cx="52101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hoek 5"/>
          <p:cNvSpPr/>
          <p:nvPr/>
        </p:nvSpPr>
        <p:spPr>
          <a:xfrm flipV="1">
            <a:off x="2640914" y="2406950"/>
            <a:ext cx="1224136" cy="3004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 flipV="1">
            <a:off x="3059832" y="2910057"/>
            <a:ext cx="729832" cy="296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 flipV="1">
            <a:off x="3127167" y="3409166"/>
            <a:ext cx="684076" cy="296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 10"/>
          <p:cNvSpPr/>
          <p:nvPr/>
        </p:nvSpPr>
        <p:spPr>
          <a:xfrm flipV="1">
            <a:off x="5580112" y="3843313"/>
            <a:ext cx="864096" cy="296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/>
          <p:cNvSpPr/>
          <p:nvPr/>
        </p:nvSpPr>
        <p:spPr>
          <a:xfrm flipV="1">
            <a:off x="5580112" y="4268809"/>
            <a:ext cx="684076" cy="296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hthoek 12"/>
          <p:cNvSpPr/>
          <p:nvPr/>
        </p:nvSpPr>
        <p:spPr>
          <a:xfrm flipV="1">
            <a:off x="5580112" y="4764160"/>
            <a:ext cx="684076" cy="296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2726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Function of leaves</a:t>
            </a:r>
            <a:endParaRPr lang="nl-NL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Photosynthesis</a:t>
            </a:r>
          </a:p>
          <a:p>
            <a:pPr eaLnBrk="1" hangingPunct="1"/>
            <a:endParaRPr lang="en-US" dirty="0"/>
          </a:p>
          <a:p>
            <a:r>
              <a:rPr lang="en-US" sz="1800" dirty="0" smtClean="0"/>
              <a:t>Photo = light</a:t>
            </a:r>
          </a:p>
          <a:p>
            <a:r>
              <a:rPr lang="en-US" sz="1800" dirty="0" smtClean="0"/>
              <a:t>Synthesis = assemble, put together</a:t>
            </a:r>
          </a:p>
          <a:p>
            <a:endParaRPr lang="en-US" sz="1800" dirty="0" smtClean="0"/>
          </a:p>
          <a:p>
            <a:r>
              <a:rPr lang="en-US" sz="1800" dirty="0" smtClean="0"/>
              <a:t>What is put together?</a:t>
            </a:r>
            <a:endParaRPr lang="nl-NL" sz="1800" dirty="0" smtClean="0"/>
          </a:p>
          <a:p>
            <a:pPr eaLnBrk="1" hangingPunct="1"/>
            <a:endParaRPr lang="nl-NL" sz="1800" b="1" dirty="0" smtClean="0"/>
          </a:p>
        </p:txBody>
      </p:sp>
      <p:pic>
        <p:nvPicPr>
          <p:cNvPr id="11268" name="Picture 5" descr="photosynthes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181100"/>
            <a:ext cx="4552950" cy="567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4528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Function of leaves</a:t>
            </a:r>
            <a:endParaRPr lang="nl-NL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3682752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Photosynthesis</a:t>
            </a:r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 smtClean="0"/>
              <a:t>What is put together?</a:t>
            </a:r>
            <a:endParaRPr lang="nl-NL" sz="1800" dirty="0" smtClean="0"/>
          </a:p>
          <a:p>
            <a:pPr marL="0" indent="0">
              <a:buNone/>
            </a:pPr>
            <a:endParaRPr lang="en-US" altLang="nl-NL" sz="1800" dirty="0" smtClean="0"/>
          </a:p>
          <a:p>
            <a:pPr marL="0" indent="0">
              <a:buNone/>
            </a:pPr>
            <a:r>
              <a:rPr lang="en-US" altLang="nl-NL" sz="1800" dirty="0" smtClean="0"/>
              <a:t>Glucose and oxygen are created </a:t>
            </a:r>
            <a:r>
              <a:rPr lang="en-US" altLang="nl-NL" sz="1800" dirty="0"/>
              <a:t>out of water and </a:t>
            </a:r>
            <a:r>
              <a:rPr lang="en-US" altLang="nl-NL" sz="1800" dirty="0" smtClean="0"/>
              <a:t>carbon dioxide (a gas):</a:t>
            </a:r>
            <a:endParaRPr lang="en-US" altLang="nl-NL" sz="1800" dirty="0"/>
          </a:p>
          <a:p>
            <a:pPr>
              <a:buNone/>
            </a:pPr>
            <a:r>
              <a:rPr lang="en-US" altLang="nl-NL" sz="1800" dirty="0"/>
              <a:t>	</a:t>
            </a:r>
          </a:p>
          <a:p>
            <a:pPr>
              <a:buNone/>
            </a:pPr>
            <a:r>
              <a:rPr lang="en-US" altLang="nl-NL" sz="1800" dirty="0"/>
              <a:t>Water + CO</a:t>
            </a:r>
            <a:r>
              <a:rPr lang="en-US" altLang="nl-NL" sz="1400" dirty="0"/>
              <a:t>2</a:t>
            </a:r>
            <a:r>
              <a:rPr lang="en-US" altLang="nl-NL" sz="1800" dirty="0"/>
              <a:t> </a:t>
            </a:r>
            <a:r>
              <a:rPr lang="en-US" altLang="nl-NL" sz="1800" dirty="0">
                <a:sym typeface="Wingdings" panose="05000000000000000000" pitchFamily="2" charset="2"/>
              </a:rPr>
              <a:t> glucose + oxygen</a:t>
            </a:r>
            <a:endParaRPr lang="nl-NL" altLang="nl-NL" sz="1800" dirty="0"/>
          </a:p>
          <a:p>
            <a:pPr eaLnBrk="1" hangingPunct="1"/>
            <a:endParaRPr lang="nl-NL" sz="1800" b="1" dirty="0" smtClean="0"/>
          </a:p>
        </p:txBody>
      </p:sp>
      <p:pic>
        <p:nvPicPr>
          <p:cNvPr id="11268" name="Picture 5" descr="photosynthes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181100"/>
            <a:ext cx="4552950" cy="567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53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Photosynthesis VS respiration 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508000" y="2477692"/>
            <a:ext cx="7160344" cy="2910579"/>
          </a:xfrm>
        </p:spPr>
        <p:txBody>
          <a:bodyPr/>
          <a:lstStyle/>
          <a:p>
            <a:r>
              <a:rPr lang="nl-NL" dirty="0"/>
              <a:t>C</a:t>
            </a:r>
            <a:r>
              <a:rPr lang="nl-NL" baseline="-25000" dirty="0"/>
              <a:t>6</a:t>
            </a:r>
            <a:r>
              <a:rPr lang="nl-NL" dirty="0"/>
              <a:t>H</a:t>
            </a:r>
            <a:r>
              <a:rPr lang="nl-NL" baseline="-25000" dirty="0"/>
              <a:t>12</a:t>
            </a:r>
            <a:r>
              <a:rPr lang="nl-NL" dirty="0"/>
              <a:t>O</a:t>
            </a:r>
            <a:r>
              <a:rPr lang="nl-NL" baseline="-25000" dirty="0"/>
              <a:t>6     </a:t>
            </a:r>
            <a:r>
              <a:rPr lang="nl-NL" dirty="0"/>
              <a:t>+   O</a:t>
            </a:r>
            <a:r>
              <a:rPr lang="nl-NL" baseline="-25000" dirty="0"/>
              <a:t>2</a:t>
            </a:r>
            <a:r>
              <a:rPr lang="nl-NL" dirty="0"/>
              <a:t>       = H</a:t>
            </a:r>
            <a:r>
              <a:rPr lang="nl-NL" baseline="-25000" dirty="0"/>
              <a:t>2</a:t>
            </a:r>
            <a:r>
              <a:rPr lang="nl-NL" dirty="0"/>
              <a:t>O + CO</a:t>
            </a:r>
            <a:r>
              <a:rPr lang="nl-NL" baseline="-25000" dirty="0"/>
              <a:t>2</a:t>
            </a:r>
            <a:r>
              <a:rPr lang="nl-NL" dirty="0"/>
              <a:t> + </a:t>
            </a:r>
            <a:r>
              <a:rPr lang="nl-NL" dirty="0" smtClean="0"/>
              <a:t>energy</a:t>
            </a:r>
          </a:p>
          <a:p>
            <a:endParaRPr lang="nl-NL" dirty="0" smtClean="0"/>
          </a:p>
          <a:p>
            <a:r>
              <a:rPr lang="nl-NL" dirty="0" smtClean="0"/>
              <a:t>H</a:t>
            </a:r>
            <a:r>
              <a:rPr lang="nl-NL" baseline="-25000" dirty="0" smtClean="0"/>
              <a:t>2</a:t>
            </a:r>
            <a:r>
              <a:rPr lang="nl-NL" dirty="0" smtClean="0"/>
              <a:t>O  </a:t>
            </a:r>
            <a:r>
              <a:rPr lang="nl-NL" dirty="0"/>
              <a:t>+ </a:t>
            </a:r>
            <a:r>
              <a:rPr lang="nl-NL" dirty="0" smtClean="0"/>
              <a:t>CO</a:t>
            </a:r>
            <a:r>
              <a:rPr lang="nl-NL" baseline="-25000" dirty="0" smtClean="0"/>
              <a:t>2</a:t>
            </a:r>
            <a:r>
              <a:rPr lang="nl-NL" dirty="0" smtClean="0"/>
              <a:t> </a:t>
            </a:r>
            <a:r>
              <a:rPr lang="nl-NL" dirty="0"/>
              <a:t>+ </a:t>
            </a:r>
            <a:r>
              <a:rPr lang="nl-NL" dirty="0" smtClean="0"/>
              <a:t>energy  =  </a:t>
            </a:r>
            <a:r>
              <a:rPr lang="nl-NL" dirty="0"/>
              <a:t>C</a:t>
            </a:r>
            <a:r>
              <a:rPr lang="nl-NL" baseline="-25000" dirty="0"/>
              <a:t>6</a:t>
            </a:r>
            <a:r>
              <a:rPr lang="nl-NL" dirty="0"/>
              <a:t>H</a:t>
            </a:r>
            <a:r>
              <a:rPr lang="nl-NL" baseline="-25000" dirty="0"/>
              <a:t>12</a:t>
            </a:r>
            <a:r>
              <a:rPr lang="nl-NL" dirty="0"/>
              <a:t>O</a:t>
            </a:r>
            <a:r>
              <a:rPr lang="nl-NL" baseline="-25000" dirty="0"/>
              <a:t>6 </a:t>
            </a:r>
            <a:r>
              <a:rPr lang="nl-NL" dirty="0"/>
              <a:t>+   O</a:t>
            </a:r>
            <a:r>
              <a:rPr lang="nl-NL" baseline="-25000" dirty="0"/>
              <a:t>2</a:t>
            </a:r>
          </a:p>
          <a:p>
            <a:pPr marL="0" indent="0">
              <a:buNone/>
            </a:pPr>
            <a:r>
              <a:rPr lang="nl-NL" dirty="0" smtClean="0"/>
              <a:t>  </a:t>
            </a:r>
            <a:endParaRPr lang="nl-NL" baseline="-25000" dirty="0"/>
          </a:p>
          <a:p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717819"/>
            <a:ext cx="3846557" cy="295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8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Bruto </a:t>
            </a:r>
            <a:r>
              <a:rPr lang="nl-NL" dirty="0" err="1" smtClean="0"/>
              <a:t>and</a:t>
            </a:r>
            <a:r>
              <a:rPr lang="nl-NL" dirty="0" smtClean="0"/>
              <a:t> netto </a:t>
            </a:r>
            <a:r>
              <a:rPr lang="nl-NL" dirty="0" err="1" smtClean="0"/>
              <a:t>production</a:t>
            </a:r>
            <a:r>
              <a:rPr lang="nl-NL" dirty="0" smtClean="0"/>
              <a:t>. 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20798" y="2477692"/>
            <a:ext cx="3171082" cy="2910580"/>
          </a:xfrm>
        </p:spPr>
        <p:txBody>
          <a:bodyPr/>
          <a:lstStyle/>
          <a:p>
            <a:r>
              <a:rPr lang="nl-NL" dirty="0" smtClean="0"/>
              <a:t>Bruto </a:t>
            </a:r>
            <a:r>
              <a:rPr lang="nl-NL" dirty="0" err="1" smtClean="0"/>
              <a:t>production</a:t>
            </a:r>
            <a:r>
              <a:rPr lang="nl-NL" dirty="0" smtClean="0"/>
              <a:t>=</a:t>
            </a:r>
          </a:p>
          <a:p>
            <a:pPr lvl="1"/>
            <a:r>
              <a:rPr lang="nl-NL" dirty="0" smtClean="0"/>
              <a:t>How </a:t>
            </a:r>
            <a:r>
              <a:rPr lang="nl-NL" dirty="0" err="1" smtClean="0"/>
              <a:t>much</a:t>
            </a:r>
            <a:r>
              <a:rPr lang="nl-NL" dirty="0" smtClean="0"/>
              <a:t> O</a:t>
            </a:r>
            <a:r>
              <a:rPr lang="nl-NL" baseline="30000" dirty="0" smtClean="0"/>
              <a:t>2 </a:t>
            </a:r>
            <a:r>
              <a:rPr lang="nl-NL" dirty="0"/>
              <a:t>is  </a:t>
            </a:r>
            <a:r>
              <a:rPr lang="nl-NL" dirty="0" err="1" smtClean="0"/>
              <a:t>produced</a:t>
            </a:r>
            <a:r>
              <a:rPr lang="nl-NL" dirty="0" smtClean="0"/>
              <a:t>.</a:t>
            </a:r>
          </a:p>
          <a:p>
            <a:pPr lvl="1"/>
            <a:endParaRPr lang="nl-NL" dirty="0"/>
          </a:p>
        </p:txBody>
      </p:sp>
      <p:sp>
        <p:nvSpPr>
          <p:cNvPr id="5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075364" y="2477692"/>
            <a:ext cx="3448964" cy="2910580"/>
          </a:xfrm>
        </p:spPr>
        <p:txBody>
          <a:bodyPr/>
          <a:lstStyle/>
          <a:p>
            <a:r>
              <a:rPr lang="nl-NL" dirty="0" smtClean="0"/>
              <a:t>Netto </a:t>
            </a:r>
            <a:r>
              <a:rPr lang="nl-NL" dirty="0" err="1" smtClean="0"/>
              <a:t>production</a:t>
            </a:r>
            <a:r>
              <a:rPr lang="nl-NL" dirty="0" smtClean="0"/>
              <a:t>=</a:t>
            </a:r>
          </a:p>
          <a:p>
            <a:pPr lvl="1"/>
            <a:r>
              <a:rPr lang="nl-NL" dirty="0" smtClean="0"/>
              <a:t>Bruto </a:t>
            </a:r>
            <a:r>
              <a:rPr lang="nl-NL" dirty="0" err="1" smtClean="0"/>
              <a:t>production</a:t>
            </a:r>
            <a:r>
              <a:rPr lang="nl-NL" dirty="0" smtClean="0"/>
              <a:t> – the </a:t>
            </a:r>
            <a:r>
              <a:rPr lang="nl-NL" dirty="0" err="1" smtClean="0"/>
              <a:t>amount</a:t>
            </a:r>
            <a:r>
              <a:rPr lang="nl-NL" dirty="0"/>
              <a:t> O</a:t>
            </a:r>
            <a:r>
              <a:rPr lang="nl-NL" baseline="30000" dirty="0"/>
              <a:t>2</a:t>
            </a:r>
            <a:r>
              <a:rPr lang="nl-NL" dirty="0" smtClean="0"/>
              <a:t> </a:t>
            </a:r>
            <a:r>
              <a:rPr lang="nl-NL" dirty="0" err="1" smtClean="0"/>
              <a:t>used</a:t>
            </a:r>
            <a:r>
              <a:rPr lang="nl-NL" dirty="0" smtClean="0"/>
              <a:t>.</a:t>
            </a:r>
            <a:endParaRPr lang="nl-NL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0877" y="3573016"/>
            <a:ext cx="3751403" cy="30636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0798" y="4431850"/>
            <a:ext cx="2917658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 err="1"/>
              <a:t>Vragen</a:t>
            </a:r>
            <a:r>
              <a:rPr lang="en-US" sz="1350" dirty="0"/>
              <a:t>:</a:t>
            </a:r>
          </a:p>
          <a:p>
            <a:r>
              <a:rPr lang="en-US" sz="1350" dirty="0" err="1"/>
              <a:t>Wanneer</a:t>
            </a:r>
            <a:r>
              <a:rPr lang="en-US" sz="1350" dirty="0"/>
              <a:t> is de </a:t>
            </a:r>
            <a:r>
              <a:rPr lang="en-US" sz="1350" dirty="0" err="1"/>
              <a:t>bruto</a:t>
            </a:r>
            <a:r>
              <a:rPr lang="en-US" sz="1350" dirty="0"/>
              <a:t> </a:t>
            </a:r>
            <a:r>
              <a:rPr lang="en-US" sz="1350" dirty="0" err="1"/>
              <a:t>productie</a:t>
            </a:r>
            <a:r>
              <a:rPr lang="en-US" sz="1350" dirty="0"/>
              <a:t> 0? </a:t>
            </a:r>
          </a:p>
          <a:p>
            <a:r>
              <a:rPr lang="en-US" sz="1350" dirty="0" err="1"/>
              <a:t>Wanneer</a:t>
            </a:r>
            <a:r>
              <a:rPr lang="en-US" sz="1350" dirty="0"/>
              <a:t> is de </a:t>
            </a:r>
            <a:r>
              <a:rPr lang="en-US" sz="1350" dirty="0" err="1"/>
              <a:t>netto</a:t>
            </a:r>
            <a:r>
              <a:rPr lang="en-US" sz="1350" dirty="0"/>
              <a:t> </a:t>
            </a:r>
            <a:r>
              <a:rPr lang="en-US" sz="1350" dirty="0" err="1"/>
              <a:t>productie</a:t>
            </a:r>
            <a:r>
              <a:rPr lang="en-US" sz="1350" dirty="0"/>
              <a:t> 0?</a:t>
            </a:r>
          </a:p>
          <a:p>
            <a:r>
              <a:rPr lang="en-US" sz="1350" dirty="0" err="1"/>
              <a:t>Waarom</a:t>
            </a:r>
            <a:r>
              <a:rPr lang="en-US" sz="1350" dirty="0"/>
              <a:t> </a:t>
            </a:r>
            <a:r>
              <a:rPr lang="en-US" sz="1350" dirty="0" err="1"/>
              <a:t>stopt</a:t>
            </a:r>
            <a:r>
              <a:rPr lang="en-US" sz="1350" dirty="0"/>
              <a:t> de </a:t>
            </a:r>
            <a:r>
              <a:rPr lang="en-US" sz="1350" dirty="0" err="1"/>
              <a:t>stijging</a:t>
            </a:r>
            <a:r>
              <a:rPr lang="en-US" sz="1350" dirty="0"/>
              <a:t> </a:t>
            </a:r>
            <a:r>
              <a:rPr lang="en-US" sz="1350" dirty="0" err="1"/>
              <a:t>bij</a:t>
            </a:r>
            <a:r>
              <a:rPr lang="en-US" sz="1350" dirty="0"/>
              <a:t> R?</a:t>
            </a:r>
          </a:p>
          <a:p>
            <a:r>
              <a:rPr lang="en-US" sz="1350" dirty="0" err="1"/>
              <a:t>Wat</a:t>
            </a:r>
            <a:r>
              <a:rPr lang="en-US" sz="1350" dirty="0"/>
              <a:t> </a:t>
            </a:r>
            <a:r>
              <a:rPr lang="en-US" sz="1350" dirty="0" err="1"/>
              <a:t>als</a:t>
            </a:r>
            <a:r>
              <a:rPr lang="en-US" sz="1350" dirty="0"/>
              <a:t> je de plant </a:t>
            </a:r>
            <a:r>
              <a:rPr lang="en-US" sz="1350" dirty="0" err="1"/>
              <a:t>mest</a:t>
            </a:r>
            <a:r>
              <a:rPr lang="en-US" sz="1350" dirty="0"/>
              <a:t> </a:t>
            </a:r>
            <a:r>
              <a:rPr lang="en-US" sz="1350" dirty="0" err="1"/>
              <a:t>geeft</a:t>
            </a:r>
            <a:r>
              <a:rPr lang="en-US" sz="1350"/>
              <a:t>?</a:t>
            </a:r>
            <a:endParaRPr lang="nl-NL" sz="1350" dirty="0"/>
          </a:p>
        </p:txBody>
      </p:sp>
    </p:spTree>
    <p:extLst>
      <p:ext uri="{BB962C8B-B14F-4D97-AF65-F5344CB8AC3E}">
        <p14:creationId xmlns:p14="http://schemas.microsoft.com/office/powerpoint/2010/main" val="2403891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53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sp>
        <p:nvSpPr>
          <p:cNvPr id="1433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14340" name="Picture 5" descr="http://academic.kellogg.edu/herbrandsonc/bio111/images/stems/stems.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4325" cy="652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269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sp>
        <p:nvSpPr>
          <p:cNvPr id="1536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15364" name="Picture 5" descr="http://www.bomengids.nl/winter/Witte_paardenkastanje__Aesculus_hippocastanum__Horse_chestnut@6@img_9240kn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0"/>
            <a:ext cx="51514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419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 smtClean="0"/>
          </a:p>
        </p:txBody>
      </p:sp>
      <p:sp>
        <p:nvSpPr>
          <p:cNvPr id="17411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 smtClean="0"/>
          </a:p>
        </p:txBody>
      </p:sp>
      <p:pic>
        <p:nvPicPr>
          <p:cNvPr id="17412" name="Picture 2" descr="http://www.itc.ttu.edu/techhort/IMAGES/plants/pear/lentic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9193213" cy="645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861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7172" name="Picture 4" descr="16te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33350"/>
            <a:ext cx="8388350" cy="672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17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6148" name="Picture 7" descr="stru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675688" cy="682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572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Anatomy of the root</a:t>
            </a:r>
            <a:endParaRPr lang="en-GB" dirty="0"/>
          </a:p>
        </p:txBody>
      </p:sp>
      <p:pic>
        <p:nvPicPr>
          <p:cNvPr id="5" name="Picture 4" descr="http://academic.kellogg.edu/herbrandsonc/bio111/images/roots/roots.6.jpg"/>
          <p:cNvPicPr/>
          <p:nvPr/>
        </p:nvPicPr>
        <p:blipFill>
          <a:blip r:embed="rId2" cstate="print"/>
          <a:srcRect r="10667"/>
          <a:stretch>
            <a:fillRect/>
          </a:stretch>
        </p:blipFill>
        <p:spPr bwMode="auto">
          <a:xfrm>
            <a:off x="4067944" y="1988840"/>
            <a:ext cx="4752528" cy="382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ttp://img.sparknotes.com/figures/B/b1ab5bb87aee74a86fdae78ed564e663/root.gif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919"/>
          <a:stretch>
            <a:fillRect/>
          </a:stretch>
        </p:blipFill>
        <p:spPr bwMode="auto">
          <a:xfrm>
            <a:off x="0" y="1772817"/>
            <a:ext cx="402229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hthoek 2"/>
          <p:cNvSpPr/>
          <p:nvPr/>
        </p:nvSpPr>
        <p:spPr>
          <a:xfrm flipV="1">
            <a:off x="4008907" y="1988840"/>
            <a:ext cx="1053762" cy="15841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 flipV="1">
            <a:off x="3994466" y="3853090"/>
            <a:ext cx="1053762" cy="4400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 flipV="1">
            <a:off x="3994466" y="4437112"/>
            <a:ext cx="1053762" cy="15841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 flipV="1">
            <a:off x="395536" y="1485356"/>
            <a:ext cx="1053762" cy="4400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 flipV="1">
            <a:off x="1547664" y="1552959"/>
            <a:ext cx="1053762" cy="4400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 10"/>
          <p:cNvSpPr/>
          <p:nvPr/>
        </p:nvSpPr>
        <p:spPr>
          <a:xfrm flipV="1">
            <a:off x="2594733" y="1908283"/>
            <a:ext cx="1053762" cy="4400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/>
          <p:cNvSpPr/>
          <p:nvPr/>
        </p:nvSpPr>
        <p:spPr>
          <a:xfrm flipV="1">
            <a:off x="107504" y="2924944"/>
            <a:ext cx="1053762" cy="4400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hthoek 12"/>
          <p:cNvSpPr/>
          <p:nvPr/>
        </p:nvSpPr>
        <p:spPr>
          <a:xfrm flipV="1">
            <a:off x="3001606" y="3156617"/>
            <a:ext cx="1053762" cy="4400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Rechthoek 13"/>
          <p:cNvSpPr/>
          <p:nvPr/>
        </p:nvSpPr>
        <p:spPr>
          <a:xfrm flipV="1">
            <a:off x="3014182" y="5009197"/>
            <a:ext cx="1053762" cy="4400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Rechthoek 14"/>
          <p:cNvSpPr/>
          <p:nvPr/>
        </p:nvSpPr>
        <p:spPr>
          <a:xfrm>
            <a:off x="166333" y="5524779"/>
            <a:ext cx="1512168" cy="2880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Rechthoek 15"/>
          <p:cNvSpPr/>
          <p:nvPr/>
        </p:nvSpPr>
        <p:spPr>
          <a:xfrm>
            <a:off x="2906670" y="4721166"/>
            <a:ext cx="1512168" cy="2880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hthoek 16"/>
          <p:cNvSpPr/>
          <p:nvPr/>
        </p:nvSpPr>
        <p:spPr>
          <a:xfrm>
            <a:off x="2613099" y="2292521"/>
            <a:ext cx="1454845" cy="2802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3980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c.artprintimages.com/images/art-print/david-m-dennis-x-section-of-vascular-bundle-of-corn-stem-showing-xylem-phloem_i-G-20-2072-6V62D00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958158" y="3423716"/>
            <a:ext cx="2943671" cy="392489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Vascular system stem</a:t>
            </a:r>
            <a:endParaRPr lang="en-GB" dirty="0"/>
          </a:p>
        </p:txBody>
      </p:sp>
      <p:pic>
        <p:nvPicPr>
          <p:cNvPr id="4" name="Picture 3" descr="http://www.biologie.uni-hamburg.de/b-online/library/webb/BOT410/410Labs/LabsHTML-99/Stems-1/Image268.jpg"/>
          <p:cNvPicPr/>
          <p:nvPr/>
        </p:nvPicPr>
        <p:blipFill>
          <a:blip r:embed="rId4" cstate="print">
            <a:clrChange>
              <a:clrFrom>
                <a:srgbClr val="EDEAC1"/>
              </a:clrFrom>
              <a:clrTo>
                <a:srgbClr val="EDEAC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1628800"/>
            <a:ext cx="386384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biologie.uni-hamburg.de/b-online/library/webb/BOT410/410Labs/LabsHTML-99/Stems-1/Image271.jpg"/>
          <p:cNvPicPr/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340768"/>
            <a:ext cx="3240360" cy="284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Rechte verbindingslijn met pijl 5"/>
          <p:cNvCxnSpPr/>
          <p:nvPr/>
        </p:nvCxnSpPr>
        <p:spPr>
          <a:xfrm>
            <a:off x="5220072" y="1772816"/>
            <a:ext cx="576064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 flipH="1" flipV="1">
            <a:off x="5508104" y="2889786"/>
            <a:ext cx="372332" cy="44878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 flipH="1" flipV="1">
            <a:off x="1814708" y="5456769"/>
            <a:ext cx="186166" cy="44878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Rechte verbindingslijn met pijl 11"/>
          <p:cNvCxnSpPr/>
          <p:nvPr/>
        </p:nvCxnSpPr>
        <p:spPr>
          <a:xfrm>
            <a:off x="1712842" y="4331637"/>
            <a:ext cx="576064" cy="4282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31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Vascular system tree trunk</a:t>
            </a:r>
            <a:endParaRPr lang="en-GB" dirty="0"/>
          </a:p>
        </p:txBody>
      </p:sp>
      <p:pic>
        <p:nvPicPr>
          <p:cNvPr id="12" name="Picture 11" descr="Anatomy of a Tre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4792667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4932040" y="2420888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nl-NL" dirty="0" smtClean="0"/>
              <a:t> </a:t>
            </a:r>
            <a:r>
              <a:rPr lang="en-US" b="1" dirty="0"/>
              <a:t> </a:t>
            </a:r>
            <a:r>
              <a:rPr lang="en-US" b="1" dirty="0" smtClean="0"/>
              <a:t>  outer bark</a:t>
            </a:r>
            <a:r>
              <a:rPr lang="en-US" dirty="0" smtClean="0"/>
              <a:t> 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B</a:t>
            </a:r>
            <a:r>
              <a:rPr lang="en-US" b="1" dirty="0" smtClean="0"/>
              <a:t>     inner bark </a:t>
            </a:r>
            <a:endParaRPr lang="nl-NL" dirty="0" smtClean="0"/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C</a:t>
            </a:r>
            <a:r>
              <a:rPr lang="en-US" b="1" dirty="0" smtClean="0"/>
              <a:t>     cambium cell layer</a:t>
            </a:r>
            <a:r>
              <a:rPr lang="en-US" dirty="0" smtClean="0"/>
              <a:t>  </a:t>
            </a:r>
            <a:endParaRPr lang="nl-NL" dirty="0" smtClean="0"/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D</a:t>
            </a:r>
            <a:r>
              <a:rPr lang="en-US" b="1" dirty="0" smtClean="0"/>
              <a:t>    Sapwood</a:t>
            </a:r>
            <a:r>
              <a:rPr lang="en-US" dirty="0" smtClean="0"/>
              <a:t>  </a:t>
            </a:r>
            <a:r>
              <a:rPr lang="en-US" b="1" dirty="0" smtClean="0"/>
              <a:t> </a:t>
            </a:r>
            <a:endParaRPr lang="nl-NL" dirty="0" smtClean="0"/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E     </a:t>
            </a:r>
            <a:r>
              <a:rPr lang="en-US" b="1" dirty="0" smtClean="0"/>
              <a:t>Heartwood</a:t>
            </a:r>
            <a:endParaRPr lang="en-GB" dirty="0"/>
          </a:p>
        </p:txBody>
      </p:sp>
      <p:sp>
        <p:nvSpPr>
          <p:cNvPr id="5" name="Rechthoek 4"/>
          <p:cNvSpPr/>
          <p:nvPr/>
        </p:nvSpPr>
        <p:spPr>
          <a:xfrm>
            <a:off x="5364088" y="2420888"/>
            <a:ext cx="2160240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5358071" y="3048663"/>
            <a:ext cx="2166257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5292080" y="3581939"/>
            <a:ext cx="2232248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5358071" y="4149080"/>
            <a:ext cx="1950233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5364088" y="4718179"/>
            <a:ext cx="194421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xtBox 2"/>
          <p:cNvSpPr txBox="1"/>
          <p:nvPr/>
        </p:nvSpPr>
        <p:spPr>
          <a:xfrm>
            <a:off x="5364088" y="292494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phloem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810281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Autotroph and </a:t>
            </a:r>
            <a:r>
              <a:rPr lang="en-US" dirty="0" smtClean="0"/>
              <a:t>heterotroph </a:t>
            </a:r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half" idx="1"/>
          </p:nvPr>
        </p:nvSpPr>
        <p:spPr>
          <a:xfrm>
            <a:off x="616868" y="2035820"/>
            <a:ext cx="3088109" cy="3880772"/>
          </a:xfrm>
        </p:spPr>
        <p:txBody>
          <a:bodyPr/>
          <a:lstStyle/>
          <a:p>
            <a:r>
              <a:rPr lang="en-US" dirty="0"/>
              <a:t>Autotroph</a:t>
            </a:r>
            <a:endParaRPr lang="nl-NL" dirty="0" smtClean="0"/>
          </a:p>
          <a:p>
            <a:pPr lvl="1"/>
            <a:r>
              <a:rPr lang="nl-NL" dirty="0" err="1" smtClean="0"/>
              <a:t>Makes</a:t>
            </a:r>
            <a:r>
              <a:rPr lang="nl-NL" dirty="0" smtClean="0"/>
              <a:t> </a:t>
            </a:r>
            <a:r>
              <a:rPr lang="nl-NL" dirty="0" err="1" smtClean="0"/>
              <a:t>it</a:t>
            </a:r>
            <a:r>
              <a:rPr lang="nl-NL" dirty="0" smtClean="0"/>
              <a:t> </a:t>
            </a:r>
            <a:r>
              <a:rPr lang="nl-NL" dirty="0" err="1" smtClean="0"/>
              <a:t>own</a:t>
            </a:r>
            <a:r>
              <a:rPr lang="nl-NL" dirty="0" smtClean="0"/>
              <a:t> energy 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817477" y="2015728"/>
            <a:ext cx="3810544" cy="2910580"/>
          </a:xfrm>
        </p:spPr>
        <p:txBody>
          <a:bodyPr/>
          <a:lstStyle/>
          <a:p>
            <a:r>
              <a:rPr lang="en-US" dirty="0" smtClean="0"/>
              <a:t>Heterotroph</a:t>
            </a:r>
            <a:endParaRPr lang="nl-NL" dirty="0" smtClean="0"/>
          </a:p>
          <a:p>
            <a:pPr lvl="1"/>
            <a:r>
              <a:rPr lang="nl-NL" dirty="0" err="1" smtClean="0"/>
              <a:t>Eats</a:t>
            </a:r>
            <a:r>
              <a:rPr lang="nl-NL" dirty="0" smtClean="0"/>
              <a:t> </a:t>
            </a:r>
            <a:r>
              <a:rPr lang="nl-NL" dirty="0" err="1" smtClean="0"/>
              <a:t>other</a:t>
            </a:r>
            <a:r>
              <a:rPr lang="nl-NL" dirty="0" smtClean="0"/>
              <a:t> </a:t>
            </a:r>
            <a:r>
              <a:rPr lang="nl-NL" dirty="0" err="1" smtClean="0"/>
              <a:t>organisms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get </a:t>
            </a:r>
            <a:r>
              <a:rPr lang="nl-NL" dirty="0" err="1" smtClean="0"/>
              <a:t>its</a:t>
            </a:r>
            <a:r>
              <a:rPr lang="nl-NL" dirty="0" smtClean="0"/>
              <a:t> energy.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277" y="3111334"/>
            <a:ext cx="2739316" cy="28894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7477" y="3242613"/>
            <a:ext cx="4086225" cy="262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178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Plant cells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2477692"/>
            <a:ext cx="5283200" cy="2910579"/>
          </a:xfrm>
        </p:spPr>
        <p:txBody>
          <a:bodyPr/>
          <a:lstStyle/>
          <a:p>
            <a:r>
              <a:rPr lang="en-GB" dirty="0"/>
              <a:t>P</a:t>
            </a:r>
            <a:r>
              <a:rPr lang="en-GB" dirty="0" smtClean="0"/>
              <a:t>hotosynthesis a chemical reaction </a:t>
            </a:r>
            <a:r>
              <a:rPr lang="en-GB" dirty="0"/>
              <a:t>that takes place in the </a:t>
            </a:r>
            <a:r>
              <a:rPr lang="en-GB" dirty="0" smtClean="0"/>
              <a:t>chloroplasts.</a:t>
            </a:r>
            <a:endParaRPr lang="en-GB" dirty="0"/>
          </a:p>
        </p:txBody>
      </p:sp>
      <p:pic>
        <p:nvPicPr>
          <p:cNvPr id="6146" name="Picture 2" descr="http://www.almende-isala.nl/portals/0/almende/wesenthorst/bio/microscoop/plantaardigece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393" y="857250"/>
            <a:ext cx="3167608" cy="515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914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Levels of organisation 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5" name="AutoShape 2" descr="http://upload.wikimedia.org/wikipedia/commons/e/ef/Anatomical_Levels_of_Organization_ta.svg"/>
          <p:cNvSpPr>
            <a:spLocks noGrp="1" noChangeAspect="1" noChangeArrowheads="1"/>
          </p:cNvSpPr>
          <p:nvPr>
            <p:ph sz="half" idx="1"/>
          </p:nvPr>
        </p:nvSpPr>
        <p:spPr bwMode="auto">
          <a:xfrm>
            <a:off x="508397" y="2477691"/>
            <a:ext cx="6447234" cy="291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/>
          </a:bodyPr>
          <a:lstStyle/>
          <a:p>
            <a:endParaRPr lang="en-GB"/>
          </a:p>
        </p:txBody>
      </p:sp>
      <p:pic>
        <p:nvPicPr>
          <p:cNvPr id="5124" name="Picture 4" descr="fro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45" y="1340767"/>
            <a:ext cx="6273985" cy="5399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hoek 2"/>
          <p:cNvSpPr/>
          <p:nvPr/>
        </p:nvSpPr>
        <p:spPr>
          <a:xfrm>
            <a:off x="5004048" y="1412776"/>
            <a:ext cx="2124830" cy="38164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096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Your first chemistry lesson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 smtClean="0"/>
              <a:t>Atoms</a:t>
            </a:r>
          </a:p>
          <a:p>
            <a:pPr lvl="1"/>
            <a:r>
              <a:rPr lang="en-GB" dirty="0" smtClean="0"/>
              <a:t>The smallest units where everything (living and dead) is made of. </a:t>
            </a:r>
          </a:p>
          <a:p>
            <a:pPr lvl="1"/>
            <a:endParaRPr lang="en-GB" dirty="0"/>
          </a:p>
          <a:p>
            <a:r>
              <a:rPr lang="en-GB" dirty="0"/>
              <a:t>For example </a:t>
            </a:r>
            <a:endParaRPr lang="en-GB" b="1" dirty="0" smtClean="0"/>
          </a:p>
          <a:p>
            <a:pPr lvl="1"/>
            <a:r>
              <a:rPr lang="en-GB" dirty="0" smtClean="0"/>
              <a:t>H = Hydrogen (</a:t>
            </a:r>
            <a:r>
              <a:rPr lang="en-GB" dirty="0" err="1" smtClean="0"/>
              <a:t>Waterstof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O = Oxygen (</a:t>
            </a:r>
            <a:r>
              <a:rPr lang="en-GB" dirty="0" err="1"/>
              <a:t>Z</a:t>
            </a:r>
            <a:r>
              <a:rPr lang="en-GB" dirty="0" err="1" smtClean="0"/>
              <a:t>uurstof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C = carbon (</a:t>
            </a:r>
            <a:r>
              <a:rPr lang="en-GB" dirty="0" err="1"/>
              <a:t>K</a:t>
            </a:r>
            <a:r>
              <a:rPr lang="en-GB" dirty="0" err="1" smtClean="0"/>
              <a:t>oolstof</a:t>
            </a:r>
            <a:r>
              <a:rPr lang="en-GB" dirty="0"/>
              <a:t>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6699" y="2176985"/>
            <a:ext cx="3478673" cy="2910580"/>
          </a:xfrm>
        </p:spPr>
        <p:txBody>
          <a:bodyPr>
            <a:normAutofit fontScale="85000" lnSpcReduction="20000"/>
          </a:bodyPr>
          <a:lstStyle/>
          <a:p>
            <a:r>
              <a:rPr lang="en-GB" b="1" dirty="0"/>
              <a:t>Molecules </a:t>
            </a:r>
          </a:p>
          <a:p>
            <a:pPr lvl="1"/>
            <a:r>
              <a:rPr lang="en-GB" dirty="0"/>
              <a:t>Are made of 2 or more atoms</a:t>
            </a:r>
            <a:r>
              <a:rPr lang="en-GB" dirty="0" smtClean="0"/>
              <a:t>.</a:t>
            </a:r>
          </a:p>
          <a:p>
            <a:pPr lvl="1"/>
            <a:endParaRPr lang="en-GB" dirty="0" smtClean="0"/>
          </a:p>
          <a:p>
            <a:pPr marL="342900" lvl="1" indent="0">
              <a:buNone/>
            </a:pPr>
            <a:endParaRPr lang="en-GB" dirty="0"/>
          </a:p>
          <a:p>
            <a:r>
              <a:rPr lang="en-GB" dirty="0" smtClean="0"/>
              <a:t>For example </a:t>
            </a:r>
          </a:p>
          <a:p>
            <a:pPr lvl="1"/>
            <a:r>
              <a:rPr lang="en-GB" dirty="0" smtClean="0"/>
              <a:t>H</a:t>
            </a:r>
            <a:r>
              <a:rPr lang="en-GB" baseline="-25000" dirty="0" smtClean="0"/>
              <a:t>2</a:t>
            </a:r>
            <a:r>
              <a:rPr lang="en-GB" dirty="0" smtClean="0"/>
              <a:t>O = Water </a:t>
            </a:r>
          </a:p>
          <a:p>
            <a:pPr lvl="1"/>
            <a:r>
              <a:rPr lang="en-GB" dirty="0" smtClean="0"/>
              <a:t>CO</a:t>
            </a:r>
            <a:r>
              <a:rPr lang="en-GB" baseline="-25000" dirty="0" smtClean="0"/>
              <a:t>2 </a:t>
            </a:r>
            <a:r>
              <a:rPr lang="en-GB" dirty="0" smtClean="0"/>
              <a:t>= </a:t>
            </a:r>
            <a:r>
              <a:rPr lang="en-GB" dirty="0" err="1"/>
              <a:t>C</a:t>
            </a:r>
            <a:r>
              <a:rPr lang="en-GB" dirty="0" err="1" smtClean="0"/>
              <a:t>arbondioxide</a:t>
            </a:r>
            <a:r>
              <a:rPr lang="en-GB" dirty="0" smtClean="0"/>
              <a:t> (</a:t>
            </a:r>
            <a:r>
              <a:rPr lang="en-GB" dirty="0" err="1"/>
              <a:t>K</a:t>
            </a:r>
            <a:r>
              <a:rPr lang="en-GB" dirty="0" err="1" smtClean="0"/>
              <a:t>oolstofdioxide</a:t>
            </a:r>
            <a:r>
              <a:rPr lang="en-GB" dirty="0" smtClean="0"/>
              <a:t>)</a:t>
            </a:r>
            <a:endParaRPr lang="en-GB" baseline="-25000" dirty="0" smtClean="0"/>
          </a:p>
          <a:p>
            <a:pPr lvl="1"/>
            <a:r>
              <a:rPr lang="en-GB" dirty="0" smtClean="0"/>
              <a:t>O</a:t>
            </a:r>
            <a:r>
              <a:rPr lang="en-GB" baseline="-25000" dirty="0" smtClean="0"/>
              <a:t>2 </a:t>
            </a:r>
            <a:r>
              <a:rPr lang="en-GB" dirty="0" smtClean="0"/>
              <a:t>=</a:t>
            </a:r>
            <a:r>
              <a:rPr lang="en-GB" baseline="-25000" dirty="0" smtClean="0"/>
              <a:t> </a:t>
            </a:r>
            <a:r>
              <a:rPr lang="en-GB" dirty="0" smtClean="0"/>
              <a:t>Oxygen (</a:t>
            </a:r>
            <a:r>
              <a:rPr lang="en-GB" dirty="0" err="1"/>
              <a:t>Z</a:t>
            </a:r>
            <a:r>
              <a:rPr lang="en-GB" dirty="0" err="1" smtClean="0"/>
              <a:t>uurstof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C</a:t>
            </a:r>
            <a:r>
              <a:rPr lang="en-GB" baseline="-25000" dirty="0" smtClean="0"/>
              <a:t>6</a:t>
            </a:r>
            <a:r>
              <a:rPr lang="en-GB" dirty="0" smtClean="0"/>
              <a:t>H</a:t>
            </a:r>
            <a:r>
              <a:rPr lang="en-GB" baseline="-25000" dirty="0" smtClean="0"/>
              <a:t>12</a:t>
            </a:r>
            <a:r>
              <a:rPr lang="en-GB" dirty="0" smtClean="0"/>
              <a:t>O</a:t>
            </a:r>
            <a:r>
              <a:rPr lang="en-GB" baseline="-25000" dirty="0" smtClean="0"/>
              <a:t>6 </a:t>
            </a:r>
            <a:r>
              <a:rPr lang="en-GB" dirty="0" smtClean="0"/>
              <a:t>= Glucose </a:t>
            </a:r>
            <a:endParaRPr lang="en-GB" baseline="-25000" dirty="0" smtClean="0"/>
          </a:p>
          <a:p>
            <a:pPr marL="0" indent="0"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17411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210</TotalTime>
  <Words>316</Words>
  <Application>Microsoft Office PowerPoint</Application>
  <PresentationFormat>Diavoorstelling (4:3)</PresentationFormat>
  <Paragraphs>84</Paragraphs>
  <Slides>29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29</vt:i4>
      </vt:variant>
    </vt:vector>
  </HeadingPairs>
  <TitlesOfParts>
    <vt:vector size="35" baseType="lpstr">
      <vt:lpstr>Arial</vt:lpstr>
      <vt:lpstr>Calibri</vt:lpstr>
      <vt:lpstr>Trebuchet MS</vt:lpstr>
      <vt:lpstr>Wingdings</vt:lpstr>
      <vt:lpstr>Wingdings 3</vt:lpstr>
      <vt:lpstr>Facet</vt:lpstr>
      <vt:lpstr>Leaves 3.4 </vt:lpstr>
      <vt:lpstr>What is a plant?</vt:lpstr>
      <vt:lpstr>Anatomy of the root</vt:lpstr>
      <vt:lpstr>Vascular system stem</vt:lpstr>
      <vt:lpstr>Vascular system tree trunk</vt:lpstr>
      <vt:lpstr>Autotroph and heterotroph </vt:lpstr>
      <vt:lpstr>Plant cells </vt:lpstr>
      <vt:lpstr>Levels of organisation  </vt:lpstr>
      <vt:lpstr>Your first chemistry lesson </vt:lpstr>
      <vt:lpstr>Photosynthesis </vt:lpstr>
      <vt:lpstr>Anatomy leaf</vt:lpstr>
      <vt:lpstr>Vessels in a leaf  </vt:lpstr>
      <vt:lpstr>PowerPoint-presentatie</vt:lpstr>
      <vt:lpstr>Leaf scar </vt:lpstr>
      <vt:lpstr>PowerPoint-presentatie</vt:lpstr>
      <vt:lpstr>Function of leaves</vt:lpstr>
      <vt:lpstr>PowerPoint-presentatie</vt:lpstr>
      <vt:lpstr>PowerPoint-presentatie</vt:lpstr>
      <vt:lpstr>PowerPoint-presentatie</vt:lpstr>
      <vt:lpstr>Function of leaves</vt:lpstr>
      <vt:lpstr>Function of leaves</vt:lpstr>
      <vt:lpstr>Photosynthesis VS respiration </vt:lpstr>
      <vt:lpstr>Bruto and netto production.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Wartburg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Anatomy leaf</dc:title>
  <dc:creator>W. Spreeuwenberg</dc:creator>
  <cp:lastModifiedBy>W. Spreeuwenberg</cp:lastModifiedBy>
  <cp:revision>15</cp:revision>
  <dcterms:created xsi:type="dcterms:W3CDTF">2012-12-04T07:19:06Z</dcterms:created>
  <dcterms:modified xsi:type="dcterms:W3CDTF">2015-06-15T06:55:36Z</dcterms:modified>
</cp:coreProperties>
</file>