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8" r:id="rId3"/>
    <p:sldId id="277" r:id="rId4"/>
    <p:sldId id="270" r:id="rId5"/>
    <p:sldId id="271" r:id="rId6"/>
    <p:sldId id="274" r:id="rId7"/>
    <p:sldId id="273" r:id="rId8"/>
    <p:sldId id="275" r:id="rId9"/>
    <p:sldId id="272" r:id="rId10"/>
    <p:sldId id="276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1" autoAdjust="0"/>
    <p:restoredTop sz="94687" autoAdjust="0"/>
  </p:normalViewPr>
  <p:slideViewPr>
    <p:cSldViewPr>
      <p:cViewPr varScale="1">
        <p:scale>
          <a:sx n="70" d="100"/>
          <a:sy n="70" d="100"/>
        </p:scale>
        <p:origin x="66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376E92-B7B7-412D-B63D-48FE6D17C155}" type="datetimeFigureOut">
              <a:rPr lang="nl-NL" smtClean="0"/>
              <a:t>6-4-2015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596ED-6C56-4A94-A0FA-0CABEEC221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48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596ED-6C56-4A94-A0FA-0CABEEC22127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3639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5558465-F3B2-4CB3-B18B-92DB853A10BB}" type="datetimeFigureOut">
              <a:rPr lang="nl-NL" smtClean="0"/>
              <a:t>6-4-2015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A44B6CD-CE9C-4349-957B-FE5082FC9342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58465-F3B2-4CB3-B18B-92DB853A10BB}" type="datetimeFigureOut">
              <a:rPr lang="nl-NL" smtClean="0"/>
              <a:t>6-4-2015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B6CD-CE9C-4349-957B-FE5082FC934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58465-F3B2-4CB3-B18B-92DB853A10BB}" type="datetimeFigureOut">
              <a:rPr lang="nl-NL" smtClean="0"/>
              <a:t>6-4-2015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B6CD-CE9C-4349-957B-FE5082FC934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58465-F3B2-4CB3-B18B-92DB853A10BB}" type="datetimeFigureOut">
              <a:rPr lang="nl-NL" smtClean="0"/>
              <a:t>6-4-2015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B6CD-CE9C-4349-957B-FE5082FC934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58465-F3B2-4CB3-B18B-92DB853A10BB}" type="datetimeFigureOut">
              <a:rPr lang="nl-NL" smtClean="0"/>
              <a:t>6-4-2015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B6CD-CE9C-4349-957B-FE5082FC934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58465-F3B2-4CB3-B18B-92DB853A10BB}" type="datetimeFigureOut">
              <a:rPr lang="nl-NL" smtClean="0"/>
              <a:t>6-4-2015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B6CD-CE9C-4349-957B-FE5082FC9342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58465-F3B2-4CB3-B18B-92DB853A10BB}" type="datetimeFigureOut">
              <a:rPr lang="nl-NL" smtClean="0"/>
              <a:t>6-4-2015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B6CD-CE9C-4349-957B-FE5082FC934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58465-F3B2-4CB3-B18B-92DB853A10BB}" type="datetimeFigureOut">
              <a:rPr lang="nl-NL" smtClean="0"/>
              <a:t>6-4-2015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B6CD-CE9C-4349-957B-FE5082FC934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58465-F3B2-4CB3-B18B-92DB853A10BB}" type="datetimeFigureOut">
              <a:rPr lang="nl-NL" smtClean="0"/>
              <a:t>6-4-2015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B6CD-CE9C-4349-957B-FE5082FC934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58465-F3B2-4CB3-B18B-92DB853A10BB}" type="datetimeFigureOut">
              <a:rPr lang="nl-NL" smtClean="0"/>
              <a:t>6-4-2015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B6CD-CE9C-4349-957B-FE5082FC9342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58465-F3B2-4CB3-B18B-92DB853A10BB}" type="datetimeFigureOut">
              <a:rPr lang="nl-NL" smtClean="0"/>
              <a:t>6-4-2015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B6CD-CE9C-4349-957B-FE5082FC934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5558465-F3B2-4CB3-B18B-92DB853A10BB}" type="datetimeFigureOut">
              <a:rPr lang="nl-NL" smtClean="0"/>
              <a:t>6-4-2015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A44B6CD-CE9C-4349-957B-FE5082FC9342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s://www.youtube.com/watch?v=yIJS6zXWcS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2088676"/>
          </a:xfrm>
        </p:spPr>
        <p:txBody>
          <a:bodyPr>
            <a:normAutofit/>
          </a:bodyPr>
          <a:lstStyle/>
          <a:p>
            <a:r>
              <a:rPr lang="nl-NL" b="1" u="sng" dirty="0" smtClean="0"/>
              <a:t>Cursus </a:t>
            </a:r>
            <a:r>
              <a:rPr lang="nl-NL" b="1" u="sng" dirty="0" smtClean="0"/>
              <a:t>2: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Monniken en ridders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3568" y="2420888"/>
            <a:ext cx="3312368" cy="3744416"/>
          </a:xfrm>
          <a:solidFill>
            <a:schemeClr val="bg1"/>
          </a:solidFill>
        </p:spPr>
        <p:txBody>
          <a:bodyPr>
            <a:normAutofit fontScale="77500" lnSpcReduction="20000"/>
          </a:bodyPr>
          <a:lstStyle/>
          <a:p>
            <a:r>
              <a:rPr lang="nl-NL" sz="2000" dirty="0" smtClean="0"/>
              <a:t>Aan het eind van deze les weet je: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Ik kan in eigen woorden uitleggen hoe Karel de Grote zijn rijk </a:t>
            </a:r>
            <a:r>
              <a:rPr lang="nl-NL" sz="2000" dirty="0" smtClean="0"/>
              <a:t>bestuurde(graafschappen).</a:t>
            </a:r>
            <a:endParaRPr lang="nl-NL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Ik kan uitleggen waarom Karel de Grote geestelijken nodig had.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Ik kan uitleggen wat het verschil is tussen een priester en een monnik/non.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/>
              <a:t>Ik kan in eigen woorden uitleggen waarom heren en horigen elkaar nodig hadden.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000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88024" y="4077072"/>
            <a:ext cx="3312368" cy="170216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nl-NL" sz="2000" dirty="0" smtClean="0">
                <a:solidFill>
                  <a:schemeClr val="tx1"/>
                </a:solidFill>
              </a:rPr>
              <a:t>Bladzijde: </a:t>
            </a:r>
            <a:r>
              <a:rPr lang="nl-NL" sz="2000" dirty="0" smtClean="0">
                <a:solidFill>
                  <a:schemeClr val="tx1"/>
                </a:solidFill>
              </a:rPr>
              <a:t>49</a:t>
            </a:r>
            <a:r>
              <a:rPr lang="nl-NL" sz="2000" dirty="0" smtClean="0">
                <a:solidFill>
                  <a:schemeClr val="tx1"/>
                </a:solidFill>
              </a:rPr>
              <a:t> </a:t>
            </a:r>
            <a:r>
              <a:rPr lang="nl-NL" sz="2000" dirty="0" smtClean="0">
                <a:solidFill>
                  <a:schemeClr val="tx1"/>
                </a:solidFill>
              </a:rPr>
              <a:t>in het handboek</a:t>
            </a:r>
            <a:endParaRPr lang="nl-NL" sz="2000" dirty="0">
              <a:solidFill>
                <a:schemeClr val="tx1"/>
              </a:solidFill>
            </a:endParaRPr>
          </a:p>
        </p:txBody>
      </p:sp>
      <p:sp>
        <p:nvSpPr>
          <p:cNvPr id="5" name="Ondertitel 2"/>
          <p:cNvSpPr txBox="1">
            <a:spLocks/>
          </p:cNvSpPr>
          <p:nvPr/>
        </p:nvSpPr>
        <p:spPr>
          <a:xfrm>
            <a:off x="1043608" y="464971"/>
            <a:ext cx="6480720" cy="73178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rgbClr val="42424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3200" b="1" u="sng" dirty="0" smtClean="0"/>
              <a:t>Hoofdstuk </a:t>
            </a:r>
            <a:r>
              <a:rPr lang="nl-NL" sz="3200" b="1" u="sng" dirty="0"/>
              <a:t>5</a:t>
            </a:r>
            <a:r>
              <a:rPr lang="nl-NL" sz="3200" b="1" u="sng" dirty="0" smtClean="0"/>
              <a:t>: Mensen en regels</a:t>
            </a:r>
            <a:endParaRPr lang="nl-NL" sz="3200" b="1" u="sng" dirty="0"/>
          </a:p>
        </p:txBody>
      </p:sp>
    </p:spTree>
    <p:extLst>
      <p:ext uri="{BB962C8B-B14F-4D97-AF65-F5344CB8AC3E}">
        <p14:creationId xmlns:p14="http://schemas.microsoft.com/office/powerpoint/2010/main" val="283417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854273"/>
            <a:ext cx="7024744" cy="745152"/>
          </a:xfrm>
        </p:spPr>
        <p:txBody>
          <a:bodyPr/>
          <a:lstStyle/>
          <a:p>
            <a:r>
              <a:rPr lang="nl-NL" dirty="0" smtClean="0"/>
              <a:t>Lesdoelen: </a:t>
            </a:r>
            <a:endParaRPr lang="nl-NL" dirty="0"/>
          </a:p>
        </p:txBody>
      </p:sp>
      <p:sp>
        <p:nvSpPr>
          <p:cNvPr id="6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1772816"/>
            <a:ext cx="7312776" cy="4968552"/>
          </a:xfrm>
        </p:spPr>
        <p:txBody>
          <a:bodyPr>
            <a:normAutofit/>
          </a:bodyPr>
          <a:lstStyle/>
          <a:p>
            <a:r>
              <a:rPr lang="nl-NL" dirty="0" smtClean="0"/>
              <a:t>Ik kan in eigen woorden uitleggen hoe Karel de Grote zijn rijk bestuurde.(Graafschappen)</a:t>
            </a:r>
          </a:p>
          <a:p>
            <a:r>
              <a:rPr lang="nl-NL" dirty="0" smtClean="0"/>
              <a:t>Ik kan uitleggen waarom Karel de Grote geestelijken nodig had. </a:t>
            </a:r>
            <a:endParaRPr lang="nl-NL" dirty="0" smtClean="0"/>
          </a:p>
          <a:p>
            <a:r>
              <a:rPr lang="nl-NL" dirty="0" smtClean="0"/>
              <a:t>Ik kan uitleggen wat het verschil is tussen een priester en een monnik/non.</a:t>
            </a:r>
          </a:p>
          <a:p>
            <a:r>
              <a:rPr lang="nl-NL" dirty="0" smtClean="0"/>
              <a:t>Ik kan in eigen woorden uitleggen waarom heren en horigen elkaar nodig hadden.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7083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4.3 </a:t>
            </a:r>
            <a:r>
              <a:rPr lang="nl-NL" dirty="0" err="1" smtClean="0"/>
              <a:t>Pompeii</a:t>
            </a:r>
            <a:endParaRPr lang="nl-NL" dirty="0"/>
          </a:p>
        </p:txBody>
      </p:sp>
      <p:sp>
        <p:nvSpPr>
          <p:cNvPr id="4" name="AutoShape 2" descr="Afbeeldingsresultaat voor tijdlijn monniken en ridders"/>
          <p:cNvSpPr>
            <a:spLocks noChangeAspect="1" noChangeArrowheads="1"/>
          </p:cNvSpPr>
          <p:nvPr/>
        </p:nvSpPr>
        <p:spPr bwMode="auto">
          <a:xfrm>
            <a:off x="6372200" y="179391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" name="Tekstvak 6"/>
          <p:cNvSpPr txBox="1"/>
          <p:nvPr/>
        </p:nvSpPr>
        <p:spPr>
          <a:xfrm>
            <a:off x="657375" y="1588500"/>
            <a:ext cx="7200801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2400" dirty="0" smtClean="0"/>
              <a:t>Waarom en waardoor is Pompeï vernietigd?.</a:t>
            </a:r>
          </a:p>
          <a:p>
            <a:pPr lvl="0"/>
            <a:endParaRPr lang="nl-NL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2400" dirty="0"/>
              <a:t>Waarom Pompeï een belangrijke historische bron is.  </a:t>
            </a:r>
          </a:p>
          <a:p>
            <a:endParaRPr lang="nl-NL" dirty="0"/>
          </a:p>
        </p:txBody>
      </p:sp>
      <p:pic>
        <p:nvPicPr>
          <p:cNvPr id="1036" name="Picture 12" descr="http://jenniferlynking.com/wp-content/uploads/2012/05/ItalyPraianoPompei_041212_-1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140968"/>
            <a:ext cx="6192688" cy="331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990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1425571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Monniken </a:t>
            </a:r>
            <a:br>
              <a:rPr lang="nl-NL" dirty="0" smtClean="0"/>
            </a:br>
            <a:r>
              <a:rPr lang="nl-NL" dirty="0" smtClean="0"/>
              <a:t>en ridders</a:t>
            </a:r>
            <a:endParaRPr lang="nl-NL" dirty="0"/>
          </a:p>
        </p:txBody>
      </p:sp>
      <p:sp>
        <p:nvSpPr>
          <p:cNvPr id="4" name="AutoShape 2" descr="Afbeeldingsresultaat voor tijdlijn monniken en ridders"/>
          <p:cNvSpPr>
            <a:spLocks noChangeAspect="1" noChangeArrowheads="1"/>
          </p:cNvSpPr>
          <p:nvPr/>
        </p:nvSpPr>
        <p:spPr bwMode="auto">
          <a:xfrm>
            <a:off x="6372200" y="179391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32" name="Picture 8" descr="http://image.issuu.com/120716085914-edf1388784e44492b471c4abca007f27/jpg/page_1_thumb_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92696"/>
            <a:ext cx="4104574" cy="579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threeships.timerime.com/users/18104/media/monnik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348880"/>
            <a:ext cx="3016541" cy="3702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75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836712"/>
            <a:ext cx="7024744" cy="745152"/>
          </a:xfrm>
        </p:spPr>
        <p:txBody>
          <a:bodyPr/>
          <a:lstStyle/>
          <a:p>
            <a:r>
              <a:rPr lang="nl-NL" dirty="0" smtClean="0"/>
              <a:t>Karel de Grote</a:t>
            </a:r>
            <a:endParaRPr lang="nl-NL" dirty="0"/>
          </a:p>
        </p:txBody>
      </p:sp>
      <p:pic>
        <p:nvPicPr>
          <p:cNvPr id="2050" name="Picture 2" descr="Ansichtkaarten - Aken - Karel de Grote (schoolplaat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080" y="1555247"/>
            <a:ext cx="6972130" cy="4920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62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836712"/>
            <a:ext cx="7024744" cy="745152"/>
          </a:xfrm>
        </p:spPr>
        <p:txBody>
          <a:bodyPr/>
          <a:lstStyle/>
          <a:p>
            <a:r>
              <a:rPr lang="nl-NL" dirty="0" smtClean="0"/>
              <a:t>Karel de Grote</a:t>
            </a:r>
            <a:endParaRPr lang="nl-NL" dirty="0"/>
          </a:p>
        </p:txBody>
      </p:sp>
      <p:sp>
        <p:nvSpPr>
          <p:cNvPr id="6" name="Tijdelijke aanduiding voor inhoud 2"/>
          <p:cNvSpPr>
            <a:spLocks noGrp="1"/>
          </p:cNvSpPr>
          <p:nvPr>
            <p:ph idx="1"/>
          </p:nvPr>
        </p:nvSpPr>
        <p:spPr>
          <a:xfrm>
            <a:off x="4283968" y="1484784"/>
            <a:ext cx="4392488" cy="4968552"/>
          </a:xfrm>
        </p:spPr>
        <p:txBody>
          <a:bodyPr>
            <a:normAutofit/>
          </a:bodyPr>
          <a:lstStyle/>
          <a:p>
            <a:r>
              <a:rPr lang="nl-NL" dirty="0" smtClean="0"/>
              <a:t>Het Romeinse Rijk bestond niet meer. </a:t>
            </a:r>
          </a:p>
          <a:p>
            <a:r>
              <a:rPr lang="nl-NL" dirty="0" smtClean="0"/>
              <a:t>Europa bestond uit allerlei kleine gebieden die door de </a:t>
            </a:r>
            <a:r>
              <a:rPr lang="nl-NL" b="1" dirty="0" smtClean="0"/>
              <a:t>Franse Koningen</a:t>
            </a:r>
            <a:r>
              <a:rPr lang="nl-NL" dirty="0" smtClean="0"/>
              <a:t> veroverd werden.</a:t>
            </a:r>
          </a:p>
          <a:p>
            <a:r>
              <a:rPr lang="nl-NL" b="1" dirty="0" smtClean="0"/>
              <a:t>Karel de Grote </a:t>
            </a:r>
            <a:r>
              <a:rPr lang="nl-NL" dirty="0" smtClean="0"/>
              <a:t>kwam aan het hoofd van dit rijk te </a:t>
            </a:r>
            <a:r>
              <a:rPr lang="nl-NL" dirty="0" smtClean="0"/>
              <a:t>staan.</a:t>
            </a:r>
            <a:endParaRPr lang="nl-NL" dirty="0" smtClean="0"/>
          </a:p>
          <a:p>
            <a:r>
              <a:rPr lang="nl-NL" b="1" dirty="0" smtClean="0"/>
              <a:t>Machtig rijk met dezelfde wetten en regels.</a:t>
            </a:r>
          </a:p>
          <a:p>
            <a:endParaRPr lang="nl-NL" dirty="0" smtClean="0"/>
          </a:p>
        </p:txBody>
      </p:sp>
      <p:pic>
        <p:nvPicPr>
          <p:cNvPr id="3" name="Picture 2" descr="http://www.docukit.nl/inhoud/NEW116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500" y="1571235"/>
            <a:ext cx="5680936" cy="4743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6883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836712"/>
            <a:ext cx="7024744" cy="745152"/>
          </a:xfrm>
        </p:spPr>
        <p:txBody>
          <a:bodyPr/>
          <a:lstStyle/>
          <a:p>
            <a:r>
              <a:rPr lang="nl-NL" dirty="0" smtClean="0"/>
              <a:t>Karel de Grote</a:t>
            </a:r>
            <a:endParaRPr lang="nl-NL" dirty="0"/>
          </a:p>
        </p:txBody>
      </p:sp>
      <p:sp>
        <p:nvSpPr>
          <p:cNvPr id="6" name="Tijdelijke aanduiding voor inhoud 2"/>
          <p:cNvSpPr>
            <a:spLocks noGrp="1"/>
          </p:cNvSpPr>
          <p:nvPr>
            <p:ph idx="1"/>
          </p:nvPr>
        </p:nvSpPr>
        <p:spPr>
          <a:xfrm>
            <a:off x="4283968" y="1484784"/>
            <a:ext cx="4392488" cy="4968552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Liet zich net zoals de Romeinen tot keizer kronen.</a:t>
            </a:r>
          </a:p>
          <a:p>
            <a:r>
              <a:rPr lang="nl-NL" dirty="0" smtClean="0"/>
              <a:t>Het rijk was te groot om alleen te besturen -&gt; Verdeelde zijn rijk in </a:t>
            </a:r>
            <a:r>
              <a:rPr lang="nl-NL" b="1" dirty="0" smtClean="0"/>
              <a:t>graafschappen.</a:t>
            </a:r>
          </a:p>
          <a:p>
            <a:endParaRPr lang="nl-NL" b="1" dirty="0"/>
          </a:p>
          <a:p>
            <a:r>
              <a:rPr lang="nl-NL" dirty="0" smtClean="0"/>
              <a:t>Deze groep mensen noem je ook wel de </a:t>
            </a:r>
            <a:r>
              <a:rPr lang="nl-NL" b="1" dirty="0" smtClean="0"/>
              <a:t>adel.</a:t>
            </a:r>
          </a:p>
          <a:p>
            <a:endParaRPr lang="nl-NL" b="1" dirty="0" smtClean="0"/>
          </a:p>
          <a:p>
            <a:r>
              <a:rPr lang="nl-NL" b="1" dirty="0" smtClean="0"/>
              <a:t>De graven moesten:</a:t>
            </a:r>
          </a:p>
          <a:p>
            <a:r>
              <a:rPr lang="nl-NL" b="1" dirty="0" smtClean="0"/>
              <a:t>1. Aan hem trouw zweren.</a:t>
            </a:r>
          </a:p>
          <a:p>
            <a:r>
              <a:rPr lang="nl-NL" b="1" dirty="0" smtClean="0"/>
              <a:t>2. Raad geven.</a:t>
            </a:r>
          </a:p>
          <a:p>
            <a:r>
              <a:rPr lang="nl-NL" b="1" dirty="0" smtClean="0"/>
              <a:t>3. Soldaten leveren.</a:t>
            </a:r>
            <a:endParaRPr lang="nl-NL" b="1" dirty="0" smtClean="0"/>
          </a:p>
          <a:p>
            <a:endParaRPr lang="nl-NL" dirty="0" smtClean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612178"/>
            <a:ext cx="3151453" cy="4006498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142269" y="5669032"/>
            <a:ext cx="2449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/>
              <a:t>Valkhof in Nijmegen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584216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836712"/>
            <a:ext cx="7024744" cy="745152"/>
          </a:xfrm>
        </p:spPr>
        <p:txBody>
          <a:bodyPr/>
          <a:lstStyle/>
          <a:p>
            <a:r>
              <a:rPr lang="nl-NL" dirty="0" smtClean="0"/>
              <a:t>Willibrord</a:t>
            </a:r>
            <a:endParaRPr lang="nl-NL" dirty="0"/>
          </a:p>
        </p:txBody>
      </p:sp>
      <p:sp>
        <p:nvSpPr>
          <p:cNvPr id="6" name="Tijdelijke aanduiding voor inhoud 2"/>
          <p:cNvSpPr>
            <a:spLocks noGrp="1"/>
          </p:cNvSpPr>
          <p:nvPr>
            <p:ph idx="1"/>
          </p:nvPr>
        </p:nvSpPr>
        <p:spPr>
          <a:xfrm>
            <a:off x="4283968" y="1484784"/>
            <a:ext cx="4392488" cy="4968552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Rond het jaar 700 waren er nog veel </a:t>
            </a:r>
            <a:r>
              <a:rPr lang="nl-NL" dirty="0" smtClean="0"/>
              <a:t>Germaanse stammen in Nederland: </a:t>
            </a:r>
            <a:r>
              <a:rPr lang="nl-NL" b="1" dirty="0" smtClean="0"/>
              <a:t>Bataven en Friezen.</a:t>
            </a:r>
          </a:p>
          <a:p>
            <a:r>
              <a:rPr lang="nl-NL" dirty="0" smtClean="0"/>
              <a:t>Veel mensen waren dan ook niet christelijk en geloofden in </a:t>
            </a:r>
            <a:r>
              <a:rPr lang="nl-NL" b="1" dirty="0" smtClean="0"/>
              <a:t>verschillende goden. </a:t>
            </a:r>
          </a:p>
          <a:p>
            <a:r>
              <a:rPr lang="nl-NL" dirty="0" smtClean="0"/>
              <a:t>Hij bekeerde veel Germanen tot het christendom.</a:t>
            </a:r>
          </a:p>
          <a:p>
            <a:r>
              <a:rPr lang="nl-NL" dirty="0" smtClean="0"/>
              <a:t>Heeft de eerste christelijke kerk in Nederland laten bouwen.</a:t>
            </a:r>
          </a:p>
          <a:p>
            <a:endParaRPr lang="nl-NL" dirty="0" smtClean="0"/>
          </a:p>
        </p:txBody>
      </p:sp>
      <p:pic>
        <p:nvPicPr>
          <p:cNvPr id="5122" name="Picture 2" descr="http://www.entoen.nu/media/willibror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36712"/>
            <a:ext cx="7675678" cy="5518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5743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836712"/>
            <a:ext cx="7024744" cy="745152"/>
          </a:xfrm>
        </p:spPr>
        <p:txBody>
          <a:bodyPr/>
          <a:lstStyle/>
          <a:p>
            <a:r>
              <a:rPr lang="nl-NL" dirty="0" smtClean="0"/>
              <a:t>Geestelijken</a:t>
            </a:r>
            <a:endParaRPr lang="nl-NL" dirty="0"/>
          </a:p>
        </p:txBody>
      </p:sp>
      <p:sp>
        <p:nvSpPr>
          <p:cNvPr id="6" name="Tijdelijke aanduiding voor inhoud 2"/>
          <p:cNvSpPr>
            <a:spLocks noGrp="1"/>
          </p:cNvSpPr>
          <p:nvPr>
            <p:ph idx="1"/>
          </p:nvPr>
        </p:nvSpPr>
        <p:spPr>
          <a:xfrm>
            <a:off x="668955" y="1581864"/>
            <a:ext cx="4392488" cy="4968552"/>
          </a:xfrm>
        </p:spPr>
        <p:txBody>
          <a:bodyPr>
            <a:normAutofit/>
          </a:bodyPr>
          <a:lstStyle/>
          <a:p>
            <a:r>
              <a:rPr lang="nl-NL" dirty="0" smtClean="0"/>
              <a:t>Karel wilde al de mensen in zijn rijk </a:t>
            </a:r>
            <a:r>
              <a:rPr lang="nl-NL" b="1" dirty="0" smtClean="0"/>
              <a:t>christelijk</a:t>
            </a:r>
            <a:r>
              <a:rPr lang="nl-NL" dirty="0" smtClean="0"/>
              <a:t> maken</a:t>
            </a:r>
            <a:r>
              <a:rPr lang="nl-NL" b="1" dirty="0" smtClean="0"/>
              <a:t>.</a:t>
            </a:r>
          </a:p>
          <a:p>
            <a:r>
              <a:rPr lang="nl-NL" dirty="0" smtClean="0"/>
              <a:t>Hij was door de </a:t>
            </a:r>
            <a:r>
              <a:rPr lang="nl-NL" b="1" dirty="0" smtClean="0"/>
              <a:t>paus</a:t>
            </a:r>
            <a:r>
              <a:rPr lang="nl-NL" dirty="0" smtClean="0"/>
              <a:t> benoemt en daardoor zouden veel christenen ook naar hem luisteren.</a:t>
            </a:r>
            <a:endParaRPr lang="nl-NL" b="1" dirty="0" smtClean="0"/>
          </a:p>
          <a:p>
            <a:r>
              <a:rPr lang="nl-NL" dirty="0" smtClean="0"/>
              <a:t>Hij had daarvoor </a:t>
            </a:r>
            <a:r>
              <a:rPr lang="nl-NL" b="1" dirty="0" smtClean="0"/>
              <a:t>geestelijken</a:t>
            </a:r>
            <a:r>
              <a:rPr lang="nl-NL" dirty="0" smtClean="0"/>
              <a:t> zoals Willibrord nodig.</a:t>
            </a:r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5061443" y="1565518"/>
            <a:ext cx="3528392" cy="4815809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>
            <a:normAutofit fontScale="92500"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b="1" dirty="0" smtClean="0">
                <a:solidFill>
                  <a:schemeClr val="bg1"/>
                </a:solidFill>
              </a:rPr>
              <a:t>Soorten Geestelijken: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1. </a:t>
            </a:r>
            <a:r>
              <a:rPr lang="nl-NL" b="1" dirty="0" smtClean="0">
                <a:solidFill>
                  <a:schemeClr val="bg1"/>
                </a:solidFill>
              </a:rPr>
              <a:t>Priesters:</a:t>
            </a:r>
            <a:r>
              <a:rPr lang="nl-NL" dirty="0" smtClean="0">
                <a:solidFill>
                  <a:schemeClr val="bg1"/>
                </a:solidFill>
              </a:rPr>
              <a:t> Leiding over de kerk in dorpen en steden. Zij gaven preken.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2. </a:t>
            </a:r>
            <a:r>
              <a:rPr lang="nl-NL" b="1" dirty="0" smtClean="0">
                <a:solidFill>
                  <a:schemeClr val="bg1"/>
                </a:solidFill>
              </a:rPr>
              <a:t>Monniken en nonnen:</a:t>
            </a:r>
            <a:r>
              <a:rPr lang="nl-NL" dirty="0" smtClean="0">
                <a:solidFill>
                  <a:schemeClr val="bg1"/>
                </a:solidFill>
              </a:rPr>
              <a:t> Leefden afgezonderd in kloosters. Vulden hun dag met bidden en werken (boeken overschrijven)</a:t>
            </a:r>
            <a:endParaRPr lang="nl-NL" dirty="0" smtClean="0">
              <a:solidFill>
                <a:schemeClr val="bg1"/>
              </a:solidFill>
            </a:endParaRPr>
          </a:p>
        </p:txBody>
      </p:sp>
      <p:pic>
        <p:nvPicPr>
          <p:cNvPr id="7170" name="Picture 2" descr="http://cdt14.media.tourinsoft.eu/upload/Mont-St-Michel-Dieter-Bass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060" y="754161"/>
            <a:ext cx="7503855" cy="5627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5182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1442967"/>
            <a:ext cx="7540856" cy="4968552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Meesten mensen waren in deze tijd boer en werkten op het land om eten te produceren om te kunnen overleven.</a:t>
            </a:r>
          </a:p>
          <a:p>
            <a:r>
              <a:rPr lang="nl-NL" b="1" dirty="0" smtClean="0"/>
              <a:t>Boeren</a:t>
            </a:r>
            <a:r>
              <a:rPr lang="nl-NL" dirty="0" smtClean="0"/>
              <a:t> werkten op een stuk land waar </a:t>
            </a:r>
            <a:r>
              <a:rPr lang="nl-NL" b="1" dirty="0" smtClean="0"/>
              <a:t>de heer </a:t>
            </a:r>
            <a:r>
              <a:rPr lang="nl-NL" dirty="0" smtClean="0"/>
              <a:t>de baas over was.</a:t>
            </a:r>
            <a:endParaRPr lang="nl-NL" dirty="0" smtClean="0"/>
          </a:p>
          <a:p>
            <a:r>
              <a:rPr lang="nl-NL" dirty="0" smtClean="0"/>
              <a:t>Deze </a:t>
            </a:r>
            <a:r>
              <a:rPr lang="nl-NL" b="1" dirty="0" smtClean="0"/>
              <a:t>boeren</a:t>
            </a:r>
            <a:r>
              <a:rPr lang="nl-NL" dirty="0" smtClean="0"/>
              <a:t> noem je ook wel </a:t>
            </a:r>
            <a:r>
              <a:rPr lang="nl-NL" b="1" dirty="0" smtClean="0"/>
              <a:t>horigen</a:t>
            </a:r>
            <a:r>
              <a:rPr lang="nl-NL" dirty="0" smtClean="0"/>
              <a:t>. Zij ‘hoorden’ bij het stuk land van de heer en mochten dit dan ook niet verlaten.</a:t>
            </a:r>
          </a:p>
          <a:p>
            <a:r>
              <a:rPr lang="nl-NL" dirty="0" smtClean="0"/>
              <a:t>Een deel van wat zij op het land produceerden moesten zij afstaan aan de heer en zij moesten allerlei klusjes voor hem doen. </a:t>
            </a:r>
          </a:p>
          <a:p>
            <a:r>
              <a:rPr lang="nl-NL" dirty="0" smtClean="0"/>
              <a:t>In ruil daarvoor kregen zij bescherming van de heer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854273"/>
            <a:ext cx="7024744" cy="745152"/>
          </a:xfrm>
        </p:spPr>
        <p:txBody>
          <a:bodyPr/>
          <a:lstStyle/>
          <a:p>
            <a:r>
              <a:rPr lang="nl-NL" dirty="0" smtClean="0"/>
              <a:t>Heren en Horigen</a:t>
            </a:r>
            <a:endParaRPr lang="nl-NL" dirty="0"/>
          </a:p>
        </p:txBody>
      </p:sp>
      <p:pic>
        <p:nvPicPr>
          <p:cNvPr id="6146" name="Picture 2" descr="http://middeleeuwen.areinders.nl/assets/images/Horigen_aan_het_werk_jpg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99425"/>
            <a:ext cx="7416824" cy="4655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demoschool.timerime.com/users/18122/media/horigen2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952" y="1484784"/>
            <a:ext cx="4474071" cy="5111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77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Elementair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438</TotalTime>
  <Words>489</Words>
  <Application>Microsoft Office PowerPoint</Application>
  <PresentationFormat>Diavoorstelling (4:3)</PresentationFormat>
  <Paragraphs>55</Paragraphs>
  <Slides>10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Calibri</vt:lpstr>
      <vt:lpstr>Century Gothic</vt:lpstr>
      <vt:lpstr>Wingdings 2</vt:lpstr>
      <vt:lpstr>Austin</vt:lpstr>
      <vt:lpstr>Cursus 2: Monniken en ridders</vt:lpstr>
      <vt:lpstr>4.3 Pompeii</vt:lpstr>
      <vt:lpstr>Monniken  en ridders</vt:lpstr>
      <vt:lpstr>Karel de Grote</vt:lpstr>
      <vt:lpstr>Karel de Grote</vt:lpstr>
      <vt:lpstr>Karel de Grote</vt:lpstr>
      <vt:lpstr>Willibrord</vt:lpstr>
      <vt:lpstr>Geestelijken</vt:lpstr>
      <vt:lpstr>Heren en Horigen</vt:lpstr>
      <vt:lpstr>Lesdoelen: </vt:lpstr>
    </vt:vector>
  </TitlesOfParts>
  <Company>Wellantcollege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slavernij</dc:title>
  <dc:creator>kerdijkm</dc:creator>
  <cp:lastModifiedBy>Raymond Hoogeveen</cp:lastModifiedBy>
  <cp:revision>43</cp:revision>
  <dcterms:created xsi:type="dcterms:W3CDTF">2014-11-11T08:23:53Z</dcterms:created>
  <dcterms:modified xsi:type="dcterms:W3CDTF">2015-04-06T19:57:52Z</dcterms:modified>
</cp:coreProperties>
</file>