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6"/>
  </p:notesMasterIdLst>
  <p:sldIdLst>
    <p:sldId id="256" r:id="rId2"/>
    <p:sldId id="258" r:id="rId3"/>
    <p:sldId id="284" r:id="rId4"/>
    <p:sldId id="285" r:id="rId5"/>
    <p:sldId id="286" r:id="rId6"/>
    <p:sldId id="277" r:id="rId7"/>
    <p:sldId id="283" r:id="rId8"/>
    <p:sldId id="270" r:id="rId9"/>
    <p:sldId id="278" r:id="rId10"/>
    <p:sldId id="279" r:id="rId11"/>
    <p:sldId id="280" r:id="rId12"/>
    <p:sldId id="281" r:id="rId13"/>
    <p:sldId id="282" r:id="rId14"/>
    <p:sldId id="276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ijl, gemiddeld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01" autoAdjust="0"/>
    <p:restoredTop sz="94687" autoAdjust="0"/>
  </p:normalViewPr>
  <p:slideViewPr>
    <p:cSldViewPr>
      <p:cViewPr varScale="1">
        <p:scale>
          <a:sx n="70" d="100"/>
          <a:sy n="70" d="100"/>
        </p:scale>
        <p:origin x="1386" y="6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376E92-B7B7-412D-B63D-48FE6D17C155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78596ED-6C56-4A94-A0FA-0CABEEC22127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5748575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de ondertitelstijl van het model te bewerken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nl-NL" smtClean="0"/>
              <a:t>Klik om de stijl te bewerken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nl-NL" smtClean="0"/>
              <a:t>Klik op het pictogram als u een afbeelding wilt toevoegen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nl-N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nl-NL" smtClean="0"/>
              <a:t>Klik om de stijl te bewerken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E5558465-F3B2-4CB3-B18B-92DB853A10BB}" type="datetimeFigureOut">
              <a:rPr lang="nl-NL" smtClean="0"/>
              <a:t>19-4-2015</a:t>
            </a:fld>
            <a:endParaRPr lang="nl-N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CA44B6CD-CE9C-4349-957B-FE5082FC9342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schooltv.nl/video/wereldgodsdiensten-joden-christendom-en-islam/#q=islam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2088676"/>
          </a:xfrm>
        </p:spPr>
        <p:txBody>
          <a:bodyPr>
            <a:normAutofit fontScale="90000"/>
          </a:bodyPr>
          <a:lstStyle/>
          <a:p>
            <a:r>
              <a:rPr lang="nl-NL" b="1" u="sng" dirty="0" smtClean="0"/>
              <a:t>Cursus 3: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Het ontstaan van de Arabische Wereld.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683568" y="2420888"/>
            <a:ext cx="3312368" cy="3744416"/>
          </a:xfrm>
          <a:solidFill>
            <a:schemeClr val="bg1"/>
          </a:solidFill>
        </p:spPr>
        <p:txBody>
          <a:bodyPr>
            <a:normAutofit lnSpcReduction="10000"/>
          </a:bodyPr>
          <a:lstStyle/>
          <a:p>
            <a:r>
              <a:rPr lang="nl-NL" sz="2000" dirty="0" smtClean="0"/>
              <a:t>Aan het eind van deze les weet je: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Ik </a:t>
            </a:r>
            <a:r>
              <a:rPr lang="nl-NL" sz="1600" dirty="0" smtClean="0"/>
              <a:t>kan </a:t>
            </a:r>
            <a:r>
              <a:rPr lang="nl-NL" sz="1600" dirty="0"/>
              <a:t>drie </a:t>
            </a:r>
            <a:r>
              <a:rPr lang="nl-NL" sz="1600" dirty="0" smtClean="0"/>
              <a:t>dingen noemen waarin de </a:t>
            </a:r>
            <a:r>
              <a:rPr lang="nl-NL" sz="1600" dirty="0"/>
              <a:t>Christenen van de Moslims geleerd hebben.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Ik kan de begrippen: Koran, Islam, profeet en kalief in eigen woorden uitleggen.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sz="1600" dirty="0"/>
              <a:t>Ik kan uitleggen hoe de moslims tegen andere geloven aankeken.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sz="1600" dirty="0"/>
              <a:t>Ik kan de verschillen tussen het christendom en de islam in eigen woorden uitleggen. </a:t>
            </a:r>
            <a:endParaRPr lang="nl-NL" sz="2000" dirty="0"/>
          </a:p>
        </p:txBody>
      </p:sp>
      <p:sp>
        <p:nvSpPr>
          <p:cNvPr id="4" name="Titel 1"/>
          <p:cNvSpPr txBox="1">
            <a:spLocks/>
          </p:cNvSpPr>
          <p:nvPr/>
        </p:nvSpPr>
        <p:spPr>
          <a:xfrm>
            <a:off x="4788024" y="4077072"/>
            <a:ext cx="3312368" cy="1702160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kern="1200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 eaLnBrk="1" hangingPunct="1">
              <a:defRPr>
                <a:solidFill>
                  <a:schemeClr val="tx2"/>
                </a:solidFill>
              </a:defRPr>
            </a:lvl2pPr>
            <a:lvl3pPr eaLnBrk="1" hangingPunct="1">
              <a:defRPr>
                <a:solidFill>
                  <a:schemeClr val="tx2"/>
                </a:solidFill>
              </a:defRPr>
            </a:lvl3pPr>
            <a:lvl4pPr eaLnBrk="1" hangingPunct="1">
              <a:defRPr>
                <a:solidFill>
                  <a:schemeClr val="tx2"/>
                </a:solidFill>
              </a:defRPr>
            </a:lvl4pPr>
            <a:lvl5pPr eaLnBrk="1" hangingPunct="1">
              <a:defRPr>
                <a:solidFill>
                  <a:schemeClr val="tx2"/>
                </a:solidFill>
              </a:defRPr>
            </a:lvl5pPr>
            <a:lvl6pPr eaLnBrk="1" hangingPunct="1">
              <a:defRPr>
                <a:solidFill>
                  <a:schemeClr val="tx2"/>
                </a:solidFill>
              </a:defRPr>
            </a:lvl6pPr>
            <a:lvl7pPr eaLnBrk="1" hangingPunct="1">
              <a:defRPr>
                <a:solidFill>
                  <a:schemeClr val="tx2"/>
                </a:solidFill>
              </a:defRPr>
            </a:lvl7pPr>
            <a:lvl8pPr eaLnBrk="1" hangingPunct="1">
              <a:defRPr>
                <a:solidFill>
                  <a:schemeClr val="tx2"/>
                </a:solidFill>
              </a:defRPr>
            </a:lvl8pPr>
            <a:lvl9pPr eaLnBrk="1" hangingPunct="1">
              <a:defRPr>
                <a:solidFill>
                  <a:schemeClr val="tx2"/>
                </a:solidFill>
              </a:defRPr>
            </a:lvl9pPr>
          </a:lstStyle>
          <a:p>
            <a:r>
              <a:rPr lang="nl-NL" sz="2000" dirty="0" smtClean="0">
                <a:solidFill>
                  <a:schemeClr val="tx1"/>
                </a:solidFill>
              </a:rPr>
              <a:t>Bladzijde: 55 in het handboek</a:t>
            </a:r>
            <a:endParaRPr lang="nl-NL" sz="2000" dirty="0">
              <a:solidFill>
                <a:schemeClr val="tx1"/>
              </a:solidFill>
            </a:endParaRPr>
          </a:p>
        </p:txBody>
      </p:sp>
      <p:sp>
        <p:nvSpPr>
          <p:cNvPr id="5" name="Ondertitel 2"/>
          <p:cNvSpPr txBox="1">
            <a:spLocks/>
          </p:cNvSpPr>
          <p:nvPr/>
        </p:nvSpPr>
        <p:spPr>
          <a:xfrm>
            <a:off x="1043608" y="464971"/>
            <a:ext cx="6480720" cy="731781"/>
          </a:xfrm>
          <a:prstGeom prst="rect">
            <a:avLst/>
          </a:prstGeom>
          <a:solidFill>
            <a:schemeClr val="bg1"/>
          </a:solidFill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rgbClr val="424242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600" kern="1200" baseline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Clr>
                <a:schemeClr val="accent1"/>
              </a:buClr>
              <a:buSzPct val="76000"/>
              <a:buFont typeface="Wingdings 2" pitchFamily="18" charset="2"/>
              <a:buNone/>
              <a:defRPr sz="1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nl-NL" sz="3200" b="1" u="sng" dirty="0" smtClean="0"/>
              <a:t>Hoofdstuk </a:t>
            </a:r>
            <a:r>
              <a:rPr lang="nl-NL" sz="3200" b="1" u="sng" dirty="0"/>
              <a:t>5</a:t>
            </a:r>
            <a:r>
              <a:rPr lang="nl-NL" sz="3200" b="1" u="sng" dirty="0" smtClean="0"/>
              <a:t>: Mensen en regels</a:t>
            </a:r>
            <a:endParaRPr lang="nl-NL" sz="3200" b="1" u="sng" dirty="0"/>
          </a:p>
        </p:txBody>
      </p:sp>
    </p:spTree>
    <p:extLst>
      <p:ext uri="{BB962C8B-B14F-4D97-AF65-F5344CB8AC3E}">
        <p14:creationId xmlns:p14="http://schemas.microsoft.com/office/powerpoint/2010/main" val="2834178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12077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Het Islamitische Rijk	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1075190" y="1946314"/>
            <a:ext cx="7241225" cy="4968552"/>
          </a:xfrm>
        </p:spPr>
        <p:txBody>
          <a:bodyPr>
            <a:normAutofit/>
          </a:bodyPr>
          <a:lstStyle/>
          <a:p>
            <a:r>
              <a:rPr lang="nl-NL" dirty="0" smtClean="0"/>
              <a:t>Overal in het rijk gelden </a:t>
            </a:r>
            <a:r>
              <a:rPr lang="nl-NL" b="1" dirty="0" smtClean="0"/>
              <a:t>dezelfde wetten en regels.</a:t>
            </a:r>
            <a:r>
              <a:rPr lang="nl-NL" dirty="0" smtClean="0"/>
              <a:t> Bijvoorbeeld: belasting en feestdagen. </a:t>
            </a:r>
          </a:p>
          <a:p>
            <a:r>
              <a:rPr lang="nl-NL" dirty="0" smtClean="0"/>
              <a:t>In moskee is het bijvoorbeeld ook verboden om mensen of dieren af te beelden. </a:t>
            </a:r>
          </a:p>
          <a:p>
            <a:r>
              <a:rPr lang="nl-NL" dirty="0" smtClean="0"/>
              <a:t>Mensen die in meerdere goden geloofden moesten Islamitisch worden.</a:t>
            </a:r>
            <a:endParaRPr lang="nl-NL" dirty="0"/>
          </a:p>
          <a:p>
            <a:r>
              <a:rPr lang="nl-NL" dirty="0" smtClean="0"/>
              <a:t>Christenen en joden mochten hun geloof houden en werden goed behandeld.</a:t>
            </a:r>
          </a:p>
          <a:p>
            <a:r>
              <a:rPr lang="nl-NL" dirty="0" smtClean="0"/>
              <a:t>In het rijk was er dus </a:t>
            </a:r>
            <a:r>
              <a:rPr lang="nl-NL" b="1" dirty="0" smtClean="0"/>
              <a:t>tolerantie</a:t>
            </a:r>
            <a:r>
              <a:rPr lang="nl-NL" dirty="0" smtClean="0"/>
              <a:t> tegenover andere geloven. </a:t>
            </a:r>
          </a:p>
          <a:p>
            <a:endParaRPr lang="nl-NL" b="1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5899869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12077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Christenen en Moslims	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1075190" y="1946314"/>
            <a:ext cx="7241225" cy="4507022"/>
          </a:xfrm>
        </p:spPr>
        <p:txBody>
          <a:bodyPr>
            <a:normAutofit lnSpcReduction="10000"/>
          </a:bodyPr>
          <a:lstStyle/>
          <a:p>
            <a:r>
              <a:rPr lang="nl-NL" dirty="0" smtClean="0"/>
              <a:t>In de tijd van </a:t>
            </a:r>
            <a:r>
              <a:rPr lang="nl-NL" b="1" dirty="0" smtClean="0"/>
              <a:t>Karel de Grote </a:t>
            </a:r>
            <a:r>
              <a:rPr lang="nl-NL" dirty="0" smtClean="0"/>
              <a:t>was er veel </a:t>
            </a:r>
            <a:r>
              <a:rPr lang="nl-NL" b="1" dirty="0" smtClean="0"/>
              <a:t>contact </a:t>
            </a:r>
            <a:r>
              <a:rPr lang="nl-NL" dirty="0" smtClean="0"/>
              <a:t>tussen de christenen en de moslims.</a:t>
            </a:r>
          </a:p>
          <a:p>
            <a:r>
              <a:rPr lang="nl-NL" dirty="0" smtClean="0"/>
              <a:t>Er werd veel </a:t>
            </a:r>
            <a:r>
              <a:rPr lang="nl-NL" b="1" dirty="0" smtClean="0"/>
              <a:t>handel</a:t>
            </a:r>
            <a:r>
              <a:rPr lang="nl-NL" dirty="0" smtClean="0"/>
              <a:t> met elkaar gedreven,</a:t>
            </a:r>
          </a:p>
          <a:p>
            <a:r>
              <a:rPr lang="nl-NL" dirty="0" smtClean="0"/>
              <a:t>Ook hebben de christenen en de moslims veel van elkaar over genomen.</a:t>
            </a:r>
          </a:p>
          <a:p>
            <a:r>
              <a:rPr lang="nl-NL" dirty="0" smtClean="0"/>
              <a:t>De christenen hebben veel van de moslims geleerd over: </a:t>
            </a:r>
            <a:r>
              <a:rPr lang="nl-NL" b="1" dirty="0" smtClean="0"/>
              <a:t>de wetenschap, geneeskunde en de wiskunde</a:t>
            </a:r>
            <a:r>
              <a:rPr lang="nl-NL" dirty="0" smtClean="0"/>
              <a:t>. Ze brachten ook geschenken naar </a:t>
            </a:r>
            <a:r>
              <a:rPr lang="nl-NL" b="1" dirty="0" smtClean="0"/>
              <a:t>Karel de Grote</a:t>
            </a:r>
            <a:r>
              <a:rPr lang="nl-NL" dirty="0" smtClean="0"/>
              <a:t> zoals tapijten en olifanten.</a:t>
            </a:r>
          </a:p>
          <a:p>
            <a:r>
              <a:rPr lang="nl-NL" dirty="0" smtClean="0"/>
              <a:t>De christenen gaven hen vaak aardewerk, sieraden en wapens.</a:t>
            </a:r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559267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12077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Christenen en Moslims	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1026" name="Picture 2" descr="http://www.masterandmargarita.eu/images/02themas/haro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492" y="836712"/>
            <a:ext cx="6921217" cy="5590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85154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12077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Kruistochten	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1075190" y="1946314"/>
            <a:ext cx="7241225" cy="4968552"/>
          </a:xfrm>
        </p:spPr>
        <p:txBody>
          <a:bodyPr>
            <a:normAutofit/>
          </a:bodyPr>
          <a:lstStyle/>
          <a:p>
            <a:r>
              <a:rPr lang="nl-NL" dirty="0" smtClean="0"/>
              <a:t>Vanaf het jaar 1000 worden de contacten tussen beide groepen minder.</a:t>
            </a:r>
          </a:p>
          <a:p>
            <a:r>
              <a:rPr lang="nl-NL" dirty="0" smtClean="0"/>
              <a:t>Er komt oorlog -&gt; de paus wil Jeruzalem(Israël) veroveren, het lag toen op het grondgebied van de Kaliefen. </a:t>
            </a:r>
          </a:p>
          <a:p>
            <a:r>
              <a:rPr lang="nl-NL" dirty="0" smtClean="0"/>
              <a:t>Jeruzalem was voor het christelijke geloof zeer belangrijk -&gt; sterfplaats van Jezus.</a:t>
            </a:r>
          </a:p>
          <a:p>
            <a:r>
              <a:rPr lang="nl-NL" dirty="0" smtClean="0"/>
              <a:t>Ridders vertrekken naar Israël om het land op de moslims te veroveren. </a:t>
            </a:r>
          </a:p>
          <a:p>
            <a:endParaRPr lang="nl-NL" dirty="0" smtClean="0"/>
          </a:p>
          <a:p>
            <a:endParaRPr lang="nl-NL" dirty="0" smtClean="0"/>
          </a:p>
        </p:txBody>
      </p:sp>
      <p:pic>
        <p:nvPicPr>
          <p:cNvPr id="3074" name="Picture 2" descr="http://home.uni-one.nl/nuovavoce/ZinGvolGeweld/Kruistochten/KaartKruistocht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190" y="1798113"/>
            <a:ext cx="7097210" cy="47906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 descr="http://www.thegospelcoalition.org/blogs/kevindeyoung/files/2015/02/crusades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9591" y="1793913"/>
            <a:ext cx="7129805" cy="47948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830606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854273"/>
            <a:ext cx="7024744" cy="745152"/>
          </a:xfrm>
        </p:spPr>
        <p:txBody>
          <a:bodyPr/>
          <a:lstStyle/>
          <a:p>
            <a:r>
              <a:rPr lang="nl-NL" dirty="0" smtClean="0"/>
              <a:t>Lesdoelen: </a:t>
            </a:r>
            <a:endParaRPr lang="nl-NL" dirty="0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827584" y="1772816"/>
            <a:ext cx="7312776" cy="4968552"/>
          </a:xfrm>
        </p:spPr>
        <p:txBody>
          <a:bodyPr>
            <a:normAutofit/>
          </a:bodyPr>
          <a:lstStyle/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Ik kan drie dingen noemen waarin de Christenen van de Moslims geleerd hebben. 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Ik kan de begrippen: Koran, Islam, profeet en kalief in eigen woorden uitleggen.</a:t>
            </a:r>
          </a:p>
          <a:p>
            <a:pPr marL="285750" lvl="0" indent="-285750">
              <a:buFont typeface="Arial" panose="020B0604020202020204" pitchFamily="34" charset="0"/>
              <a:buChar char="•"/>
            </a:pPr>
            <a:r>
              <a:rPr lang="nl-NL" dirty="0"/>
              <a:t>Ik kan uitleggen hoe de moslims tegen andere geloven aankeken.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nl-NL" dirty="0"/>
              <a:t>Ik kan de verschillen tussen het christendom en de islam in eigen woorden uitleggen. </a:t>
            </a:r>
            <a:endParaRPr lang="nl-NL" sz="3200" dirty="0"/>
          </a:p>
        </p:txBody>
      </p:sp>
    </p:spTree>
    <p:extLst>
      <p:ext uri="{BB962C8B-B14F-4D97-AF65-F5344CB8AC3E}">
        <p14:creationId xmlns:p14="http://schemas.microsoft.com/office/powerpoint/2010/main" val="2287083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5.2 Monniken en Ridders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657375" y="1588500"/>
            <a:ext cx="7200801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l-NL" sz="2400" b="1" dirty="0" smtClean="0"/>
              <a:t>Juist of onjuist?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Karel de Grote had een heel groot rijk. Hij kon dit rijk niet alleen besturen. Hij maakte daarom gebruik van graven om en deel van zijn rijk te besturen. </a:t>
            </a:r>
            <a:endParaRPr lang="nl-NL" sz="2400" dirty="0"/>
          </a:p>
          <a:p>
            <a:endParaRPr lang="nl-NL" dirty="0"/>
          </a:p>
        </p:txBody>
      </p:sp>
      <p:pic>
        <p:nvPicPr>
          <p:cNvPr id="2050" name="Picture 2" descr="http://ifthenisnow.nl/sites/default/files/styles/gallery_content/public/leon_iii_couronne_charlemagne_empereu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21684" y="3901690"/>
            <a:ext cx="6124575" cy="2619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799063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5.2 Monniken en Ridders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-1476672" y="2032972"/>
            <a:ext cx="72008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l-NL" sz="2400" b="1" dirty="0" smtClean="0"/>
              <a:t>Juist of onjuist?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dirty="0"/>
          </a:p>
        </p:txBody>
      </p:sp>
      <p:pic>
        <p:nvPicPr>
          <p:cNvPr id="3" name="Picture 2" descr="http://historiek.net/wp-content/uploads-phistor1/2008/12/adrianus-i-hulp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0289" y="3140968"/>
            <a:ext cx="4272789" cy="31851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ekstvak 7"/>
          <p:cNvSpPr txBox="1"/>
          <p:nvPr/>
        </p:nvSpPr>
        <p:spPr>
          <a:xfrm>
            <a:off x="5197854" y="2287763"/>
            <a:ext cx="3307622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Karel de Grote had veel priesters nodig omdat: de priesters goed voor de zieken en de mensen zorgden. De mensen zouden Karel de Grote daarom trouw blijven. </a:t>
            </a:r>
            <a:endParaRPr lang="nl-NL" sz="2400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72487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71600" y="90872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5.2 Monniken en Ridders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-1416634" y="1663640"/>
            <a:ext cx="72008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l-NL" sz="2400" b="1" dirty="0" smtClean="0"/>
              <a:t>Juist of onjuist?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606106" y="2184242"/>
            <a:ext cx="3307622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Een monnik/non is een geestelijke die dezelfde dingen als een priester doet.</a:t>
            </a:r>
            <a:endParaRPr lang="nl-NL" sz="2400" dirty="0"/>
          </a:p>
          <a:p>
            <a:endParaRPr lang="nl-NL" dirty="0"/>
          </a:p>
        </p:txBody>
      </p:sp>
      <p:pic>
        <p:nvPicPr>
          <p:cNvPr id="3074" name="Picture 2" descr="http://www.meesterjw.nl/geschiedenis/6%20H%202%20een%20middeleeuwse%20stad/horigen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2262" y="2032972"/>
            <a:ext cx="3524250" cy="412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kstvak 8"/>
          <p:cNvSpPr txBox="1"/>
          <p:nvPr/>
        </p:nvSpPr>
        <p:spPr>
          <a:xfrm>
            <a:off x="606106" y="4095135"/>
            <a:ext cx="3307622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400" dirty="0" smtClean="0">
                <a:solidFill>
                  <a:srgbClr val="FF0000"/>
                </a:solidFill>
              </a:rPr>
              <a:t>Een priester staat aan het hoofd van een kerk, een monnik niet. Hij leeft zijn leven voor God.</a:t>
            </a:r>
            <a:endParaRPr lang="nl-NL" sz="2400" dirty="0">
              <a:solidFill>
                <a:srgbClr val="FF0000"/>
              </a:solidFill>
            </a:endParaRP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54580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90045" y="955224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5.2 Monniken en Ridders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7" name="Tekstvak 6"/>
          <p:cNvSpPr txBox="1"/>
          <p:nvPr/>
        </p:nvSpPr>
        <p:spPr>
          <a:xfrm>
            <a:off x="-1548680" y="1960964"/>
            <a:ext cx="7200801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nl-NL" sz="2400" b="1" dirty="0" smtClean="0"/>
              <a:t>Juist of onjuist?</a:t>
            </a:r>
          </a:p>
          <a:p>
            <a:pPr marL="342900" lvl="0" indent="-342900">
              <a:buFont typeface="Arial" panose="020B0604020202020204" pitchFamily="34" charset="0"/>
              <a:buChar char="•"/>
            </a:pPr>
            <a:endParaRPr lang="nl-NL" sz="2400" dirty="0"/>
          </a:p>
          <a:p>
            <a:endParaRPr lang="nl-NL" dirty="0"/>
          </a:p>
        </p:txBody>
      </p:sp>
      <p:sp>
        <p:nvSpPr>
          <p:cNvPr id="8" name="Tekstvak 7"/>
          <p:cNvSpPr txBox="1"/>
          <p:nvPr/>
        </p:nvSpPr>
        <p:spPr>
          <a:xfrm>
            <a:off x="4870789" y="2132711"/>
            <a:ext cx="3307622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lvl="0" indent="-342900">
              <a:buFont typeface="Arial" panose="020B0604020202020204" pitchFamily="34" charset="0"/>
              <a:buChar char="•"/>
            </a:pPr>
            <a:r>
              <a:rPr lang="nl-NL" sz="2400" dirty="0" smtClean="0"/>
              <a:t>Een horige werkte op het land van de heer. De horige kreeg in ruil hiervoor voedsel en bescherming van de heer. </a:t>
            </a:r>
            <a:endParaRPr lang="nl-NL" sz="2400" dirty="0"/>
          </a:p>
          <a:p>
            <a:endParaRPr lang="nl-NL" dirty="0"/>
          </a:p>
        </p:txBody>
      </p:sp>
      <p:pic>
        <p:nvPicPr>
          <p:cNvPr id="4098" name="Picture 2" descr="http://www.projectx2002.org/nederlands_hotpots/me0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3068960"/>
            <a:ext cx="3846841" cy="31614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851989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12077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Het </a:t>
            </a:r>
            <a:r>
              <a:rPr lang="nl-NL" dirty="0" smtClean="0"/>
              <a:t>Arabische Rijk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028" name="Picture 4" descr="http://upload.wikimedia.org/wikipedia/commons/thumb/a/a4/Frankenrijk.jpg/500px-Frankenrijk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1823316"/>
            <a:ext cx="5760640" cy="48504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m.deondernemer.nl/UserFiles/image/2012/201203/20120308/08-03-2012/arabische.rijk.425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43654" y="1823317"/>
            <a:ext cx="4824652" cy="458625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37505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12077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Het verhaal van Mohammed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1075190" y="1946314"/>
            <a:ext cx="7241225" cy="4968552"/>
          </a:xfrm>
        </p:spPr>
        <p:txBody>
          <a:bodyPr>
            <a:normAutofit fontScale="85000" lnSpcReduction="10000"/>
          </a:bodyPr>
          <a:lstStyle/>
          <a:p>
            <a:r>
              <a:rPr lang="nl-NL" dirty="0" smtClean="0"/>
              <a:t>In het jaar 0 wordt Jezus geboren. Jezus is een van de belangrijkste personen</a:t>
            </a:r>
            <a:r>
              <a:rPr lang="nl-NL" b="1" dirty="0" smtClean="0"/>
              <a:t> </a:t>
            </a:r>
            <a:r>
              <a:rPr lang="nl-NL" dirty="0" smtClean="0"/>
              <a:t>van het Christelijke geloof.</a:t>
            </a:r>
          </a:p>
          <a:p>
            <a:r>
              <a:rPr lang="nl-NL" dirty="0" smtClean="0"/>
              <a:t>Ongeveer 6 eeuwen later wordt Mohammed geboren in Mekka</a:t>
            </a:r>
            <a:r>
              <a:rPr lang="nl-NL" b="1" dirty="0" smtClean="0"/>
              <a:t>.</a:t>
            </a:r>
          </a:p>
          <a:p>
            <a:r>
              <a:rPr lang="nl-NL" dirty="0" smtClean="0"/>
              <a:t>Allah(God) spreekt tot Mohammed in een droom en vanaf die dag wordt hij een </a:t>
            </a:r>
            <a:r>
              <a:rPr lang="nl-NL" b="1" i="1" dirty="0" smtClean="0"/>
              <a:t>profeet</a:t>
            </a:r>
            <a:r>
              <a:rPr lang="nl-NL" dirty="0" smtClean="0"/>
              <a:t>.</a:t>
            </a:r>
          </a:p>
          <a:p>
            <a:r>
              <a:rPr lang="nl-NL" b="1" dirty="0" smtClean="0"/>
              <a:t>Profeet</a:t>
            </a:r>
            <a:r>
              <a:rPr lang="nl-NL" dirty="0" smtClean="0"/>
              <a:t> = een boodschapper van God die voorspellingen doet, net zoals Jezus.</a:t>
            </a:r>
          </a:p>
          <a:p>
            <a:r>
              <a:rPr lang="nl-NL" dirty="0" smtClean="0"/>
              <a:t>Mensen beginnen alleen in Allah te geloven en niet meer in meerdere goden. Zo ontstaat de </a:t>
            </a:r>
            <a:r>
              <a:rPr lang="nl-NL" b="1" dirty="0" smtClean="0"/>
              <a:t>Islam</a:t>
            </a:r>
            <a:r>
              <a:rPr lang="nl-NL" dirty="0" smtClean="0"/>
              <a:t>.</a:t>
            </a:r>
          </a:p>
          <a:p>
            <a:r>
              <a:rPr lang="nl-NL" dirty="0" smtClean="0"/>
              <a:t>Aanhangers van de Islam worden </a:t>
            </a:r>
            <a:r>
              <a:rPr lang="nl-NL" b="1" dirty="0" smtClean="0"/>
              <a:t>moslim</a:t>
            </a:r>
            <a:r>
              <a:rPr lang="nl-NL" dirty="0" smtClean="0"/>
              <a:t> genoemd.</a:t>
            </a:r>
          </a:p>
          <a:p>
            <a:r>
              <a:rPr lang="nl-NL" dirty="0" smtClean="0"/>
              <a:t>Alle dromen die Mohammed krijgt worden opgeschreven in de </a:t>
            </a:r>
            <a:r>
              <a:rPr lang="nl-NL" b="1" dirty="0" smtClean="0"/>
              <a:t>Koran</a:t>
            </a:r>
            <a:r>
              <a:rPr lang="nl-NL" dirty="0" smtClean="0"/>
              <a:t>, een heilig boek net zoals de </a:t>
            </a:r>
            <a:r>
              <a:rPr lang="nl-NL" b="1" dirty="0" smtClean="0"/>
              <a:t>Bijbel</a:t>
            </a:r>
            <a:r>
              <a:rPr lang="nl-NL" dirty="0" smtClean="0"/>
              <a:t>.</a:t>
            </a:r>
          </a:p>
          <a:p>
            <a:endParaRPr lang="nl-NL" b="1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2000201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115616" y="836712"/>
            <a:ext cx="7024744" cy="745152"/>
          </a:xfrm>
        </p:spPr>
        <p:txBody>
          <a:bodyPr/>
          <a:lstStyle/>
          <a:p>
            <a:r>
              <a:rPr lang="nl-NL" dirty="0" smtClean="0"/>
              <a:t>Mohammed</a:t>
            </a:r>
            <a:endParaRPr lang="nl-NL" dirty="0"/>
          </a:p>
        </p:txBody>
      </p:sp>
      <p:pic>
        <p:nvPicPr>
          <p:cNvPr id="1026" name="Picture 2" descr="http://upload.wikimedia.org/wikipedia/commons/2/20/Mohammed_receiving_revelation_from_the_angel_Gabriel.jp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6455" y="1581864"/>
            <a:ext cx="6363065" cy="47899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96250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043608" y="1120770"/>
            <a:ext cx="7024744" cy="673144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Het verhaal van Mohammed</a:t>
            </a:r>
            <a:endParaRPr lang="nl-NL" dirty="0"/>
          </a:p>
        </p:txBody>
      </p:sp>
      <p:sp>
        <p:nvSpPr>
          <p:cNvPr id="4" name="AutoShape 2" descr="Afbeeldingsresultaat voor tijdlijn monniken en ridders"/>
          <p:cNvSpPr>
            <a:spLocks noChangeAspect="1" noChangeArrowheads="1"/>
          </p:cNvSpPr>
          <p:nvPr/>
        </p:nvSpPr>
        <p:spPr bwMode="auto">
          <a:xfrm>
            <a:off x="6372200" y="1793914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sp>
        <p:nvSpPr>
          <p:cNvPr id="6" name="Tijdelijke aanduiding voor inhoud 2"/>
          <p:cNvSpPr>
            <a:spLocks noGrp="1"/>
          </p:cNvSpPr>
          <p:nvPr>
            <p:ph idx="1"/>
          </p:nvPr>
        </p:nvSpPr>
        <p:spPr>
          <a:xfrm>
            <a:off x="1075190" y="1946314"/>
            <a:ext cx="7241225" cy="4968552"/>
          </a:xfrm>
        </p:spPr>
        <p:txBody>
          <a:bodyPr>
            <a:normAutofit/>
          </a:bodyPr>
          <a:lstStyle/>
          <a:p>
            <a:r>
              <a:rPr lang="nl-NL" dirty="0" smtClean="0"/>
              <a:t>In Medina kreeg Mohammed veel aanhangers onder de Arabieren. Mohammed werd daar ook een politiek leider over een grote groep mensen. </a:t>
            </a:r>
          </a:p>
          <a:p>
            <a:r>
              <a:rPr lang="nl-NL" dirty="0" smtClean="0"/>
              <a:t>Hij kreeg een eigen leger en veroverde grote gebieden.</a:t>
            </a:r>
          </a:p>
          <a:p>
            <a:r>
              <a:rPr lang="nl-NL" dirty="0" smtClean="0"/>
              <a:t>Na zijn dood volgden </a:t>
            </a:r>
            <a:r>
              <a:rPr lang="nl-NL" b="1" dirty="0" smtClean="0"/>
              <a:t>Kaliefen</a:t>
            </a:r>
            <a:r>
              <a:rPr lang="nl-NL" dirty="0" smtClean="0"/>
              <a:t> hem op. Een </a:t>
            </a:r>
            <a:r>
              <a:rPr lang="nl-NL" b="1" dirty="0" smtClean="0"/>
              <a:t>Kalief</a:t>
            </a:r>
            <a:r>
              <a:rPr lang="nl-NL" dirty="0" smtClean="0"/>
              <a:t> is een soort van leider van een groep gelovigen. Een opvolger van Mohammed.</a:t>
            </a:r>
          </a:p>
          <a:p>
            <a:r>
              <a:rPr lang="nl-NL" dirty="0" smtClean="0"/>
              <a:t>De Arabieren worden in 732 bij Poitiers in Frankrijk verslagen. </a:t>
            </a:r>
          </a:p>
          <a:p>
            <a:endParaRPr lang="nl-NL" b="1" dirty="0"/>
          </a:p>
          <a:p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119395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ustin">
  <a:themeElements>
    <a:clrScheme name="Elementair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598</TotalTime>
  <Words>693</Words>
  <Application>Microsoft Office PowerPoint</Application>
  <PresentationFormat>Diavoorstelling (4:3)</PresentationFormat>
  <Paragraphs>60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9" baseType="lpstr">
      <vt:lpstr>Arial</vt:lpstr>
      <vt:lpstr>Calibri</vt:lpstr>
      <vt:lpstr>Century Gothic</vt:lpstr>
      <vt:lpstr>Wingdings 2</vt:lpstr>
      <vt:lpstr>Austin</vt:lpstr>
      <vt:lpstr>Cursus 3: Het ontstaan van de Arabische Wereld.</vt:lpstr>
      <vt:lpstr>5.2 Monniken en Ridders</vt:lpstr>
      <vt:lpstr>5.2 Monniken en Ridders</vt:lpstr>
      <vt:lpstr>5.2 Monniken en Ridders</vt:lpstr>
      <vt:lpstr>5.2 Monniken en Ridders</vt:lpstr>
      <vt:lpstr>Het Arabische Rijk</vt:lpstr>
      <vt:lpstr>Het verhaal van Mohammed</vt:lpstr>
      <vt:lpstr>Mohammed</vt:lpstr>
      <vt:lpstr>Het verhaal van Mohammed</vt:lpstr>
      <vt:lpstr>Het Islamitische Rijk </vt:lpstr>
      <vt:lpstr>Christenen en Moslims </vt:lpstr>
      <vt:lpstr>Christenen en Moslims </vt:lpstr>
      <vt:lpstr>Kruistochten </vt:lpstr>
      <vt:lpstr>Lesdoelen: </vt:lpstr>
    </vt:vector>
  </TitlesOfParts>
  <Company>Wellantcollege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De slavernij</dc:title>
  <dc:creator>kerdijkm</dc:creator>
  <cp:lastModifiedBy>Raymond Hoogeveen</cp:lastModifiedBy>
  <cp:revision>55</cp:revision>
  <dcterms:created xsi:type="dcterms:W3CDTF">2014-11-11T08:23:53Z</dcterms:created>
  <dcterms:modified xsi:type="dcterms:W3CDTF">2015-04-19T13:22:05Z</dcterms:modified>
</cp:coreProperties>
</file>