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2.jpg" ContentType="image/pn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0" r:id="rId3"/>
    <p:sldId id="278" r:id="rId4"/>
    <p:sldId id="277" r:id="rId5"/>
    <p:sldId id="266" r:id="rId6"/>
    <p:sldId id="267" r:id="rId7"/>
    <p:sldId id="264" r:id="rId8"/>
    <p:sldId id="274" r:id="rId9"/>
    <p:sldId id="276" r:id="rId10"/>
    <p:sldId id="275" r:id="rId11"/>
    <p:sldId id="269" r:id="rId12"/>
    <p:sldId id="272" r:id="rId13"/>
    <p:sldId id="271" r:id="rId14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6" y="4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20756620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69439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973864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00212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1585895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6193532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63537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001356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4184277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041664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1711918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nl-NL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nl-NL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3777F6-28C5-4239-B8B2-9EFB9C0F6F8F}" type="datetimeFigureOut">
              <a:rPr lang="nl-NL" smtClean="0"/>
              <a:t>8-6-2015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C19A92-99FE-4F3E-95A4-B80E543CEB2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226752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chooltv.nl/video/de-kruistochten-god-wil-het/#q=kruistocht" TargetMode="External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3074" name="Picture 2" descr="http://wallpoper.com/images/00/30/36/31/knights-crusader_00303631.jpg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060848"/>
            <a:ext cx="3825151" cy="4374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Tekstvak 6"/>
          <p:cNvSpPr txBox="1"/>
          <p:nvPr/>
        </p:nvSpPr>
        <p:spPr>
          <a:xfrm>
            <a:off x="173582" y="1751617"/>
            <a:ext cx="5184577" cy="3354765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D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   </a:t>
            </a:r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erste </a:t>
            </a:r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ruistocht</a:t>
            </a:r>
          </a:p>
          <a:p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  <a:p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                           1096-1099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pic>
        <p:nvPicPr>
          <p:cNvPr id="12" name="Afbeelding 11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573" y="5933999"/>
            <a:ext cx="924054" cy="12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3388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http://upload.wikimedia.org/wikipedia/commons/3/34/CrusadersThrowingHeadsOfMuslimsOverRamparts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400861"/>
            <a:ext cx="5472608" cy="54099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Rechthoek 1"/>
          <p:cNvSpPr/>
          <p:nvPr/>
        </p:nvSpPr>
        <p:spPr>
          <a:xfrm>
            <a:off x="2141984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dirty="0"/>
              <a:t>Beleg van </a:t>
            </a:r>
            <a:r>
              <a:rPr lang="nl-NL" dirty="0" err="1" smtClean="0"/>
              <a:t>Nicea</a:t>
            </a:r>
            <a:r>
              <a:rPr lang="nl-NL" dirty="0" smtClean="0"/>
              <a:t> </a:t>
            </a:r>
            <a:r>
              <a:rPr lang="nl-NL" dirty="0"/>
              <a:t>(</a:t>
            </a:r>
            <a:r>
              <a:rPr lang="nl-NL" dirty="0" smtClean="0"/>
              <a:t>1097) </a:t>
            </a:r>
            <a:r>
              <a:rPr lang="nl-NL" dirty="0"/>
              <a:t>– kunstenaar onbekend – bron: www, medievilwarfare.info</a:t>
            </a:r>
          </a:p>
        </p:txBody>
      </p:sp>
    </p:spTree>
    <p:extLst>
      <p:ext uri="{BB962C8B-B14F-4D97-AF65-F5344CB8AC3E}">
        <p14:creationId xmlns:p14="http://schemas.microsoft.com/office/powerpoint/2010/main" val="23091941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pic>
        <p:nvPicPr>
          <p:cNvPr id="8" name="Content Placeholder 4" descr="Kruistochten en gebieden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02607" y="2060848"/>
            <a:ext cx="8785073" cy="4071966"/>
          </a:xfrm>
          <a:prstGeom prst="rect">
            <a:avLst/>
          </a:prstGeom>
        </p:spPr>
      </p:pic>
      <p:pic>
        <p:nvPicPr>
          <p:cNvPr id="7170" name="Picture 2" descr="http://home.uni-one.nl/nuovavoce/ZinGvolGeweld/Kruistochten/KaartKruistocht1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5101" y="2067290"/>
            <a:ext cx="6022997" cy="40655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AutoShape 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155575" y="-2362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" name="AutoShape 6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307975" y="-22098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1" name="AutoShape 8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460375" y="-20574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AutoShape 10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612775" y="-19050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" name="AutoShape 1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917575" y="-1600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844288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9" name="AutoShape 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155575" y="-2362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0" name="AutoShape 6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307975" y="-22098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2" name="AutoShape 10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612775" y="-19050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3" name="AutoShape 12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765175" y="-17526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4" name="AutoShape 14" descr="http://upload.wikimedia.org/wikipedia/commons/2/2a/Levant_1135-nl.svg"/>
          <p:cNvSpPr>
            <a:spLocks noChangeAspect="1" noChangeArrowheads="1"/>
          </p:cNvSpPr>
          <p:nvPr/>
        </p:nvSpPr>
        <p:spPr bwMode="auto">
          <a:xfrm>
            <a:off x="917575" y="-1600200"/>
            <a:ext cx="3629025" cy="4933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15" name="Rechthoek 14"/>
          <p:cNvSpPr/>
          <p:nvPr/>
        </p:nvSpPr>
        <p:spPr>
          <a:xfrm>
            <a:off x="-180528" y="1637800"/>
            <a:ext cx="4727128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</a:pPr>
            <a:r>
              <a:rPr lang="nl-NL" sz="2000" b="1" dirty="0" smtClean="0"/>
              <a:t>Op reis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Vertrek kruisvaarders vanuit het westen in </a:t>
            </a:r>
            <a:r>
              <a:rPr lang="nl-NL" sz="2000" b="1" dirty="0" smtClean="0"/>
              <a:t>1096.</a:t>
            </a:r>
            <a:r>
              <a:rPr lang="nl-NL" sz="2000" dirty="0" smtClean="0"/>
              <a:t> Er deden geen koningen mee, </a:t>
            </a:r>
            <a:r>
              <a:rPr lang="nl-NL" sz="2000" dirty="0"/>
              <a:t>maar </a:t>
            </a:r>
            <a:r>
              <a:rPr lang="nl-NL" sz="2000" dirty="0" smtClean="0"/>
              <a:t>graven, ridders </a:t>
            </a:r>
            <a:r>
              <a:rPr lang="nl-NL" sz="2000" dirty="0"/>
              <a:t>en </a:t>
            </a:r>
            <a:r>
              <a:rPr lang="nl-NL" sz="2000" dirty="0" smtClean="0"/>
              <a:t>edelen </a:t>
            </a:r>
            <a:r>
              <a:rPr lang="nl-NL" sz="2000" dirty="0"/>
              <a:t>uit </a:t>
            </a:r>
            <a:r>
              <a:rPr lang="nl-NL" sz="2000" dirty="0" smtClean="0"/>
              <a:t>Frankrijk, Nederland, Duitsland en Italië.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Ook veel andere mensen zoals boeren, armen en zelfs vrouwen gingen mee -&gt; hopen in de hemel te komen.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In </a:t>
            </a:r>
            <a:r>
              <a:rPr lang="nl-NL" sz="2000" dirty="0"/>
              <a:t>juli </a:t>
            </a:r>
            <a:r>
              <a:rPr lang="nl-NL" sz="2000" b="1" dirty="0"/>
              <a:t>1099 werd Jeruzalem veroverd</a:t>
            </a:r>
            <a:r>
              <a:rPr lang="nl-NL" sz="2000" dirty="0"/>
              <a:t>, waarbij de islamitische en joodse bevolking werd uitgemoord.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b="1" dirty="0" smtClean="0"/>
              <a:t>4 </a:t>
            </a:r>
            <a:r>
              <a:rPr lang="nl-NL" sz="2000" b="1" dirty="0" err="1"/>
              <a:t>kruisvaardersstaatjes</a:t>
            </a:r>
            <a:r>
              <a:rPr lang="nl-NL" sz="2000" dirty="0"/>
              <a:t> werden </a:t>
            </a:r>
            <a:r>
              <a:rPr lang="nl-NL" sz="2000" dirty="0" smtClean="0"/>
              <a:t>opgericht: </a:t>
            </a:r>
            <a:r>
              <a:rPr lang="nl-NL" sz="2000" dirty="0" err="1" smtClean="0"/>
              <a:t>Edessa</a:t>
            </a:r>
            <a:r>
              <a:rPr lang="nl-NL" sz="2000" dirty="0" smtClean="0"/>
              <a:t>(1098), </a:t>
            </a:r>
            <a:r>
              <a:rPr lang="nl-NL" sz="2000" dirty="0" err="1" smtClean="0"/>
              <a:t>Antiochië</a:t>
            </a:r>
            <a:r>
              <a:rPr lang="nl-NL" sz="2000" dirty="0" smtClean="0"/>
              <a:t> (1098), Tripoli </a:t>
            </a:r>
            <a:r>
              <a:rPr lang="nl-NL" sz="2000" dirty="0"/>
              <a:t>en </a:t>
            </a:r>
            <a:r>
              <a:rPr lang="nl-NL" sz="2000" dirty="0" smtClean="0"/>
              <a:t>Jeruzalem(1099).</a:t>
            </a:r>
            <a:r>
              <a:rPr lang="nl-NL" sz="2400" dirty="0"/>
              <a:t/>
            </a:r>
            <a:br>
              <a:rPr lang="nl-NL" sz="2400" dirty="0"/>
            </a:br>
            <a:endParaRPr lang="nl-NL" sz="2400" b="1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1467" y="1584668"/>
            <a:ext cx="3212453" cy="49564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65018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-180528" y="1637800"/>
            <a:ext cx="6696744" cy="43027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</a:pPr>
            <a:r>
              <a:rPr lang="nl-NL" sz="2000" b="1" dirty="0" smtClean="0"/>
              <a:t>Succes?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Stichting van de </a:t>
            </a:r>
            <a:r>
              <a:rPr lang="nl-NL" sz="2000" b="1" dirty="0" smtClean="0"/>
              <a:t>kruisvaarderstaten</a:t>
            </a:r>
            <a:r>
              <a:rPr lang="nl-NL" sz="2000" dirty="0" smtClean="0"/>
              <a:t>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Verovering van </a:t>
            </a:r>
            <a:r>
              <a:rPr lang="nl-NL" sz="2000" b="1" dirty="0" smtClean="0"/>
              <a:t>Jeruzalem</a:t>
            </a:r>
            <a:r>
              <a:rPr lang="nl-NL" sz="2000" dirty="0" smtClean="0"/>
              <a:t>.</a:t>
            </a:r>
          </a:p>
          <a:p>
            <a:pPr lvl="1">
              <a:lnSpc>
                <a:spcPct val="90000"/>
              </a:lnSpc>
            </a:pPr>
            <a:endParaRPr lang="nl-NL" sz="2000" dirty="0"/>
          </a:p>
          <a:p>
            <a:pPr lvl="1">
              <a:lnSpc>
                <a:spcPct val="90000"/>
              </a:lnSpc>
            </a:pPr>
            <a:r>
              <a:rPr lang="nl-NL" sz="2000" b="1" dirty="0" smtClean="0"/>
              <a:t>Of geen succes?</a:t>
            </a:r>
            <a:endParaRPr lang="nl-NL" sz="2000" b="1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Kruisvaarders werden niet rijk, een kruistocht kostte vaak alleen maar geld!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/>
              <a:t>K</a:t>
            </a:r>
            <a:r>
              <a:rPr lang="nl-NL" sz="2000" dirty="0" smtClean="0"/>
              <a:t>eizer </a:t>
            </a:r>
            <a:r>
              <a:rPr lang="nl-NL" sz="2000" dirty="0" err="1" smtClean="0"/>
              <a:t>Alexius</a:t>
            </a:r>
            <a:r>
              <a:rPr lang="nl-NL" sz="2000" dirty="0" smtClean="0"/>
              <a:t> kreeg niet de gebieden waarop hij gehoopt had. 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Christelijke kerk: geen uitbreiding van de hun macht. Kruisvaarders hielden de gebieden </a:t>
            </a:r>
            <a:r>
              <a:rPr lang="nl-NL" sz="2000" smtClean="0"/>
              <a:t>voor zichzelf.</a:t>
            </a:r>
            <a:r>
              <a:rPr lang="nl-NL" sz="2400" dirty="0"/>
              <a:t/>
            </a:r>
            <a:br>
              <a:rPr lang="nl-NL" sz="2400" dirty="0"/>
            </a:br>
            <a:endParaRPr lang="nl-NL" sz="2000" dirty="0" smtClean="0"/>
          </a:p>
          <a:p>
            <a:pPr lvl="1">
              <a:lnSpc>
                <a:spcPct val="90000"/>
              </a:lnSpc>
            </a:pPr>
            <a:r>
              <a:rPr lang="nl-NL" sz="2000" b="1" dirty="0" smtClean="0"/>
              <a:t>Moslims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sz="2000" dirty="0" smtClean="0"/>
              <a:t>Verliezen grondgebied, zijn kwaad op de christenen.</a:t>
            </a:r>
            <a:endParaRPr lang="nl-NL" sz="2000" dirty="0"/>
          </a:p>
          <a:p>
            <a:pPr lvl="1">
              <a:lnSpc>
                <a:spcPct val="90000"/>
              </a:lnSpc>
            </a:pPr>
            <a:endParaRPr lang="nl-NL" sz="2400" b="1" dirty="0" smtClean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573" y="5933999"/>
            <a:ext cx="924054" cy="12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960725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2260555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P</a:t>
            </a:r>
            <a:r>
              <a:rPr lang="nl-NL" sz="66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lanning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86899" y="1870418"/>
            <a:ext cx="5976664" cy="40934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 smtClean="0"/>
              <a:t>Leerdoelen:</a:t>
            </a:r>
          </a:p>
          <a:p>
            <a:endParaRPr lang="nl-NL" sz="2000" b="1" dirty="0"/>
          </a:p>
          <a:p>
            <a:r>
              <a:rPr lang="nl-NL" sz="2000" dirty="0" smtClean="0"/>
              <a:t>1. Hoe </a:t>
            </a:r>
            <a:r>
              <a:rPr lang="nl-NL" sz="2000" dirty="0"/>
              <a:t>is de </a:t>
            </a:r>
            <a:r>
              <a:rPr lang="nl-NL" sz="2000" b="1" dirty="0"/>
              <a:t>eerste kruistocht</a:t>
            </a:r>
            <a:r>
              <a:rPr lang="nl-NL" sz="2000" dirty="0"/>
              <a:t> begonnen?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2. Hoe is de </a:t>
            </a:r>
            <a:r>
              <a:rPr lang="nl-NL" sz="2000" b="1" dirty="0"/>
              <a:t>eerste kruistocht </a:t>
            </a:r>
            <a:r>
              <a:rPr lang="nl-NL" sz="2000" dirty="0"/>
              <a:t>gegaan?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3. Hoe is de </a:t>
            </a:r>
            <a:r>
              <a:rPr lang="nl-NL" sz="2000" b="1" dirty="0"/>
              <a:t>eerste kruistocht</a:t>
            </a:r>
            <a:r>
              <a:rPr lang="nl-NL" sz="2000" dirty="0"/>
              <a:t> afgelopen?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4. Hoe zag de reis van een </a:t>
            </a:r>
            <a:r>
              <a:rPr lang="nl-NL" sz="2000" b="1" dirty="0"/>
              <a:t>kruisvaarder </a:t>
            </a:r>
            <a:r>
              <a:rPr lang="nl-NL" sz="2000" dirty="0"/>
              <a:t>eruit?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5. Hoe dachten de </a:t>
            </a:r>
            <a:r>
              <a:rPr lang="nl-NL" sz="2000" b="1" dirty="0"/>
              <a:t>moslims</a:t>
            </a:r>
            <a:r>
              <a:rPr lang="nl-NL" sz="2000" dirty="0"/>
              <a:t> over de </a:t>
            </a:r>
            <a:r>
              <a:rPr lang="nl-NL" sz="2000" b="1" dirty="0"/>
              <a:t>kruisvaarders</a:t>
            </a:r>
            <a:r>
              <a:rPr lang="nl-NL" sz="2000" dirty="0" smtClean="0"/>
              <a:t>?</a:t>
            </a:r>
          </a:p>
          <a:p>
            <a:r>
              <a:rPr lang="nl-NL" sz="2000" dirty="0" smtClean="0"/>
              <a:t/>
            </a:r>
            <a:br>
              <a:rPr lang="nl-NL" sz="2000" dirty="0" smtClean="0"/>
            </a:br>
            <a:r>
              <a:rPr lang="nl-NL" sz="2000" b="1" dirty="0" smtClean="0"/>
              <a:t>Eindopdracht:</a:t>
            </a:r>
          </a:p>
          <a:p>
            <a:endParaRPr lang="nl-NL" sz="2000" dirty="0"/>
          </a:p>
          <a:p>
            <a:r>
              <a:rPr lang="nl-NL" sz="2000" dirty="0" smtClean="0"/>
              <a:t>Jullie gaan een praktische opdracht maken over de Eerste Kruistocht waarin jullie antwoord geven op deze vijf vragen. </a:t>
            </a:r>
            <a:endParaRPr lang="nl-NL" sz="2000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5877272"/>
            <a:ext cx="924054" cy="12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3048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2260555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P</a:t>
            </a:r>
            <a:r>
              <a:rPr lang="nl-NL" sz="66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lanning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86899" y="1870418"/>
            <a:ext cx="5976664" cy="25545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 smtClean="0"/>
              <a:t>2 Lesuren </a:t>
            </a:r>
            <a:r>
              <a:rPr lang="nl-NL" sz="2000" dirty="0" smtClean="0"/>
              <a:t>om de opdrachten individueel(zelf) te maken.</a:t>
            </a:r>
          </a:p>
          <a:p>
            <a:r>
              <a:rPr lang="nl-NL" sz="2000" b="1" dirty="0" smtClean="0"/>
              <a:t>2 Lesuren </a:t>
            </a:r>
            <a:r>
              <a:rPr lang="nl-NL" sz="2000" dirty="0" smtClean="0"/>
              <a:t>om in </a:t>
            </a:r>
            <a:r>
              <a:rPr lang="nl-NL" sz="2000" b="1" dirty="0" smtClean="0"/>
              <a:t>groepjes van vier </a:t>
            </a:r>
            <a:r>
              <a:rPr lang="nl-NL" sz="2000" dirty="0" smtClean="0"/>
              <a:t>aan de eindopdracht te werken.</a:t>
            </a:r>
          </a:p>
          <a:p>
            <a:endParaRPr lang="nl-NL" sz="2000" dirty="0"/>
          </a:p>
          <a:p>
            <a:r>
              <a:rPr lang="nl-NL" sz="2000" dirty="0" smtClean="0"/>
              <a:t>De eindopdracht leveren jullie op papier in bij de docent</a:t>
            </a:r>
            <a:r>
              <a:rPr lang="nl-NL" sz="2000" dirty="0" smtClean="0"/>
              <a:t>.</a:t>
            </a:r>
          </a:p>
          <a:p>
            <a:endParaRPr lang="nl-NL" sz="2000" b="1" dirty="0"/>
          </a:p>
          <a:p>
            <a:endParaRPr lang="nl-NL" sz="2000" b="1" dirty="0" smtClean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5877272"/>
            <a:ext cx="924054" cy="12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46240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3095719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O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orzaak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395536" y="2996952"/>
            <a:ext cx="597666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 smtClean="0"/>
              <a:t>Oorzaak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 smtClean="0"/>
              <a:t>Turken </a:t>
            </a:r>
            <a:r>
              <a:rPr lang="nl-NL" sz="2000" dirty="0"/>
              <a:t>veroverden het </a:t>
            </a:r>
            <a:r>
              <a:rPr lang="nl-NL" sz="2000" dirty="0" smtClean="0"/>
              <a:t>Turkije</a:t>
            </a:r>
            <a:r>
              <a:rPr lang="nl-NL" sz="2000" dirty="0"/>
              <a:t>, behalve </a:t>
            </a:r>
            <a:r>
              <a:rPr lang="nl-NL" sz="2000" dirty="0" smtClean="0"/>
              <a:t>Istanbul (</a:t>
            </a:r>
            <a:r>
              <a:rPr lang="nl-NL" sz="2000" dirty="0" err="1" smtClean="0"/>
              <a:t>Constantinopel</a:t>
            </a:r>
            <a:r>
              <a:rPr lang="nl-NL" sz="2000" dirty="0" smtClean="0"/>
              <a:t>).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dirty="0"/>
              <a:t>De </a:t>
            </a:r>
            <a:r>
              <a:rPr lang="nl-NL" sz="2000" dirty="0" smtClean="0"/>
              <a:t>keizer (</a:t>
            </a:r>
            <a:r>
              <a:rPr lang="nl-NL" sz="2000" dirty="0" err="1" smtClean="0"/>
              <a:t>Alexius</a:t>
            </a:r>
            <a:r>
              <a:rPr lang="nl-NL" sz="2000" dirty="0" smtClean="0"/>
              <a:t>) die hier woonde vroeg </a:t>
            </a:r>
            <a:r>
              <a:rPr lang="nl-NL" sz="2000" dirty="0"/>
              <a:t>hulp in het Westen om Turken terug te dringen. </a:t>
            </a:r>
            <a:endParaRPr lang="nl-NL" sz="2000" dirty="0" smtClean="0"/>
          </a:p>
          <a:p>
            <a:endParaRPr lang="nl-NL" sz="2000" dirty="0"/>
          </a:p>
          <a:p>
            <a:r>
              <a:rPr lang="nl-NL" sz="2000" b="1" dirty="0" smtClean="0"/>
              <a:t>Gevolg</a:t>
            </a:r>
            <a:r>
              <a:rPr lang="nl-NL" sz="2000" dirty="0"/>
              <a:t/>
            </a:r>
            <a:br>
              <a:rPr lang="nl-NL" sz="2000" dirty="0"/>
            </a:br>
            <a:r>
              <a:rPr lang="nl-NL" sz="2000" b="1" dirty="0"/>
              <a:t>Paus </a:t>
            </a:r>
            <a:r>
              <a:rPr lang="nl-NL" sz="2000" b="1" dirty="0" err="1"/>
              <a:t>Urbanus</a:t>
            </a:r>
            <a:r>
              <a:rPr lang="nl-NL" sz="2000" b="1" dirty="0"/>
              <a:t> II</a:t>
            </a:r>
            <a:r>
              <a:rPr lang="nl-NL" sz="2000" dirty="0"/>
              <a:t> riep in </a:t>
            </a:r>
            <a:r>
              <a:rPr lang="nl-NL" sz="2000" b="1" dirty="0"/>
              <a:t>1095 te Clermont</a:t>
            </a:r>
            <a:r>
              <a:rPr lang="nl-NL" sz="2000" dirty="0"/>
              <a:t> </a:t>
            </a:r>
            <a:r>
              <a:rPr lang="nl-NL" sz="2000" dirty="0" smtClean="0"/>
              <a:t>(Frankrijk) </a:t>
            </a:r>
            <a:r>
              <a:rPr lang="nl-NL" sz="2000" dirty="0"/>
              <a:t>op om Jeruzalem </a:t>
            </a:r>
            <a:r>
              <a:rPr lang="nl-NL" sz="2000" dirty="0" smtClean="0"/>
              <a:t>terug te pakken van de </a:t>
            </a:r>
            <a:r>
              <a:rPr lang="nl-NL" sz="2000" dirty="0"/>
              <a:t>moslims.</a:t>
            </a:r>
            <a:br>
              <a:rPr lang="nl-NL" sz="2000" dirty="0"/>
            </a:br>
            <a:r>
              <a:rPr lang="nl-NL" sz="2000" dirty="0" smtClean="0"/>
              <a:t>“Omdat God het wil….”</a:t>
            </a:r>
            <a:endParaRPr lang="nl-NL" sz="2000" dirty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158370"/>
            <a:ext cx="7792538" cy="1838582"/>
          </a:xfrm>
          <a:prstGeom prst="rect">
            <a:avLst/>
          </a:prstGeom>
        </p:spPr>
      </p:pic>
      <p:pic>
        <p:nvPicPr>
          <p:cNvPr id="4" name="Afbeelding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16416" y="5877272"/>
            <a:ext cx="924054" cy="1228897"/>
          </a:xfrm>
          <a:prstGeom prst="rect">
            <a:avLst/>
          </a:prstGeom>
        </p:spPr>
      </p:pic>
      <p:sp>
        <p:nvSpPr>
          <p:cNvPr id="11" name="PIJL-OMHOOG 10"/>
          <p:cNvSpPr/>
          <p:nvPr/>
        </p:nvSpPr>
        <p:spPr>
          <a:xfrm>
            <a:off x="3967769" y="2276872"/>
            <a:ext cx="216024" cy="720080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PIJL-OMHOOG 11"/>
          <p:cNvSpPr/>
          <p:nvPr/>
        </p:nvSpPr>
        <p:spPr>
          <a:xfrm>
            <a:off x="4680012" y="2276872"/>
            <a:ext cx="216024" cy="720080"/>
          </a:xfrm>
          <a:prstGeom prst="upArrow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3" name="Tekstvak 12"/>
          <p:cNvSpPr txBox="1"/>
          <p:nvPr/>
        </p:nvSpPr>
        <p:spPr>
          <a:xfrm>
            <a:off x="2433631" y="2812286"/>
            <a:ext cx="15341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/>
                </a:solidFill>
              </a:rPr>
              <a:t>Karel de Grote</a:t>
            </a:r>
            <a:endParaRPr lang="nl-NL" dirty="0">
              <a:solidFill>
                <a:schemeClr val="accent6"/>
              </a:solidFill>
            </a:endParaRPr>
          </a:p>
        </p:txBody>
      </p:sp>
      <p:sp>
        <p:nvSpPr>
          <p:cNvPr id="14" name="Tekstvak 13"/>
          <p:cNvSpPr txBox="1"/>
          <p:nvPr/>
        </p:nvSpPr>
        <p:spPr>
          <a:xfrm>
            <a:off x="4932040" y="2812286"/>
            <a:ext cx="13690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nl-NL" dirty="0" smtClean="0">
                <a:solidFill>
                  <a:schemeClr val="accent6"/>
                </a:solidFill>
              </a:rPr>
              <a:t>Kruistochten</a:t>
            </a:r>
            <a:endParaRPr lang="nl-NL" dirty="0">
              <a:solidFill>
                <a:schemeClr val="accent6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7301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3443891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C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lermont</a:t>
            </a:r>
            <a:endParaRPr lang="nl-NL" sz="2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90278" y="5293816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Paus </a:t>
            </a:r>
            <a:r>
              <a:rPr lang="nl-NL" sz="2000" b="1" dirty="0" err="1"/>
              <a:t>Urbanus</a:t>
            </a:r>
            <a:r>
              <a:rPr lang="nl-NL" sz="2000" b="1" dirty="0"/>
              <a:t> II</a:t>
            </a:r>
            <a:r>
              <a:rPr lang="nl-NL" sz="2000" dirty="0"/>
              <a:t> riep in </a:t>
            </a:r>
            <a:r>
              <a:rPr lang="nl-NL" sz="2000" b="1" dirty="0"/>
              <a:t>1095 te </a:t>
            </a:r>
            <a:r>
              <a:rPr lang="nl-NL" sz="2000" b="1" dirty="0" smtClean="0"/>
              <a:t>Clermont </a:t>
            </a:r>
            <a:r>
              <a:rPr lang="nl-NL" sz="2000" dirty="0" smtClean="0"/>
              <a:t>op tot de eerste kruistocht.</a:t>
            </a:r>
            <a:endParaRPr lang="nl-NL" sz="2000" dirty="0"/>
          </a:p>
        </p:txBody>
      </p:sp>
      <p:pic>
        <p:nvPicPr>
          <p:cNvPr id="2052" name="Picture 4" descr="http://upload.wikimedia.org/wikipedia/commons/2/24/Urban_ii_-_Roman_de_Godfroi_de_Bouill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20" y="1584668"/>
            <a:ext cx="5759888" cy="36445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573" y="5933999"/>
            <a:ext cx="924054" cy="12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18317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3443891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C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lermont</a:t>
            </a:r>
            <a:endParaRPr lang="nl-NL" sz="2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8" name="Rechthoek 7"/>
          <p:cNvSpPr/>
          <p:nvPr/>
        </p:nvSpPr>
        <p:spPr>
          <a:xfrm>
            <a:off x="290278" y="5293816"/>
            <a:ext cx="597666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2000" b="1" dirty="0"/>
              <a:t>Paus </a:t>
            </a:r>
            <a:r>
              <a:rPr lang="nl-NL" sz="2000" b="1" dirty="0" err="1"/>
              <a:t>Urbanus</a:t>
            </a:r>
            <a:r>
              <a:rPr lang="nl-NL" sz="2000" b="1" dirty="0"/>
              <a:t> II</a:t>
            </a:r>
            <a:r>
              <a:rPr lang="nl-NL" sz="2000" dirty="0"/>
              <a:t> riep in </a:t>
            </a:r>
            <a:r>
              <a:rPr lang="nl-NL" sz="2000" b="1" dirty="0"/>
              <a:t>1095 te </a:t>
            </a:r>
            <a:r>
              <a:rPr lang="nl-NL" sz="2000" b="1" dirty="0" smtClean="0"/>
              <a:t>Clermont </a:t>
            </a:r>
            <a:r>
              <a:rPr lang="nl-NL" sz="2000" dirty="0" smtClean="0"/>
              <a:t>op tot de eerste kruistocht.</a:t>
            </a:r>
            <a:endParaRPr lang="nl-NL" sz="2000" dirty="0"/>
          </a:p>
        </p:txBody>
      </p:sp>
      <p:pic>
        <p:nvPicPr>
          <p:cNvPr id="5122" name="Picture 2" descr="http://upload.wikimedia.org/wikipedia/commons/2/24/Urban_ii_-_Roman_de_Godfroi_de_Bouillon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30750" y="0"/>
            <a:ext cx="917475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934686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6" name="Afbeelding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309553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294247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R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edenen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sp>
        <p:nvSpPr>
          <p:cNvPr id="4" name="Rechthoek 3"/>
          <p:cNvSpPr/>
          <p:nvPr/>
        </p:nvSpPr>
        <p:spPr>
          <a:xfrm>
            <a:off x="-226388" y="1340768"/>
            <a:ext cx="6696744" cy="48567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>
              <a:lnSpc>
                <a:spcPct val="90000"/>
              </a:lnSpc>
            </a:pPr>
            <a:r>
              <a:rPr lang="nl-NL" b="1" dirty="0" smtClean="0"/>
              <a:t>De Paus/Christelijke kerk: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smtClean="0"/>
              <a:t>De paus wilde meer </a:t>
            </a:r>
            <a:r>
              <a:rPr lang="nl-NL" dirty="0"/>
              <a:t>macht in </a:t>
            </a:r>
            <a:r>
              <a:rPr lang="nl-NL" dirty="0" smtClean="0"/>
              <a:t>Europa en in het Oosten.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endParaRPr lang="nl-NL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smtClean="0"/>
              <a:t>De koningen en ridders moest hun macht anders gebruiken. In plaats van tegen elkaar te vechten, moesten zij tegen de moslims vechten.</a:t>
            </a:r>
            <a:endParaRPr lang="nl-NL" dirty="0"/>
          </a:p>
          <a:p>
            <a:pPr lvl="1">
              <a:lnSpc>
                <a:spcPct val="90000"/>
              </a:lnSpc>
            </a:pPr>
            <a:endParaRPr lang="nl-NL" sz="2000" dirty="0" smtClean="0"/>
          </a:p>
          <a:p>
            <a:pPr lvl="1">
              <a:lnSpc>
                <a:spcPct val="90000"/>
              </a:lnSpc>
            </a:pPr>
            <a:r>
              <a:rPr lang="nl-NL" b="1" dirty="0" smtClean="0"/>
              <a:t>Keizer in het oosten. (</a:t>
            </a:r>
            <a:r>
              <a:rPr lang="nl-NL" b="1" dirty="0" err="1" smtClean="0"/>
              <a:t>Alexius</a:t>
            </a:r>
            <a:r>
              <a:rPr lang="nl-NL" b="1" dirty="0" smtClean="0"/>
              <a:t>)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err="1" smtClean="0"/>
              <a:t>Alexius</a:t>
            </a:r>
            <a:r>
              <a:rPr lang="nl-NL" dirty="0" smtClean="0"/>
              <a:t> wilde het verloren grondgebied heroveren. Was niet blij met de komst van de kruistochten maar riep toch hun hulp in om zijn eigen rijk te kunnen vergroten.</a:t>
            </a:r>
            <a:endParaRPr lang="nl-NL" dirty="0"/>
          </a:p>
          <a:p>
            <a:pPr lvl="1">
              <a:lnSpc>
                <a:spcPct val="90000"/>
              </a:lnSpc>
            </a:pPr>
            <a:endParaRPr lang="nl-NL" b="1" dirty="0" smtClean="0"/>
          </a:p>
          <a:p>
            <a:pPr lvl="1">
              <a:lnSpc>
                <a:spcPct val="90000"/>
              </a:lnSpc>
            </a:pPr>
            <a:r>
              <a:rPr lang="nl-NL" b="1" dirty="0" smtClean="0"/>
              <a:t>Kruisvaarders</a:t>
            </a:r>
            <a:endParaRPr lang="nl-NL" sz="2000" dirty="0"/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b="1" dirty="0" smtClean="0"/>
              <a:t>Je kon in de hemel komen</a:t>
            </a:r>
            <a:r>
              <a:rPr lang="nl-NL" dirty="0" smtClean="0"/>
              <a:t>. Meer geld en gebieden. Verkrijgen van roem. Avontuur. 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endParaRPr lang="nl-NL" dirty="0" smtClean="0"/>
          </a:p>
          <a:p>
            <a:pPr lvl="1">
              <a:lnSpc>
                <a:spcPct val="90000"/>
              </a:lnSpc>
            </a:pPr>
            <a:r>
              <a:rPr lang="nl-NL" b="1" dirty="0" smtClean="0"/>
              <a:t>Moslims</a:t>
            </a:r>
          </a:p>
          <a:p>
            <a:pPr marL="800100" lvl="1" indent="-342900">
              <a:lnSpc>
                <a:spcPct val="90000"/>
              </a:lnSpc>
              <a:buFont typeface="Calibri" panose="020F0502020204030204" pitchFamily="34" charset="0"/>
              <a:buChar char="†"/>
            </a:pPr>
            <a:r>
              <a:rPr lang="nl-NL" dirty="0" smtClean="0"/>
              <a:t>Verdediging grondgebied en heilige plaatsen. Moslims waren juist tolerant tegenover christenen en joden. </a:t>
            </a:r>
            <a:endParaRPr lang="nl-NL" dirty="0"/>
          </a:p>
        </p:txBody>
      </p:sp>
      <p:pic>
        <p:nvPicPr>
          <p:cNvPr id="8" name="Afbeelding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54573" y="5933999"/>
            <a:ext cx="924054" cy="12288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9834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5776"/>
            <a:ext cx="9144000" cy="6858000"/>
          </a:xfrm>
          <a:prstGeom prst="rect">
            <a:avLst/>
          </a:prstGeom>
        </p:spPr>
      </p:pic>
      <p:sp>
        <p:nvSpPr>
          <p:cNvPr id="7" name="Tekstvak 6"/>
          <p:cNvSpPr txBox="1"/>
          <p:nvPr/>
        </p:nvSpPr>
        <p:spPr>
          <a:xfrm>
            <a:off x="179512" y="476672"/>
            <a:ext cx="4415632" cy="1107996"/>
          </a:xfrm>
          <a:prstGeom prst="rect">
            <a:avLst/>
          </a:prstGeom>
          <a:noFill/>
        </p:spPr>
        <p:txBody>
          <a:bodyPr wrap="none" rtlCol="0">
            <a:spAutoFit/>
            <a:scene3d>
              <a:camera prst="orthographicFront"/>
              <a:lightRig rig="threePt" dir="t"/>
            </a:scene3d>
            <a:sp3d>
              <a:bevelT w="0" h="0"/>
              <a:extrusionClr>
                <a:schemeClr val="accent6"/>
              </a:extrusionClr>
            </a:sp3d>
          </a:bodyPr>
          <a:lstStyle/>
          <a:p>
            <a:r>
              <a:rPr lang="nl-NL" sz="66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1</a:t>
            </a:r>
            <a:r>
              <a:rPr lang="nl-NL" sz="4000" spc="-300" baseline="300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e</a:t>
            </a:r>
            <a:r>
              <a:rPr lang="nl-NL" sz="4000" spc="-300" dirty="0" smtClean="0">
                <a:solidFill>
                  <a:srgbClr val="FF0000"/>
                </a:solidFill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  </a:t>
            </a:r>
            <a:r>
              <a:rPr lang="nl-NL" sz="4000" spc="-300" dirty="0" smtClean="0">
                <a:effectLst>
                  <a:outerShdw blurRad="50800" dist="50800" dir="5400000" sx="105000" sy="105000" algn="ctr" rotWithShape="0">
                    <a:srgbClr val="000000">
                      <a:alpha val="19000"/>
                    </a:srgbClr>
                  </a:outerShdw>
                </a:effectLst>
                <a:latin typeface="Charlemagne Std" pitchFamily="82" charset="0"/>
              </a:rPr>
              <a:t>Kruistocht</a:t>
            </a:r>
            <a:endParaRPr lang="nl-NL" sz="4000" spc="-300" dirty="0">
              <a:effectLst>
                <a:outerShdw blurRad="50800" dist="50800" dir="5400000" sx="105000" sy="105000" algn="ctr" rotWithShape="0">
                  <a:srgbClr val="000000">
                    <a:alpha val="19000"/>
                  </a:srgbClr>
                </a:outerShdw>
              </a:effectLst>
              <a:latin typeface="Charlemagne Std" pitchFamily="82" charset="0"/>
            </a:endParaRPr>
          </a:p>
        </p:txBody>
      </p:sp>
      <p:pic>
        <p:nvPicPr>
          <p:cNvPr id="9" name="Picture 6" descr="http://static.theculturetrip.com/images/19-16662-crusades-in-art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401" y="1916832"/>
            <a:ext cx="7639645" cy="35563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Rechthoek 9"/>
          <p:cNvSpPr/>
          <p:nvPr/>
        </p:nvSpPr>
        <p:spPr>
          <a:xfrm>
            <a:off x="2141984" y="571231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nl-NL" dirty="0" smtClean="0"/>
              <a:t>Kruistochten </a:t>
            </a:r>
            <a:r>
              <a:rPr lang="nl-NL" dirty="0"/>
              <a:t>– kunstenaar onbekend – bron: www, medievilwarfare.info</a:t>
            </a:r>
          </a:p>
        </p:txBody>
      </p:sp>
    </p:spTree>
    <p:extLst>
      <p:ext uri="{BB962C8B-B14F-4D97-AF65-F5344CB8AC3E}">
        <p14:creationId xmlns:p14="http://schemas.microsoft.com/office/powerpoint/2010/main" val="2437279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ukrmap.su/program2010/wh7/wh7_9_files/image01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9672" y="404664"/>
            <a:ext cx="5400600" cy="54215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899592" y="6011996"/>
            <a:ext cx="669674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nl-NL" dirty="0" smtClean="0"/>
              <a:t>Beleg van </a:t>
            </a:r>
            <a:r>
              <a:rPr lang="nl-NL" dirty="0" err="1" smtClean="0"/>
              <a:t>Antiochie</a:t>
            </a:r>
            <a:r>
              <a:rPr lang="nl-NL" dirty="0" smtClean="0"/>
              <a:t> (1098) – kunstenaar onbekend – bron: www, medievilwarfare.info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479499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715</TotalTime>
  <Words>386</Words>
  <Application>Microsoft Office PowerPoint</Application>
  <PresentationFormat>Diavoorstelling (4:3)</PresentationFormat>
  <Paragraphs>61</Paragraphs>
  <Slides>13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13</vt:i4>
      </vt:variant>
    </vt:vector>
  </HeadingPairs>
  <TitlesOfParts>
    <vt:vector size="17" baseType="lpstr">
      <vt:lpstr>Arial</vt:lpstr>
      <vt:lpstr>Calibri</vt:lpstr>
      <vt:lpstr>Charlemagne Std</vt:lpstr>
      <vt:lpstr>Office Theme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>Hogeschool Utrecht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Raymond Hoogeveen</dc:creator>
  <cp:lastModifiedBy>Raymond Hoogeveen</cp:lastModifiedBy>
  <cp:revision>36</cp:revision>
  <dcterms:created xsi:type="dcterms:W3CDTF">2014-05-28T17:21:18Z</dcterms:created>
  <dcterms:modified xsi:type="dcterms:W3CDTF">2015-06-08T12:26:40Z</dcterms:modified>
</cp:coreProperties>
</file>