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E5646-17D5-438B-AAC6-93FD0839352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89A4D-5CFD-4C6C-8D7B-9EDBFDF8660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D2E04-7022-47E7-9ECC-80862C77EC2E}" type="datetimeFigureOut">
              <a:rPr lang="nl-NL" smtClean="0"/>
              <a:pPr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40826-9CA4-4A52-AAE8-8C92310AA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plek.org/animaties/oor/oor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MUl5CCoW6Y" TargetMode="External"/><Relationship Id="rId2" Type="http://schemas.openxmlformats.org/officeDocument/2006/relationships/hyperlink" Target="http://www.schooltv.nl/no_cache/video/crid/20080325_geluidanimatie01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CMHib3XIsA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Thema 6 Regeling en waarneming  </a:t>
            </a:r>
            <a:br>
              <a:rPr lang="nl-NL" sz="3200" b="1" dirty="0" smtClean="0"/>
            </a:br>
            <a:r>
              <a:rPr lang="nl-NL" sz="3200" b="1" dirty="0" smtClean="0"/>
              <a:t>Zintuigen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sz="2400" dirty="0" smtClean="0"/>
              <a:t>Zintuigen: Organen bedoeld om </a:t>
            </a:r>
            <a:r>
              <a:rPr lang="nl-NL" sz="2400" b="1" dirty="0" smtClean="0"/>
              <a:t>PRIKKELS</a:t>
            </a:r>
            <a:r>
              <a:rPr lang="nl-NL" sz="2400" dirty="0" smtClean="0"/>
              <a:t> van buiten en binnen het lichaam op te vangen én </a:t>
            </a:r>
            <a:r>
              <a:rPr lang="nl-NL" sz="2400" b="1" dirty="0" smtClean="0"/>
              <a:t>om te zetten</a:t>
            </a:r>
            <a:r>
              <a:rPr lang="nl-NL" sz="2400" dirty="0" smtClean="0"/>
              <a:t> in </a:t>
            </a:r>
            <a:r>
              <a:rPr lang="nl-NL" sz="2400" b="1" dirty="0" smtClean="0"/>
              <a:t>IMPULSEN</a:t>
            </a:r>
          </a:p>
          <a:p>
            <a:pPr>
              <a:defRPr/>
            </a:pPr>
            <a:r>
              <a:rPr lang="nl-NL" sz="2400" dirty="0" smtClean="0"/>
              <a:t>Via zintuigen ontvangt zenuwstelsel deze impulsen</a:t>
            </a:r>
          </a:p>
          <a:p>
            <a:pPr marL="0" indent="0">
              <a:buFontTx/>
              <a:buNone/>
              <a:defRPr/>
            </a:pPr>
            <a:endParaRPr lang="nl-NL" sz="2400" dirty="0" smtClean="0"/>
          </a:p>
          <a:p>
            <a:pPr>
              <a:defRPr/>
            </a:pPr>
            <a:r>
              <a:rPr lang="nl-NL" sz="2400" dirty="0" smtClean="0"/>
              <a:t>Zenuwstelsel kan reageren door impulsen verder te sturen naar spieren en/of klieren</a:t>
            </a:r>
          </a:p>
          <a:p>
            <a:pPr marL="0" indent="0">
              <a:buFontTx/>
              <a:buNone/>
              <a:defRPr/>
            </a:pPr>
            <a:endParaRPr lang="nl-NL" sz="2400" dirty="0" smtClean="0"/>
          </a:p>
          <a:p>
            <a:pPr>
              <a:defRPr/>
            </a:pPr>
            <a:r>
              <a:rPr lang="nl-NL" sz="2400" dirty="0" smtClean="0"/>
              <a:t>Apart geval:  evenwichtszintuig</a:t>
            </a:r>
          </a:p>
          <a:p>
            <a:pPr>
              <a:defRPr/>
            </a:pPr>
            <a:r>
              <a:rPr lang="nl-NL" sz="2400" dirty="0" smtClean="0"/>
              <a:t>Dat is ingebouwd in je oor. Wordt nog uitgelegd</a:t>
            </a:r>
            <a:endParaRPr lang="nl-NL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NL" sz="3200" dirty="0" smtClean="0"/>
              <a:t>Gevoel </a:t>
            </a:r>
            <a:r>
              <a:rPr lang="nl-NL" sz="3200" dirty="0" smtClean="0"/>
              <a:t>1</a:t>
            </a:r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545138"/>
          </a:xfrm>
        </p:spPr>
        <p:txBody>
          <a:bodyPr/>
          <a:lstStyle/>
          <a:p>
            <a:r>
              <a:rPr lang="nl-NL" sz="2800" smtClean="0"/>
              <a:t>Gevoel: = groot aantal zintuigjes tesamen</a:t>
            </a:r>
          </a:p>
          <a:p>
            <a:r>
              <a:rPr lang="nl-NL" sz="2800" smtClean="0"/>
              <a:t>Huidgevoel</a:t>
            </a:r>
          </a:p>
          <a:p>
            <a:r>
              <a:rPr lang="nl-NL" sz="2800" smtClean="0"/>
              <a:t>Tastzintuigen</a:t>
            </a:r>
          </a:p>
          <a:p>
            <a:r>
              <a:rPr lang="nl-NL" sz="2800" smtClean="0"/>
              <a:t>Drukzintuigen</a:t>
            </a:r>
          </a:p>
          <a:p>
            <a:r>
              <a:rPr lang="nl-NL" sz="2800" smtClean="0"/>
              <a:t>Temperatuurzintuigjes (koude- én aparte zintuigen voor warmte)</a:t>
            </a:r>
          </a:p>
          <a:p>
            <a:r>
              <a:rPr lang="nl-NL" sz="2800" smtClean="0"/>
              <a:t>Pijnzintuigjes (= vrije zenuwuiteinden, eigenlijk dus géén zintuigen)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NL" sz="3200" smtClean="0"/>
              <a:t>Gevoel </a:t>
            </a:r>
            <a:r>
              <a:rPr lang="nl-NL" sz="3200" smtClean="0"/>
              <a:t>2</a:t>
            </a:r>
          </a:p>
        </p:txBody>
      </p:sp>
      <p:pic>
        <p:nvPicPr>
          <p:cNvPr id="23555" name="Tijdelijke aanduiding voor inhoud 3" descr="GEVOELSZINTUIGEN HU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6738" y="919163"/>
            <a:ext cx="8037512" cy="57086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Reukzintuig 1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nl-NL" sz="2400" smtClean="0"/>
              <a:t>Ruiken doe je met </a:t>
            </a:r>
            <a:r>
              <a:rPr lang="nl-NL" sz="2400" b="1" smtClean="0"/>
              <a:t>chemische zintuigen</a:t>
            </a:r>
          </a:p>
          <a:p>
            <a:r>
              <a:rPr lang="nl-NL" sz="2400" smtClean="0"/>
              <a:t>Zit boven in je neus: als je iets </a:t>
            </a:r>
            <a:r>
              <a:rPr lang="nl-NL" sz="2400" b="1" smtClean="0"/>
              <a:t>diep wil inhaleren </a:t>
            </a:r>
            <a:r>
              <a:rPr lang="nl-NL" sz="2400" smtClean="0"/>
              <a:t>(geur) adem je door het bovenste deel van je neus</a:t>
            </a:r>
          </a:p>
          <a:p>
            <a:r>
              <a:rPr lang="nl-NL" sz="2400" smtClean="0"/>
              <a:t>Ongeveer 100 miljoen zintuigcellen</a:t>
            </a:r>
          </a:p>
          <a:p>
            <a:r>
              <a:rPr lang="nl-NL" sz="2400" smtClean="0"/>
              <a:t>Daartussen slijmvormende cellen</a:t>
            </a:r>
          </a:p>
          <a:p>
            <a:r>
              <a:rPr lang="nl-NL" sz="2400" smtClean="0"/>
              <a:t>Zintuigcellen hebben zintuighaartjes</a:t>
            </a:r>
          </a:p>
          <a:p>
            <a:endParaRPr lang="nl-NL" sz="2400" smtClean="0"/>
          </a:p>
          <a:p>
            <a:endParaRPr lang="nl-NL" sz="2400" smtClean="0"/>
          </a:p>
        </p:txBody>
      </p:sp>
      <p:pic>
        <p:nvPicPr>
          <p:cNvPr id="11268" name="Afbeelding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300" y="3792538"/>
            <a:ext cx="4352925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smtClean="0"/>
              <a:t>Reukzintuig 2 lengte-doorsnede</a:t>
            </a:r>
          </a:p>
        </p:txBody>
      </p:sp>
      <p:pic>
        <p:nvPicPr>
          <p:cNvPr id="12291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063625"/>
            <a:ext cx="7924800" cy="55340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NL" sz="3200" smtClean="0"/>
              <a:t>Reukzintuig 3 10voorbiologie</a:t>
            </a:r>
          </a:p>
        </p:txBody>
      </p:sp>
      <p:pic>
        <p:nvPicPr>
          <p:cNvPr id="1331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887413"/>
            <a:ext cx="7343775" cy="57102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NL" sz="3200" dirty="0" smtClean="0"/>
              <a:t>Smaak 1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616575"/>
          </a:xfrm>
        </p:spPr>
        <p:txBody>
          <a:bodyPr/>
          <a:lstStyle/>
          <a:p>
            <a:r>
              <a:rPr lang="nl-NL" sz="2400" smtClean="0"/>
              <a:t>Gevoelig voor chemische prikkels</a:t>
            </a:r>
          </a:p>
          <a:p>
            <a:r>
              <a:rPr lang="nl-NL" sz="2400" smtClean="0"/>
              <a:t>Ligt in mondholte, vooral op de tong</a:t>
            </a:r>
          </a:p>
          <a:p>
            <a:r>
              <a:rPr lang="nl-NL" sz="2400" smtClean="0"/>
              <a:t>Tongoppervlak bedekt met: smaakpapillen</a:t>
            </a:r>
          </a:p>
          <a:p>
            <a:r>
              <a:rPr lang="nl-NL" sz="2400" smtClean="0"/>
              <a:t>Vijf smaken: zoet, zuur, zout, bitter, umami</a:t>
            </a:r>
          </a:p>
          <a:p>
            <a:r>
              <a:rPr lang="nl-NL" sz="2400" smtClean="0"/>
              <a:t>Umami: Japans woord betekent “hartig”</a:t>
            </a:r>
          </a:p>
          <a:p>
            <a:r>
              <a:rPr lang="nl-NL" sz="2400" smtClean="0"/>
              <a:t>Umami: smaak van tomaat, bouillon, gebakken vlees, bepaalde eiwitten</a:t>
            </a:r>
          </a:p>
          <a:p>
            <a:r>
              <a:rPr lang="nl-NL" sz="2400" smtClean="0"/>
              <a:t>Meestal tongpunt gevoelig voor zoet</a:t>
            </a:r>
          </a:p>
          <a:p>
            <a:r>
              <a:rPr lang="nl-NL" sz="2400" smtClean="0"/>
              <a:t>Achterpunt tong gevoelig voor bitter</a:t>
            </a:r>
          </a:p>
          <a:p>
            <a:r>
              <a:rPr lang="nl-NL" sz="2400" smtClean="0"/>
              <a:t>Zintuigcellen voor SMAAK liggen verdeeld over de tong maar kan voor iedereen iets anders zijn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NL" sz="3200" smtClean="0"/>
              <a:t>Smaak 2</a:t>
            </a:r>
          </a:p>
        </p:txBody>
      </p:sp>
      <p:pic>
        <p:nvPicPr>
          <p:cNvPr id="15363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3" y="1125538"/>
            <a:ext cx="3170237" cy="5040312"/>
          </a:xfrm>
        </p:spPr>
      </p:pic>
      <p:pic>
        <p:nvPicPr>
          <p:cNvPr id="15364" name="Afbeelding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0" y="1125538"/>
            <a:ext cx="52498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Afbeelding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3795713"/>
            <a:ext cx="3240087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nl-NL" sz="3200" dirty="0" smtClean="0"/>
              <a:t>Gehoor en evenwicht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>
              <a:defRPr/>
            </a:pPr>
            <a:r>
              <a:rPr lang="nl-NL" sz="2400" dirty="0" smtClean="0"/>
              <a:t>De eigenlijke geluidszintuigcellen in het oor liggen diep in het schedelbeen, in het </a:t>
            </a:r>
            <a:r>
              <a:rPr lang="nl-NL" sz="2400" b="1" dirty="0" smtClean="0"/>
              <a:t>slakkenhuis</a:t>
            </a:r>
            <a:r>
              <a:rPr lang="nl-NL" sz="2400" dirty="0" smtClean="0"/>
              <a:t>, een holte in het bot. De geluidszintuigcellen zetten de geluidstrillingen om in impulsen</a:t>
            </a:r>
          </a:p>
          <a:p>
            <a:pPr marL="0" indent="0" fontAlgn="t">
              <a:buFontTx/>
              <a:buNone/>
              <a:defRPr/>
            </a:pPr>
            <a:r>
              <a:rPr lang="nl-NL" sz="1400" i="1" dirty="0" smtClean="0"/>
              <a:t>Het oor, met het </a:t>
            </a:r>
            <a:r>
              <a:rPr lang="nl-NL" sz="1400" i="1" dirty="0" err="1" smtClean="0"/>
              <a:t>gehoorszintuig</a:t>
            </a:r>
            <a:r>
              <a:rPr lang="nl-NL" sz="1400" i="1" dirty="0" smtClean="0"/>
              <a:t> </a:t>
            </a:r>
          </a:p>
          <a:p>
            <a:pPr marL="0" indent="0" fontAlgn="t">
              <a:buFontTx/>
              <a:buNone/>
              <a:defRPr/>
            </a:pPr>
            <a:r>
              <a:rPr lang="nl-NL" sz="1400" i="1" dirty="0" smtClean="0"/>
              <a:t>en het evenwichtszintuig</a:t>
            </a:r>
            <a:endParaRPr lang="nl-NL" sz="1400" dirty="0" smtClean="0"/>
          </a:p>
          <a:p>
            <a:pPr marL="0" indent="0" fontAlgn="t">
              <a:buFontTx/>
              <a:buNone/>
              <a:defRPr/>
            </a:pPr>
            <a:r>
              <a:rPr lang="nl-NL" sz="1400" i="1" dirty="0" smtClean="0"/>
              <a:t>1 = </a:t>
            </a:r>
            <a:r>
              <a:rPr lang="nl-NL" sz="1400" i="1" dirty="0" err="1" smtClean="0"/>
              <a:t>buitenoor</a:t>
            </a:r>
            <a:r>
              <a:rPr lang="nl-NL" sz="1400" i="1" dirty="0" smtClean="0"/>
              <a:t/>
            </a:r>
            <a:br>
              <a:rPr lang="nl-NL" sz="1400" i="1" dirty="0" smtClean="0"/>
            </a:br>
            <a:r>
              <a:rPr lang="nl-NL" sz="1400" i="1" dirty="0" smtClean="0"/>
              <a:t>2 = trommelvlies</a:t>
            </a:r>
            <a:br>
              <a:rPr lang="nl-NL" sz="1400" i="1" dirty="0" smtClean="0"/>
            </a:br>
            <a:r>
              <a:rPr lang="nl-NL" sz="1400" i="1" dirty="0" smtClean="0"/>
              <a:t>3 = middenoor</a:t>
            </a:r>
            <a:br>
              <a:rPr lang="nl-NL" sz="1400" i="1" dirty="0" smtClean="0"/>
            </a:br>
            <a:r>
              <a:rPr lang="nl-NL" sz="1400" i="1" dirty="0" smtClean="0"/>
              <a:t>4 = slakkenhuis</a:t>
            </a:r>
            <a:br>
              <a:rPr lang="nl-NL" sz="1400" i="1" dirty="0" smtClean="0"/>
            </a:br>
            <a:r>
              <a:rPr lang="nl-NL" sz="1400" i="1" dirty="0" smtClean="0"/>
              <a:t>5 = buis van </a:t>
            </a:r>
            <a:r>
              <a:rPr lang="nl-NL" sz="1400" i="1" dirty="0" err="1" smtClean="0"/>
              <a:t>Eustachius</a:t>
            </a:r>
            <a:endParaRPr lang="nl-NL" sz="1400" dirty="0" smtClean="0"/>
          </a:p>
          <a:p>
            <a:pPr>
              <a:defRPr/>
            </a:pPr>
            <a:endParaRPr lang="nl-NL" sz="2400" dirty="0"/>
          </a:p>
        </p:txBody>
      </p:sp>
      <p:pic>
        <p:nvPicPr>
          <p:cNvPr id="16388" name="Afbeelding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384425"/>
            <a:ext cx="5618163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nl-NL" smtClean="0"/>
              <a:t>Oor en slakkenhuis etc. 1</a:t>
            </a:r>
          </a:p>
        </p:txBody>
      </p:sp>
      <p:pic>
        <p:nvPicPr>
          <p:cNvPr id="17411" name="Tijdelijke aanduiding voor inhoud 7" descr="slakkenhuis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963613"/>
            <a:ext cx="7848600" cy="575151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smtClean="0"/>
              <a:t>Oor en slakkenhuis etc. 2</a:t>
            </a:r>
          </a:p>
        </p:txBody>
      </p:sp>
      <p:pic>
        <p:nvPicPr>
          <p:cNvPr id="18435" name="Tijdelijke aanduiding voor inhoud 3" descr="slakkenhuis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6388" y="1600200"/>
            <a:ext cx="5991225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smtClean="0"/>
              <a:t>Zintuigen andere dieren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0213" y="1009650"/>
            <a:ext cx="8229600" cy="5514975"/>
          </a:xfrm>
        </p:spPr>
        <p:txBody>
          <a:bodyPr/>
          <a:lstStyle/>
          <a:p>
            <a:pPr>
              <a:defRPr/>
            </a:pPr>
            <a:r>
              <a:rPr lang="nl-NL" sz="2400" dirty="0" smtClean="0"/>
              <a:t>Vogels en vissen: waarnemen magnetisch veld aarde</a:t>
            </a:r>
          </a:p>
          <a:p>
            <a:pPr marL="0" indent="0">
              <a:buFontTx/>
              <a:buNone/>
              <a:defRPr/>
            </a:pPr>
            <a:r>
              <a:rPr lang="nl-NL" sz="2400" dirty="0" smtClean="0"/>
              <a:t>    Kunnen daardoor grote afstanden afleggen in oceanen</a:t>
            </a:r>
          </a:p>
          <a:p>
            <a:pPr>
              <a:defRPr/>
            </a:pPr>
            <a:r>
              <a:rPr lang="nl-NL" sz="2400" dirty="0" smtClean="0"/>
              <a:t>Slangen: warmt-oog</a:t>
            </a:r>
          </a:p>
          <a:p>
            <a:pPr marL="0" indent="0">
              <a:buFontTx/>
              <a:buNone/>
              <a:defRPr/>
            </a:pPr>
            <a:r>
              <a:rPr lang="nl-NL" sz="2400" dirty="0"/>
              <a:t> </a:t>
            </a:r>
            <a:r>
              <a:rPr lang="nl-NL" sz="2400" dirty="0" smtClean="0"/>
              <a:t>   Kunnen warmtestraling waarnemen: kunnen daardoor </a:t>
            </a:r>
          </a:p>
          <a:p>
            <a:pPr marL="0" indent="0">
              <a:buFontTx/>
              <a:buNone/>
              <a:defRPr/>
            </a:pPr>
            <a:r>
              <a:rPr lang="nl-NL" sz="2400" dirty="0"/>
              <a:t> </a:t>
            </a:r>
            <a:r>
              <a:rPr lang="nl-NL" sz="2400" dirty="0" smtClean="0"/>
              <a:t>   warmbloedige prooi in het donker vinden</a:t>
            </a:r>
          </a:p>
          <a:p>
            <a:pPr>
              <a:defRPr/>
            </a:pPr>
            <a:r>
              <a:rPr lang="nl-NL" sz="2400" dirty="0" smtClean="0"/>
              <a:t>Honden: kunnen zeer kleine hoeveelheden ruiken</a:t>
            </a:r>
          </a:p>
          <a:p>
            <a:pPr marL="0" indent="0">
              <a:buFontTx/>
              <a:buNone/>
              <a:defRPr/>
            </a:pPr>
            <a:r>
              <a:rPr lang="nl-NL" sz="2400" dirty="0"/>
              <a:t> </a:t>
            </a:r>
            <a:r>
              <a:rPr lang="nl-NL" sz="2400" dirty="0" smtClean="0"/>
              <a:t>   </a:t>
            </a:r>
            <a:r>
              <a:rPr lang="nl-NL" sz="2400" dirty="0" err="1" smtClean="0"/>
              <a:t>Hasj-honden</a:t>
            </a:r>
            <a:r>
              <a:rPr lang="nl-NL" sz="2400" dirty="0" smtClean="0"/>
              <a:t> bijv.</a:t>
            </a:r>
          </a:p>
          <a:p>
            <a:pPr>
              <a:defRPr/>
            </a:pPr>
            <a:r>
              <a:rPr lang="nl-NL" sz="2400" dirty="0" smtClean="0"/>
              <a:t>Bijen: zien kleuren anders dan wij</a:t>
            </a:r>
          </a:p>
          <a:p>
            <a:pPr marL="0" indent="0">
              <a:buFontTx/>
              <a:buNone/>
              <a:defRPr/>
            </a:pPr>
            <a:r>
              <a:rPr lang="nl-NL" sz="2400" dirty="0"/>
              <a:t> </a:t>
            </a:r>
            <a:r>
              <a:rPr lang="nl-NL" sz="2400" dirty="0" smtClean="0"/>
              <a:t>   Zien géén rood maar wel ultraviolet</a:t>
            </a:r>
          </a:p>
          <a:p>
            <a:pPr>
              <a:defRPr/>
            </a:pPr>
            <a:r>
              <a:rPr lang="nl-NL" sz="2400" dirty="0" smtClean="0"/>
              <a:t>Roofvogels: zeer scherp zien prooi op grote afstand</a:t>
            </a:r>
          </a:p>
          <a:p>
            <a:pPr>
              <a:defRPr/>
            </a:pPr>
            <a:r>
              <a:rPr lang="nl-NL" sz="2400" dirty="0" smtClean="0"/>
              <a:t>Mensen: Ogen het belangrijkste zintuig</a:t>
            </a:r>
          </a:p>
          <a:p>
            <a:pPr>
              <a:defRPr/>
            </a:pPr>
            <a:endParaRPr lang="nl-NL" sz="2400" dirty="0" smtClean="0"/>
          </a:p>
          <a:p>
            <a:pPr>
              <a:defRPr/>
            </a:pPr>
            <a:endParaRPr lang="nl-NL" sz="2400" dirty="0" smtClean="0"/>
          </a:p>
          <a:p>
            <a:pPr>
              <a:defRPr/>
            </a:pPr>
            <a:endParaRPr lang="nl-NL" sz="2400" dirty="0" smtClean="0"/>
          </a:p>
          <a:p>
            <a:pPr>
              <a:defRPr/>
            </a:pPr>
            <a:endParaRPr lang="nl-NL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NL" sz="3200" smtClean="0"/>
              <a:t>Oor en slakkenhuis etc. 3</a:t>
            </a:r>
          </a:p>
        </p:txBody>
      </p:sp>
      <p:sp>
        <p:nvSpPr>
          <p:cNvPr id="1945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nl-NL" sz="1400" smtClean="0"/>
              <a:t>Dwarsdoorsnede van de gehele cochlea. 1. Scala media; 2. Scala vestibuli; 3. Scala Tympani. De rode pijl is vanaf het ovale venster. De blauwe pijl wijst naar het ronde venster. 4. Spiraalvormige ganglion; 5. gehoorzenuw</a:t>
            </a:r>
          </a:p>
          <a:p>
            <a:pPr>
              <a:buFontTx/>
              <a:buNone/>
            </a:pPr>
            <a:endParaRPr lang="nl-NL" sz="1400" smtClean="0"/>
          </a:p>
          <a:p>
            <a:pPr>
              <a:buFontTx/>
              <a:buNone/>
            </a:pPr>
            <a:endParaRPr lang="nl-NL" sz="1400" smtClean="0"/>
          </a:p>
        </p:txBody>
      </p:sp>
      <p:pic>
        <p:nvPicPr>
          <p:cNvPr id="19460" name="Afbeelding 3" descr="dwarsdoorsnede-slakkenhu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" y="1916113"/>
            <a:ext cx="40354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Afbeelding 6" descr="slakkenhuis 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8963" y="3300413"/>
            <a:ext cx="4565650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ANIMATIE   BIOPLEK  ZEER GOED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/>
              <a:t>HET GEHOORORGAAN EN WERKING</a:t>
            </a:r>
            <a:endParaRPr lang="nl-NL" sz="2400" dirty="0" smtClean="0">
              <a:hlinkClick r:id="rId2"/>
            </a:endParaRPr>
          </a:p>
          <a:p>
            <a:r>
              <a:rPr lang="nl-NL" sz="2400" dirty="0" smtClean="0">
                <a:hlinkClick r:id="rId2"/>
              </a:rPr>
              <a:t>http://www.bioplek.org/animaties/oor/oor.html</a:t>
            </a:r>
            <a:endParaRPr lang="nl-NL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439862"/>
          </a:xfrm>
        </p:spPr>
        <p:txBody>
          <a:bodyPr>
            <a:normAutofit fontScale="90000"/>
          </a:bodyPr>
          <a:lstStyle/>
          <a:p>
            <a:r>
              <a:rPr lang="nl-NL" sz="3200" smtClean="0"/>
              <a:t/>
            </a:r>
            <a:br>
              <a:rPr lang="nl-NL" sz="3200" smtClean="0"/>
            </a:br>
            <a:r>
              <a:rPr lang="nl-NL" sz="3200" smtClean="0"/>
              <a:t>1. </a:t>
            </a:r>
            <a:r>
              <a:rPr lang="nl-NL" sz="2800" smtClean="0"/>
              <a:t>Wat gebeurt er bij een gehoorbeschadiging?</a:t>
            </a:r>
            <a:br>
              <a:rPr lang="nl-NL" sz="2800" smtClean="0"/>
            </a:br>
            <a:r>
              <a:rPr lang="nl-NL" sz="2800" smtClean="0"/>
              <a:t> 2. Orgaan van Corti  film 3 minuten ongeveer</a:t>
            </a:r>
          </a:p>
        </p:txBody>
      </p:sp>
      <p:sp>
        <p:nvSpPr>
          <p:cNvPr id="2048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buFontTx/>
              <a:buNone/>
            </a:pPr>
            <a:endParaRPr lang="nl-NL" smtClean="0"/>
          </a:p>
          <a:p>
            <a:pPr>
              <a:buFontTx/>
              <a:buNone/>
            </a:pPr>
            <a:r>
              <a:rPr lang="nl-NL" smtClean="0"/>
              <a:t>1.</a:t>
            </a:r>
            <a:r>
              <a:rPr lang="nl-NL" i="1" smtClean="0">
                <a:hlinkClick r:id="rId2"/>
              </a:rPr>
              <a:t>www.schooltv.nl/no_cache/video/crid/20080325_geluidanimatie01/</a:t>
            </a:r>
            <a:r>
              <a:rPr lang="nl-NL" i="1" smtClean="0"/>
              <a:t> </a:t>
            </a:r>
            <a:r>
              <a:rPr lang="nl-NL" smtClean="0"/>
              <a:t>1.12 min.</a:t>
            </a:r>
          </a:p>
          <a:p>
            <a:pPr>
              <a:buFontTx/>
              <a:buNone/>
            </a:pPr>
            <a:endParaRPr lang="nl-NL" smtClean="0"/>
          </a:p>
          <a:p>
            <a:pPr>
              <a:buFontTx/>
              <a:buNone/>
            </a:pPr>
            <a:r>
              <a:rPr lang="nl-NL" smtClean="0"/>
              <a:t>2.</a:t>
            </a:r>
            <a:r>
              <a:rPr lang="nl-NL" smtClean="0">
                <a:hlinkClick r:id="rId3"/>
              </a:rPr>
              <a:t>https://www.youtube.com/watch?v=xMUl5CCoW6Y</a:t>
            </a:r>
            <a:r>
              <a:rPr lang="nl-NL" smtClean="0"/>
              <a:t>   3.01 min  ingekorte versie</a:t>
            </a:r>
          </a:p>
          <a:p>
            <a:pPr>
              <a:buFontTx/>
              <a:buNone/>
            </a:pPr>
            <a:r>
              <a:rPr lang="nl-NL" smtClean="0"/>
              <a:t>Werking slakkenhuis van binnen gezien</a:t>
            </a:r>
          </a:p>
          <a:p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nl-NL" sz="3200" smtClean="0"/>
              <a:t>Oor en slakkenhuis etc. 4</a:t>
            </a:r>
            <a:br>
              <a:rPr lang="nl-NL" sz="3200" smtClean="0"/>
            </a:br>
            <a:r>
              <a:rPr lang="nl-NL" sz="3200" smtClean="0"/>
              <a:t>Evenwichtsorgaan  werking 56 sec. video</a:t>
            </a:r>
          </a:p>
        </p:txBody>
      </p:sp>
      <p:pic>
        <p:nvPicPr>
          <p:cNvPr id="21507" name="Tijdelijke aanduiding voor inhoud 3" descr="halfcirkelvormig orga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1538" y="2133600"/>
            <a:ext cx="5167312" cy="4433888"/>
          </a:xfrm>
        </p:spPr>
      </p:pic>
      <p:sp>
        <p:nvSpPr>
          <p:cNvPr id="21508" name="Rechthoek 4"/>
          <p:cNvSpPr>
            <a:spLocks noChangeArrowheads="1"/>
          </p:cNvSpPr>
          <p:nvPr/>
        </p:nvSpPr>
        <p:spPr bwMode="auto">
          <a:xfrm>
            <a:off x="1187450" y="1484313"/>
            <a:ext cx="6337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hlinkClick r:id="rId3"/>
              </a:rPr>
              <a:t>https://www.youtube.com/watch?v=DCMHib3XIsA</a:t>
            </a:r>
            <a:r>
              <a:rPr lang="nl-NL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pPr eaLnBrk="1" hangingPunct="1"/>
            <a:r>
              <a:rPr lang="nl-NL" altLang="nl-NL" sz="3200" smtClean="0"/>
              <a:t>Zintuigen en intern milieu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defRPr/>
            </a:pPr>
            <a:endParaRPr lang="nl-NL" altLang="nl-NL" dirty="0" smtClean="0"/>
          </a:p>
          <a:p>
            <a:pPr eaLnBrk="1" hangingPunct="1">
              <a:defRPr/>
            </a:pPr>
            <a:r>
              <a:rPr lang="nl-NL" altLang="nl-NL" b="1" dirty="0" smtClean="0">
                <a:solidFill>
                  <a:srgbClr val="FF0000"/>
                </a:solidFill>
              </a:rPr>
              <a:t>Intern milieu</a:t>
            </a:r>
            <a:r>
              <a:rPr lang="nl-NL" altLang="nl-NL" dirty="0" smtClean="0"/>
              <a:t>:  </a:t>
            </a:r>
          </a:p>
          <a:p>
            <a:pPr eaLnBrk="1" hangingPunct="1">
              <a:buFontTx/>
              <a:buChar char="-"/>
              <a:defRPr/>
            </a:pPr>
            <a:r>
              <a:rPr lang="nl-NL" altLang="nl-NL" dirty="0" smtClean="0"/>
              <a:t>de omgeving van de cellen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altLang="nl-NL" dirty="0" smtClean="0"/>
              <a:t>- waar die cellen invloed  op hebben </a:t>
            </a:r>
          </a:p>
          <a:p>
            <a:pPr eaLnBrk="1" hangingPunct="1">
              <a:defRPr/>
            </a:pPr>
            <a:r>
              <a:rPr lang="nl-NL" altLang="nl-NL" dirty="0" smtClean="0"/>
              <a:t>Geef  een voorbeeld van een intern gericht zintuig:</a:t>
            </a:r>
          </a:p>
          <a:p>
            <a:pPr eaLnBrk="1" hangingPunct="1">
              <a:defRPr/>
            </a:pPr>
            <a:r>
              <a:rPr lang="nl-NL" altLang="nl-NL" dirty="0" smtClean="0"/>
              <a:t>Een zintuig dat de </a:t>
            </a:r>
            <a:r>
              <a:rPr lang="nl-NL" altLang="nl-NL" b="1" dirty="0" smtClean="0">
                <a:solidFill>
                  <a:srgbClr val="FF0000"/>
                </a:solidFill>
              </a:rPr>
              <a:t>pH van het bloed </a:t>
            </a:r>
            <a:r>
              <a:rPr lang="nl-NL" altLang="nl-NL" dirty="0" smtClean="0"/>
              <a:t>meet</a:t>
            </a:r>
          </a:p>
          <a:p>
            <a:pPr eaLnBrk="1" hangingPunct="1">
              <a:defRPr/>
            </a:pPr>
            <a:r>
              <a:rPr lang="nl-NL" altLang="nl-NL" dirty="0" smtClean="0"/>
              <a:t>of de </a:t>
            </a:r>
            <a:r>
              <a:rPr lang="nl-NL" altLang="nl-NL" b="1" dirty="0" smtClean="0">
                <a:solidFill>
                  <a:srgbClr val="FF0000"/>
                </a:solidFill>
              </a:rPr>
              <a:t>O</a:t>
            </a:r>
            <a:r>
              <a:rPr lang="nl-NL" altLang="nl-NL" b="1" baseline="-25000" dirty="0" smtClean="0">
                <a:solidFill>
                  <a:srgbClr val="FF0000"/>
                </a:solidFill>
              </a:rPr>
              <a:t>2</a:t>
            </a:r>
            <a:r>
              <a:rPr lang="nl-NL" altLang="nl-NL" b="1" dirty="0" smtClean="0">
                <a:solidFill>
                  <a:srgbClr val="FF0000"/>
                </a:solidFill>
              </a:rPr>
              <a:t> concentratie </a:t>
            </a:r>
            <a:r>
              <a:rPr lang="nl-NL" altLang="nl-NL" dirty="0" smtClean="0"/>
              <a:t>van het bloed 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altLang="nl-NL" sz="3200" smtClean="0"/>
              <a:t>Zintuigen 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61657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nl-NL" altLang="nl-NL" sz="1000" dirty="0" smtClean="0"/>
          </a:p>
          <a:p>
            <a:pPr eaLnBrk="1" hangingPunct="1">
              <a:defRPr/>
            </a:pPr>
            <a:r>
              <a:rPr lang="nl-NL" altLang="nl-NL" b="1" dirty="0" smtClean="0">
                <a:solidFill>
                  <a:srgbClr val="FF0000"/>
                </a:solidFill>
              </a:rPr>
              <a:t>Adequate prikkel</a:t>
            </a:r>
            <a:r>
              <a:rPr lang="nl-NL" altLang="nl-NL" dirty="0" smtClean="0"/>
              <a:t>:</a:t>
            </a:r>
          </a:p>
          <a:p>
            <a:pPr lvl="1" eaLnBrk="1" hangingPunct="1">
              <a:defRPr/>
            </a:pPr>
            <a:r>
              <a:rPr lang="nl-NL" altLang="nl-NL" dirty="0" smtClean="0"/>
              <a:t> Prikkel waar een zintuig extra gevoelig voor is</a:t>
            </a:r>
          </a:p>
          <a:p>
            <a:pPr lvl="1" eaLnBrk="1" hangingPunct="1">
              <a:defRPr/>
            </a:pPr>
            <a:r>
              <a:rPr lang="nl-NL" altLang="nl-NL" dirty="0" smtClean="0"/>
              <a:t> Geef </a:t>
            </a:r>
            <a:r>
              <a:rPr lang="nl-NL" altLang="nl-NL" b="1" dirty="0" smtClean="0">
                <a:solidFill>
                  <a:srgbClr val="FF0000"/>
                </a:solidFill>
              </a:rPr>
              <a:t>voorbeelden</a:t>
            </a:r>
            <a:r>
              <a:rPr lang="nl-NL" altLang="nl-NL" dirty="0" smtClean="0"/>
              <a:t> met de adequate prikkel</a:t>
            </a:r>
          </a:p>
          <a:p>
            <a:pPr lvl="1" eaLnBrk="1" hangingPunct="1">
              <a:defRPr/>
            </a:pPr>
            <a:r>
              <a:rPr lang="nl-NL" altLang="nl-NL" dirty="0" smtClean="0"/>
              <a:t> Gezichtszintuig?		Licht</a:t>
            </a:r>
          </a:p>
          <a:p>
            <a:pPr lvl="1" eaLnBrk="1" hangingPunct="1">
              <a:defRPr/>
            </a:pPr>
            <a:r>
              <a:rPr lang="nl-NL" altLang="nl-NL" dirty="0" smtClean="0"/>
              <a:t> Gehoorzintuig?		Geluid</a:t>
            </a:r>
          </a:p>
          <a:p>
            <a:pPr lvl="1" eaLnBrk="1" hangingPunct="1">
              <a:defRPr/>
            </a:pPr>
            <a:r>
              <a:rPr lang="nl-NL" altLang="nl-NL" dirty="0" smtClean="0"/>
              <a:t> Evenwichtszintuig?	Zwaartekracht / beweging</a:t>
            </a:r>
          </a:p>
          <a:p>
            <a:pPr lvl="1" eaLnBrk="1" hangingPunct="1">
              <a:defRPr/>
            </a:pPr>
            <a:r>
              <a:rPr lang="nl-NL" altLang="nl-NL" dirty="0" smtClean="0"/>
              <a:t> Pijnpunten?			Beschadigingen</a:t>
            </a:r>
          </a:p>
          <a:p>
            <a:pPr lvl="1" eaLnBrk="1" hangingPunct="1">
              <a:defRPr/>
            </a:pPr>
            <a:r>
              <a:rPr lang="nl-NL" altLang="nl-NL" dirty="0" smtClean="0"/>
              <a:t>Warmtezintuig		Een hogere temperatuur</a:t>
            </a:r>
          </a:p>
          <a:p>
            <a:pPr marL="457200" lvl="1" indent="0" eaLnBrk="1" hangingPunct="1">
              <a:buFontTx/>
              <a:buNone/>
              <a:defRPr/>
            </a:pPr>
            <a:endParaRPr lang="nl-NL" altLang="nl-NL" dirty="0" smtClean="0"/>
          </a:p>
          <a:p>
            <a:pPr>
              <a:defRPr/>
            </a:pPr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nl-NL" altLang="nl-NL" smtClean="0"/>
              <a:t>Leer alleen de adequate prikkel:</a:t>
            </a:r>
          </a:p>
        </p:txBody>
      </p:sp>
      <p:pic>
        <p:nvPicPr>
          <p:cNvPr id="6147" name="Picture 9" descr="P103024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196975"/>
            <a:ext cx="4043363" cy="2593975"/>
          </a:xfrm>
        </p:spPr>
      </p:pic>
      <p:pic>
        <p:nvPicPr>
          <p:cNvPr id="6148" name="Picture 10" descr="P10302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1196975"/>
            <a:ext cx="3798888" cy="2576513"/>
          </a:xfrm>
        </p:spPr>
      </p:pic>
      <p:pic>
        <p:nvPicPr>
          <p:cNvPr id="6149" name="Picture 13" descr="P103024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3938588"/>
            <a:ext cx="3233738" cy="2919412"/>
          </a:xfrm>
        </p:spPr>
      </p:pic>
      <p:pic>
        <p:nvPicPr>
          <p:cNvPr id="6150" name="Picture 14" descr="P103024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76825" y="3905250"/>
            <a:ext cx="3790950" cy="295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P103024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74638"/>
            <a:ext cx="8642350" cy="6323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P103024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74638"/>
            <a:ext cx="8569325" cy="6249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De prikkeldrempel van zintuigen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/>
          <a:lstStyle/>
          <a:p>
            <a:r>
              <a:rPr lang="nl-NL" altLang="nl-NL" b="1" smtClean="0">
                <a:solidFill>
                  <a:srgbClr val="FF0000"/>
                </a:solidFill>
              </a:rPr>
              <a:t>Prikkeldrempel</a:t>
            </a:r>
            <a:r>
              <a:rPr lang="nl-NL" altLang="nl-NL" smtClean="0"/>
              <a:t>:</a:t>
            </a:r>
          </a:p>
          <a:p>
            <a:pPr lvl="1"/>
            <a:r>
              <a:rPr lang="nl-NL" altLang="nl-NL" smtClean="0"/>
              <a:t>De zwakste prikkel</a:t>
            </a:r>
          </a:p>
          <a:p>
            <a:pPr lvl="1"/>
            <a:r>
              <a:rPr lang="nl-NL" altLang="nl-NL" smtClean="0"/>
              <a:t>Die je nog net kunt waarnemen</a:t>
            </a:r>
          </a:p>
          <a:p>
            <a:pPr>
              <a:buFontTx/>
              <a:buNone/>
            </a:pPr>
            <a:endParaRPr lang="nl-NL" altLang="nl-NL" sz="1200" smtClean="0"/>
          </a:p>
          <a:p>
            <a:r>
              <a:rPr lang="nl-NL" altLang="nl-NL" smtClean="0"/>
              <a:t>Is voor de adequate prikkel is de prikkeldrempel hoog of laag?</a:t>
            </a:r>
          </a:p>
          <a:p>
            <a:pPr>
              <a:buFontTx/>
              <a:buNone/>
            </a:pPr>
            <a:endParaRPr lang="nl-NL" altLang="nl-NL" sz="1200" smtClean="0"/>
          </a:p>
          <a:p>
            <a:r>
              <a:rPr lang="nl-NL" altLang="nl-NL" b="1" smtClean="0">
                <a:solidFill>
                  <a:srgbClr val="FF0000"/>
                </a:solidFill>
              </a:rPr>
              <a:t>Prikkelfrequentie</a:t>
            </a:r>
            <a:r>
              <a:rPr lang="nl-NL" altLang="nl-NL" smtClean="0"/>
              <a:t>: </a:t>
            </a:r>
          </a:p>
          <a:p>
            <a:r>
              <a:rPr lang="nl-NL" altLang="nl-NL" smtClean="0"/>
              <a:t>het aantal prikkels per seconde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sz="4000" b="1" smtClean="0">
                <a:solidFill>
                  <a:srgbClr val="FF0000"/>
                </a:solidFill>
              </a:rPr>
              <a:t>Gewenning</a:t>
            </a:r>
            <a:r>
              <a:rPr lang="nl-NL" altLang="nl-NL" sz="4000" b="1" smtClean="0"/>
              <a:t>: </a:t>
            </a:r>
            <a:r>
              <a:rPr lang="nl-NL" altLang="nl-NL" sz="2800" smtClean="0"/>
              <a:t>wanneer de prikkel geruime tijd aanhoudt, neemt de </a:t>
            </a:r>
            <a:r>
              <a:rPr lang="nl-NL" altLang="nl-NL" sz="2800" b="1" smtClean="0">
                <a:solidFill>
                  <a:srgbClr val="FF0000"/>
                </a:solidFill>
              </a:rPr>
              <a:t>impulsfrequentie</a:t>
            </a:r>
            <a:r>
              <a:rPr lang="nl-NL" altLang="nl-NL" sz="2800" smtClean="0"/>
              <a:t> van het zintuig af</a:t>
            </a:r>
            <a:endParaRPr lang="nl-NL" altLang="nl-NL" sz="2800" b="1" smtClean="0"/>
          </a:p>
        </p:txBody>
      </p:sp>
      <p:pic>
        <p:nvPicPr>
          <p:cNvPr id="10243" name="Picture 5" descr="P103024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84313"/>
            <a:ext cx="9144000" cy="5373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564</Words>
  <Application>Microsoft Office PowerPoint</Application>
  <PresentationFormat>Diavoorstelling (4:3)</PresentationFormat>
  <Paragraphs>98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Office-thema</vt:lpstr>
      <vt:lpstr>Thema 6 Regeling en waarneming   Zintuigen</vt:lpstr>
      <vt:lpstr>Zintuigen andere dieren</vt:lpstr>
      <vt:lpstr>Zintuigen en intern milieu</vt:lpstr>
      <vt:lpstr>Zintuigen </vt:lpstr>
      <vt:lpstr>Leer alleen de adequate prikkel:</vt:lpstr>
      <vt:lpstr>Dia 6</vt:lpstr>
      <vt:lpstr>Dia 7</vt:lpstr>
      <vt:lpstr>De prikkeldrempel van zintuigen</vt:lpstr>
      <vt:lpstr>Gewenning: wanneer de prikkel geruime tijd aanhoudt, neemt de impulsfrequentie van het zintuig af</vt:lpstr>
      <vt:lpstr>Gevoel 1</vt:lpstr>
      <vt:lpstr>Gevoel 2</vt:lpstr>
      <vt:lpstr>Reukzintuig 1</vt:lpstr>
      <vt:lpstr>Reukzintuig 2 lengte-doorsnede</vt:lpstr>
      <vt:lpstr>Reukzintuig 3 10voorbiologie</vt:lpstr>
      <vt:lpstr>Smaak 1</vt:lpstr>
      <vt:lpstr>Smaak 2</vt:lpstr>
      <vt:lpstr>Gehoor en evenwicht</vt:lpstr>
      <vt:lpstr>Oor en slakkenhuis etc. 1</vt:lpstr>
      <vt:lpstr>Oor en slakkenhuis etc. 2</vt:lpstr>
      <vt:lpstr>Oor en slakkenhuis etc. 3</vt:lpstr>
      <vt:lpstr>ANIMATIE   BIOPLEK  ZEER GOED</vt:lpstr>
      <vt:lpstr> 1. Wat gebeurt er bij een gehoorbeschadiging?  2. Orgaan van Corti  film 3 minuten ongeveer</vt:lpstr>
      <vt:lpstr>Oor en slakkenhuis etc. 4 Evenwichtsorgaan  werking 56 sec. video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6 Regeling en waarneming   Zintuigen</dc:title>
  <dc:creator>biobertus</dc:creator>
  <cp:lastModifiedBy>biobertus</cp:lastModifiedBy>
  <cp:revision>2</cp:revision>
  <dcterms:created xsi:type="dcterms:W3CDTF">2014-12-16T11:44:47Z</dcterms:created>
  <dcterms:modified xsi:type="dcterms:W3CDTF">2014-12-16T11:50:07Z</dcterms:modified>
</cp:coreProperties>
</file>