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73" r:id="rId10"/>
    <p:sldId id="274" r:id="rId11"/>
    <p:sldId id="275" r:id="rId12"/>
    <p:sldId id="304" r:id="rId13"/>
    <p:sldId id="305" r:id="rId14"/>
    <p:sldId id="306" r:id="rId15"/>
    <p:sldId id="281" r:id="rId16"/>
    <p:sldId id="282" r:id="rId17"/>
    <p:sldId id="283" r:id="rId18"/>
    <p:sldId id="301" r:id="rId19"/>
    <p:sldId id="293" r:id="rId20"/>
    <p:sldId id="307" r:id="rId2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3AC6F-4FD9-8548-AE2A-2EB5407BD286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7295D-5986-594C-989E-1CFE659E9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199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7295D-5986-594C-989E-1CFE659E998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368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99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22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61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630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349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78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312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4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9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1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26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77F51-C780-6B46-8631-11A041D11C67}" type="datetimeFigureOut">
              <a:rPr lang="nl-NL" smtClean="0"/>
              <a:t>09-12-15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33220-28A2-7D4D-A8BD-CA67F66B3D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918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9964"/>
          <a:stretch/>
        </p:blipFill>
        <p:spPr>
          <a:xfrm>
            <a:off x="911121" y="4185774"/>
            <a:ext cx="8232879" cy="139686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044223" y="5783337"/>
            <a:ext cx="3214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aseline="30000" dirty="0" smtClean="0"/>
              <a:t>1</a:t>
            </a:r>
            <a:r>
              <a:rPr lang="nl-NL" sz="2800" dirty="0" smtClean="0"/>
              <a:t>/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  x 5 x (5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+ 1) = 65</a:t>
            </a:r>
            <a:endParaRPr lang="nl-NL" sz="2800" baseline="30000" dirty="0"/>
          </a:p>
        </p:txBody>
      </p:sp>
      <p:sp>
        <p:nvSpPr>
          <p:cNvPr id="4" name="Tekstvak 3"/>
          <p:cNvSpPr txBox="1"/>
          <p:nvPr/>
        </p:nvSpPr>
        <p:spPr>
          <a:xfrm>
            <a:off x="1044223" y="6334780"/>
            <a:ext cx="3304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de uitkomst is 65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234683" y="105833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911121" y="105833"/>
            <a:ext cx="2669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Magisch vierkant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911121" y="3128693"/>
            <a:ext cx="6132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Hieronder staat een formule die de uitkomst van een</a:t>
            </a:r>
          </a:p>
          <a:p>
            <a:r>
              <a:rPr lang="nl-NL" sz="2000" dirty="0"/>
              <a:t>m</a:t>
            </a:r>
            <a:r>
              <a:rPr lang="nl-NL" sz="2000" dirty="0" smtClean="0"/>
              <a:t>agisch vierkant uitrekent waarbij n staat voor de lengte</a:t>
            </a:r>
          </a:p>
          <a:p>
            <a:r>
              <a:rPr lang="nl-NL" sz="2000" dirty="0"/>
              <a:t>v</a:t>
            </a:r>
            <a:r>
              <a:rPr lang="nl-NL" sz="2000" dirty="0" smtClean="0"/>
              <a:t>an het vierkant. 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813" y="105834"/>
            <a:ext cx="1790158" cy="171328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222" y="1878867"/>
            <a:ext cx="8099777" cy="114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8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1111"/>
          <a:stretch/>
        </p:blipFill>
        <p:spPr>
          <a:xfrm>
            <a:off x="1016000" y="0"/>
            <a:ext cx="8128000" cy="287329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016000" y="3005667"/>
            <a:ext cx="4353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aseline="30000" dirty="0" smtClean="0"/>
              <a:t>1</a:t>
            </a:r>
            <a:r>
              <a:rPr lang="nl-NL" sz="2800" dirty="0" smtClean="0"/>
              <a:t>/</a:t>
            </a:r>
            <a:r>
              <a:rPr lang="nl-NL" sz="2800" baseline="-25000" dirty="0" smtClean="0"/>
              <a:t>6</a:t>
            </a:r>
            <a:r>
              <a:rPr lang="nl-NL" sz="2800" dirty="0" smtClean="0"/>
              <a:t> x 13 x (13 + 1) x (13 + 2) =</a:t>
            </a:r>
            <a:endParaRPr lang="nl-NL" sz="2800" baseline="300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5235222" y="3005667"/>
            <a:ext cx="73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455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1016000" y="3557109"/>
            <a:ext cx="4129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meer dan 400 knikkers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48488" y="234697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9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701275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b="28298"/>
          <a:stretch/>
        </p:blipFill>
        <p:spPr>
          <a:xfrm>
            <a:off x="0" y="0"/>
            <a:ext cx="9144000" cy="206022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/>
          <a:srcRect l="9643"/>
          <a:stretch/>
        </p:blipFill>
        <p:spPr>
          <a:xfrm>
            <a:off x="881772" y="2223911"/>
            <a:ext cx="8262228" cy="89781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860778" y="3121721"/>
            <a:ext cx="5403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Inklemmen en zoeken naar de 1000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860778" y="3633048"/>
            <a:ext cx="5754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Let op: wel inklemmen met hele lagen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60778" y="4332112"/>
            <a:ext cx="4353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aseline="30000" dirty="0" smtClean="0"/>
              <a:t>1</a:t>
            </a:r>
            <a:r>
              <a:rPr lang="nl-NL" sz="2800" dirty="0" smtClean="0"/>
              <a:t>/</a:t>
            </a:r>
            <a:r>
              <a:rPr lang="nl-NL" sz="2800" baseline="-25000" dirty="0" smtClean="0"/>
              <a:t>6</a:t>
            </a:r>
            <a:r>
              <a:rPr lang="nl-NL" sz="2800" dirty="0" smtClean="0"/>
              <a:t> x 17 x (17 + 1) x (17 + 2) =</a:t>
            </a:r>
            <a:endParaRPr lang="nl-NL" sz="2800" baseline="30000" dirty="0" smtClean="0"/>
          </a:p>
        </p:txBody>
      </p:sp>
      <p:sp>
        <p:nvSpPr>
          <p:cNvPr id="7" name="Tekstvak 6"/>
          <p:cNvSpPr txBox="1"/>
          <p:nvPr/>
        </p:nvSpPr>
        <p:spPr>
          <a:xfrm>
            <a:off x="5080000" y="4332112"/>
            <a:ext cx="73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969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881772" y="4898775"/>
            <a:ext cx="4353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aseline="30000" dirty="0" smtClean="0"/>
              <a:t>1</a:t>
            </a:r>
            <a:r>
              <a:rPr lang="nl-NL" sz="2800" dirty="0" smtClean="0"/>
              <a:t>/</a:t>
            </a:r>
            <a:r>
              <a:rPr lang="nl-NL" sz="2800" baseline="-25000" dirty="0" smtClean="0"/>
              <a:t>6</a:t>
            </a:r>
            <a:r>
              <a:rPr lang="nl-NL" sz="2800" dirty="0" smtClean="0"/>
              <a:t> x 18 x (18 + 1) x (18 + 2) =</a:t>
            </a:r>
            <a:endParaRPr lang="nl-NL" sz="2800" baseline="30000" dirty="0" smtClean="0"/>
          </a:p>
        </p:txBody>
      </p:sp>
      <p:sp>
        <p:nvSpPr>
          <p:cNvPr id="9" name="Tekstvak 8"/>
          <p:cNvSpPr txBox="1"/>
          <p:nvPr/>
        </p:nvSpPr>
        <p:spPr>
          <a:xfrm>
            <a:off x="5100994" y="4898775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1140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860778" y="5545667"/>
            <a:ext cx="6859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de hoogste toren mogelijk is 969 knikkers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81772" y="6102501"/>
            <a:ext cx="626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Er zijn dan 1000 – 969 = 31 knikkers overs 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277871" y="27612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10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274468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7758"/>
          <a:stretch/>
        </p:blipFill>
        <p:spPr>
          <a:xfrm>
            <a:off x="890897" y="0"/>
            <a:ext cx="7204544" cy="3924300"/>
          </a:xfrm>
          <a:prstGeom prst="rect">
            <a:avLst/>
          </a:prstGeom>
        </p:spPr>
      </p:pic>
      <p:sp>
        <p:nvSpPr>
          <p:cNvPr id="3" name="Gelijkbenige driehoek 2"/>
          <p:cNvSpPr/>
          <p:nvPr/>
        </p:nvSpPr>
        <p:spPr>
          <a:xfrm>
            <a:off x="605956" y="5018716"/>
            <a:ext cx="2146584" cy="1763889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1015602" y="6027661"/>
            <a:ext cx="127601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kstvak 4"/>
          <p:cNvSpPr txBox="1"/>
          <p:nvPr/>
        </p:nvSpPr>
        <p:spPr>
          <a:xfrm>
            <a:off x="1446408" y="5371494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62296" y="6069439"/>
            <a:ext cx="1032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>
                <a:solidFill>
                  <a:srgbClr val="000000"/>
                </a:solidFill>
              </a:rPr>
              <a:t>a</a:t>
            </a:r>
            <a:r>
              <a:rPr lang="nl-NL" sz="2800" dirty="0" smtClean="0">
                <a:solidFill>
                  <a:srgbClr val="000000"/>
                </a:solidFill>
              </a:rPr>
              <a:t>  x  </a:t>
            </a:r>
            <a:r>
              <a:rPr lang="nl-NL" sz="2800" dirty="0">
                <a:solidFill>
                  <a:srgbClr val="000000"/>
                </a:solidFill>
              </a:rPr>
              <a:t>B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918148" y="5504441"/>
            <a:ext cx="157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rgbClr val="000000"/>
                </a:solidFill>
              </a:rPr>
              <a:t>a x B = 50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5003680" y="5064988"/>
            <a:ext cx="9545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     </a:t>
            </a:r>
            <a:r>
              <a:rPr lang="nl-NL" sz="2800" u="sng" dirty="0" smtClean="0">
                <a:solidFill>
                  <a:srgbClr val="000000"/>
                </a:solidFill>
              </a:rPr>
              <a:t>50</a:t>
            </a:r>
          </a:p>
          <a:p>
            <a:r>
              <a:rPr lang="nl-NL" sz="2800" dirty="0" smtClean="0">
                <a:solidFill>
                  <a:srgbClr val="000000"/>
                </a:solidFill>
              </a:rPr>
              <a:t>a = </a:t>
            </a:r>
            <a:r>
              <a:rPr lang="nl-NL" sz="2800" dirty="0">
                <a:solidFill>
                  <a:srgbClr val="000000"/>
                </a:solidFill>
              </a:rPr>
              <a:t>B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919467" y="5072656"/>
            <a:ext cx="9545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     </a:t>
            </a:r>
            <a:r>
              <a:rPr lang="nl-NL" sz="2800" u="sng" dirty="0" smtClean="0">
                <a:solidFill>
                  <a:srgbClr val="000000"/>
                </a:solidFill>
              </a:rPr>
              <a:t>50</a:t>
            </a:r>
          </a:p>
          <a:p>
            <a:r>
              <a:rPr lang="nl-NL" sz="2800" dirty="0">
                <a:solidFill>
                  <a:srgbClr val="000000"/>
                </a:solidFill>
              </a:rPr>
              <a:t>B</a:t>
            </a:r>
            <a:r>
              <a:rPr lang="nl-NL" sz="2800" dirty="0" smtClean="0">
                <a:solidFill>
                  <a:srgbClr val="000000"/>
                </a:solidFill>
              </a:rPr>
              <a:t> = </a:t>
            </a:r>
            <a:r>
              <a:rPr lang="nl-NL" sz="2800" dirty="0">
                <a:solidFill>
                  <a:srgbClr val="000000"/>
                </a:solidFill>
              </a:rPr>
              <a:t>a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10" name="Ovaal 9"/>
          <p:cNvSpPr/>
          <p:nvPr/>
        </p:nvSpPr>
        <p:spPr>
          <a:xfrm>
            <a:off x="6681611" y="4962272"/>
            <a:ext cx="1552222" cy="134221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1737492" y="3401080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2453637" y="3401080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25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3194248" y="3401080"/>
            <a:ext cx="2718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10      5       2       1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277871" y="27612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11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3490627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5484" r="46336" b="36047"/>
          <a:stretch/>
        </p:blipFill>
        <p:spPr>
          <a:xfrm>
            <a:off x="1093784" y="0"/>
            <a:ext cx="3395998" cy="430466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/>
          <a:srcRect t="66882"/>
          <a:stretch/>
        </p:blipFill>
        <p:spPr>
          <a:xfrm>
            <a:off x="1475502" y="430466"/>
            <a:ext cx="7810500" cy="1299633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936894" y="1206880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3653039" y="1206880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25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435671" y="1206879"/>
            <a:ext cx="2718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10      5       2       1</a:t>
            </a:r>
          </a:p>
        </p:txBody>
      </p:sp>
      <p:graphicFrame>
        <p:nvGraphicFramePr>
          <p:cNvPr id="8" name="Tabel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0798112"/>
              </p:ext>
            </p:extLst>
          </p:nvPr>
        </p:nvGraphicFramePr>
        <p:xfrm>
          <a:off x="1641671" y="1783566"/>
          <a:ext cx="4680000" cy="468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000"/>
                <a:gridCol w="468000"/>
                <a:gridCol w="468000"/>
                <a:gridCol w="468000"/>
                <a:gridCol w="468000"/>
                <a:gridCol w="468000"/>
                <a:gridCol w="468000"/>
                <a:gridCol w="468000"/>
                <a:gridCol w="468000"/>
                <a:gridCol w="468000"/>
              </a:tblGrid>
              <a:tr h="468000"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kstvak 8"/>
          <p:cNvSpPr txBox="1"/>
          <p:nvPr/>
        </p:nvSpPr>
        <p:spPr>
          <a:xfrm>
            <a:off x="693682" y="1837486"/>
            <a:ext cx="379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/>
              <a:t>B</a:t>
            </a:r>
            <a:endParaRPr lang="nl-NL" sz="2800" dirty="0" smtClean="0"/>
          </a:p>
        </p:txBody>
      </p:sp>
      <p:sp>
        <p:nvSpPr>
          <p:cNvPr id="10" name="Tekstvak 9"/>
          <p:cNvSpPr txBox="1"/>
          <p:nvPr/>
        </p:nvSpPr>
        <p:spPr>
          <a:xfrm>
            <a:off x="6637310" y="6334780"/>
            <a:ext cx="356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a</a:t>
            </a:r>
            <a:endParaRPr lang="nl-NL" sz="2800" dirty="0" smtClean="0"/>
          </a:p>
        </p:txBody>
      </p:sp>
      <p:sp>
        <p:nvSpPr>
          <p:cNvPr id="11" name="Tekstvak 10"/>
          <p:cNvSpPr txBox="1"/>
          <p:nvPr/>
        </p:nvSpPr>
        <p:spPr>
          <a:xfrm>
            <a:off x="1362805" y="6397320"/>
            <a:ext cx="5103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0      </a:t>
            </a:r>
            <a:r>
              <a:rPr lang="nl-NL" sz="2000" dirty="0"/>
              <a:t> </a:t>
            </a:r>
            <a:r>
              <a:rPr lang="nl-NL" sz="2000" dirty="0" smtClean="0"/>
              <a:t> 5     10    15    20    25   30   35    40   45  50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086331" y="1518447"/>
            <a:ext cx="557733" cy="468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dirty="0" smtClean="0"/>
              <a:t>50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45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40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35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30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25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20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15</a:t>
            </a:r>
          </a:p>
          <a:p>
            <a:pPr>
              <a:lnSpc>
                <a:spcPct val="150000"/>
              </a:lnSpc>
            </a:pPr>
            <a:r>
              <a:rPr lang="nl-NL" sz="2000" dirty="0" smtClean="0"/>
              <a:t>10</a:t>
            </a:r>
          </a:p>
          <a:p>
            <a:pPr>
              <a:lnSpc>
                <a:spcPct val="150000"/>
              </a:lnSpc>
            </a:pPr>
            <a:r>
              <a:rPr lang="nl-NL" sz="2000" dirty="0"/>
              <a:t>5</a:t>
            </a:r>
          </a:p>
        </p:txBody>
      </p:sp>
      <p:sp>
        <p:nvSpPr>
          <p:cNvPr id="13" name="Ovaal 12"/>
          <p:cNvSpPr/>
          <p:nvPr/>
        </p:nvSpPr>
        <p:spPr>
          <a:xfrm>
            <a:off x="1686265" y="1728343"/>
            <a:ext cx="96634" cy="1104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1762804" y="4091046"/>
            <a:ext cx="96634" cy="1104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2056590" y="5471113"/>
            <a:ext cx="96634" cy="1104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2519433" y="5948068"/>
            <a:ext cx="96634" cy="1104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3941834" y="6224334"/>
            <a:ext cx="96634" cy="1104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6281349" y="6309000"/>
            <a:ext cx="96634" cy="1104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Vrije vorm 18"/>
          <p:cNvSpPr/>
          <p:nvPr/>
        </p:nvSpPr>
        <p:spPr>
          <a:xfrm>
            <a:off x="1735667" y="1778000"/>
            <a:ext cx="4600222" cy="4600222"/>
          </a:xfrm>
          <a:custGeom>
            <a:avLst/>
            <a:gdLst>
              <a:gd name="connsiteX0" fmla="*/ 0 w 4600222"/>
              <a:gd name="connsiteY0" fmla="*/ 0 h 4600222"/>
              <a:gd name="connsiteX1" fmla="*/ 70555 w 4600222"/>
              <a:gd name="connsiteY1" fmla="*/ 2356556 h 4600222"/>
              <a:gd name="connsiteX2" fmla="*/ 352777 w 4600222"/>
              <a:gd name="connsiteY2" fmla="*/ 3753556 h 4600222"/>
              <a:gd name="connsiteX3" fmla="*/ 832555 w 4600222"/>
              <a:gd name="connsiteY3" fmla="*/ 4247444 h 4600222"/>
              <a:gd name="connsiteX4" fmla="*/ 2243666 w 4600222"/>
              <a:gd name="connsiteY4" fmla="*/ 4501444 h 4600222"/>
              <a:gd name="connsiteX5" fmla="*/ 4600222 w 4600222"/>
              <a:gd name="connsiteY5" fmla="*/ 4600222 h 460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0222" h="4600222">
                <a:moveTo>
                  <a:pt x="0" y="0"/>
                </a:moveTo>
                <a:cubicBezTo>
                  <a:pt x="5879" y="865481"/>
                  <a:pt x="11759" y="1730963"/>
                  <a:pt x="70555" y="2356556"/>
                </a:cubicBezTo>
                <a:cubicBezTo>
                  <a:pt x="129351" y="2982149"/>
                  <a:pt x="225777" y="3438408"/>
                  <a:pt x="352777" y="3753556"/>
                </a:cubicBezTo>
                <a:cubicBezTo>
                  <a:pt x="479777" y="4068704"/>
                  <a:pt x="517407" y="4122796"/>
                  <a:pt x="832555" y="4247444"/>
                </a:cubicBezTo>
                <a:cubicBezTo>
                  <a:pt x="1147703" y="4372092"/>
                  <a:pt x="1615721" y="4442648"/>
                  <a:pt x="2243666" y="4501444"/>
                </a:cubicBezTo>
                <a:cubicBezTo>
                  <a:pt x="2871611" y="4560240"/>
                  <a:pt x="4600222" y="4600222"/>
                  <a:pt x="4600222" y="4600222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277871" y="27612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12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24447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6463" t="4498"/>
          <a:stretch/>
        </p:blipFill>
        <p:spPr>
          <a:xfrm>
            <a:off x="1062977" y="141110"/>
            <a:ext cx="6592939" cy="2995789"/>
          </a:xfrm>
          <a:prstGeom prst="rect">
            <a:avLst/>
          </a:prstGeom>
        </p:spPr>
      </p:pic>
      <p:sp>
        <p:nvSpPr>
          <p:cNvPr id="3" name="Gelijkbenige driehoek 2"/>
          <p:cNvSpPr/>
          <p:nvPr/>
        </p:nvSpPr>
        <p:spPr>
          <a:xfrm>
            <a:off x="605956" y="3241824"/>
            <a:ext cx="2146584" cy="1763889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1015602" y="4250769"/>
            <a:ext cx="127601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kstvak 4"/>
          <p:cNvSpPr txBox="1"/>
          <p:nvPr/>
        </p:nvSpPr>
        <p:spPr>
          <a:xfrm>
            <a:off x="1446408" y="3594602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62296" y="4292547"/>
            <a:ext cx="1032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>
                <a:solidFill>
                  <a:srgbClr val="000000"/>
                </a:solidFill>
              </a:rPr>
              <a:t>a</a:t>
            </a:r>
            <a:r>
              <a:rPr lang="nl-NL" sz="2800" dirty="0" smtClean="0">
                <a:solidFill>
                  <a:srgbClr val="000000"/>
                </a:solidFill>
              </a:rPr>
              <a:t>  x  </a:t>
            </a:r>
            <a:r>
              <a:rPr lang="nl-NL" sz="2800" dirty="0">
                <a:solidFill>
                  <a:srgbClr val="000000"/>
                </a:solidFill>
              </a:rPr>
              <a:t>B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918148" y="3727549"/>
            <a:ext cx="157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rgbClr val="000000"/>
                </a:solidFill>
              </a:rPr>
              <a:t>a x B = 50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5003680" y="3288096"/>
            <a:ext cx="9545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     </a:t>
            </a:r>
            <a:r>
              <a:rPr lang="nl-NL" sz="2800" u="sng" dirty="0" smtClean="0">
                <a:solidFill>
                  <a:srgbClr val="000000"/>
                </a:solidFill>
              </a:rPr>
              <a:t>50</a:t>
            </a:r>
          </a:p>
          <a:p>
            <a:r>
              <a:rPr lang="nl-NL" sz="2800" dirty="0" smtClean="0">
                <a:solidFill>
                  <a:srgbClr val="000000"/>
                </a:solidFill>
              </a:rPr>
              <a:t>a = </a:t>
            </a:r>
            <a:r>
              <a:rPr lang="nl-NL" sz="2800" dirty="0">
                <a:solidFill>
                  <a:srgbClr val="000000"/>
                </a:solidFill>
              </a:rPr>
              <a:t>B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919467" y="3295764"/>
            <a:ext cx="9545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     </a:t>
            </a:r>
            <a:r>
              <a:rPr lang="nl-NL" sz="2800" u="sng" dirty="0" smtClean="0">
                <a:solidFill>
                  <a:srgbClr val="000000"/>
                </a:solidFill>
              </a:rPr>
              <a:t>50</a:t>
            </a:r>
          </a:p>
          <a:p>
            <a:r>
              <a:rPr lang="nl-NL" sz="2800" dirty="0">
                <a:solidFill>
                  <a:srgbClr val="000000"/>
                </a:solidFill>
              </a:rPr>
              <a:t>B</a:t>
            </a:r>
            <a:r>
              <a:rPr lang="nl-NL" sz="2800" dirty="0" smtClean="0">
                <a:solidFill>
                  <a:srgbClr val="000000"/>
                </a:solidFill>
              </a:rPr>
              <a:t> = </a:t>
            </a:r>
            <a:r>
              <a:rPr lang="nl-NL" sz="2800" dirty="0">
                <a:solidFill>
                  <a:srgbClr val="000000"/>
                </a:solidFill>
              </a:rPr>
              <a:t>a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10" name="Ovaal 9"/>
          <p:cNvSpPr/>
          <p:nvPr/>
        </p:nvSpPr>
        <p:spPr>
          <a:xfrm>
            <a:off x="3384455" y="545494"/>
            <a:ext cx="2359408" cy="103495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277871" y="27612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13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998656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1" b="68324"/>
          <a:stretch/>
        </p:blipFill>
        <p:spPr bwMode="auto">
          <a:xfrm>
            <a:off x="4445000" y="0"/>
            <a:ext cx="4699000" cy="2243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t="49485" r="34804" b="39441"/>
          <a:stretch/>
        </p:blipFill>
        <p:spPr bwMode="auto">
          <a:xfrm>
            <a:off x="0" y="0"/>
            <a:ext cx="5602111" cy="903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t="80646" b="13946"/>
          <a:stretch/>
        </p:blipFill>
        <p:spPr bwMode="auto">
          <a:xfrm>
            <a:off x="508000" y="2737556"/>
            <a:ext cx="8636000" cy="4656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/>
          <p:cNvSpPr txBox="1"/>
          <p:nvPr/>
        </p:nvSpPr>
        <p:spPr>
          <a:xfrm>
            <a:off x="508000" y="3203222"/>
            <a:ext cx="7325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Als Marit de bal net wegslaat, dan is de afstand 0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08000" y="3865336"/>
            <a:ext cx="5987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Voor de hoogte dus afstand = 0 invullen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508000" y="4547106"/>
            <a:ext cx="5750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Hoogte = - 0,05 x (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  <a:r>
              <a:rPr lang="nl-NL" sz="2800" dirty="0" smtClean="0">
                <a:solidFill>
                  <a:srgbClr val="000000"/>
                </a:solidFill>
              </a:rPr>
              <a:t>)</a:t>
            </a:r>
            <a:r>
              <a:rPr lang="nl-NL" sz="2800" baseline="30000" dirty="0" smtClean="0">
                <a:solidFill>
                  <a:srgbClr val="000000"/>
                </a:solidFill>
              </a:rPr>
              <a:t>2</a:t>
            </a:r>
            <a:r>
              <a:rPr lang="nl-NL" sz="2800" dirty="0" smtClean="0">
                <a:solidFill>
                  <a:srgbClr val="000000"/>
                </a:solidFill>
              </a:rPr>
              <a:t> + 0,7 x (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  <a:r>
              <a:rPr lang="nl-NL" sz="2800" dirty="0" smtClean="0">
                <a:solidFill>
                  <a:srgbClr val="000000"/>
                </a:solidFill>
              </a:rPr>
              <a:t>) + 0,55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124222" y="4547106"/>
            <a:ext cx="1080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= 0,55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08000" y="5249333"/>
            <a:ext cx="3688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Dus de hoogte is 0,55 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-33600" y="2737556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14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60709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t="49485" r="34804" b="39441"/>
          <a:stretch/>
        </p:blipFill>
        <p:spPr bwMode="auto">
          <a:xfrm>
            <a:off x="0" y="0"/>
            <a:ext cx="5602111" cy="903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t="87857"/>
          <a:stretch/>
        </p:blipFill>
        <p:spPr bwMode="auto">
          <a:xfrm>
            <a:off x="593608" y="888999"/>
            <a:ext cx="8550391" cy="10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6" r="5280"/>
          <a:stretch/>
        </p:blipFill>
        <p:spPr bwMode="auto">
          <a:xfrm>
            <a:off x="0" y="1834444"/>
            <a:ext cx="9144000" cy="50235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kstvak 5"/>
          <p:cNvSpPr txBox="1"/>
          <p:nvPr/>
        </p:nvSpPr>
        <p:spPr>
          <a:xfrm>
            <a:off x="1241778" y="2356441"/>
            <a:ext cx="5935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>
                <a:solidFill>
                  <a:srgbClr val="000000"/>
                </a:solidFill>
              </a:rPr>
              <a:t>0,55    1,2                         2,55   2,8    2,95     3      2,95    2,8    2,55  2,20</a:t>
            </a:r>
          </a:p>
        </p:txBody>
      </p:sp>
      <p:sp>
        <p:nvSpPr>
          <p:cNvPr id="7" name="Ovaal 6"/>
          <p:cNvSpPr/>
          <p:nvPr/>
        </p:nvSpPr>
        <p:spPr>
          <a:xfrm>
            <a:off x="1639865" y="5905949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2046264" y="5357330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2819554" y="4564359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3225953" y="4325469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3590021" y="4149420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3968199" y="3996947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4388709" y="3929140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4780998" y="3991265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5145065" y="4149420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5553794" y="4325469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5915531" y="4564359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6321931" y="4994335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/>
          <p:cNvSpPr/>
          <p:nvPr/>
        </p:nvSpPr>
        <p:spPr>
          <a:xfrm>
            <a:off x="2410332" y="4994335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Vrije vorm 19"/>
          <p:cNvSpPr/>
          <p:nvPr/>
        </p:nvSpPr>
        <p:spPr>
          <a:xfrm>
            <a:off x="1665111" y="4006741"/>
            <a:ext cx="4713111" cy="1948148"/>
          </a:xfrm>
          <a:custGeom>
            <a:avLst/>
            <a:gdLst>
              <a:gd name="connsiteX0" fmla="*/ 0 w 4713111"/>
              <a:gd name="connsiteY0" fmla="*/ 1948148 h 1948148"/>
              <a:gd name="connsiteX1" fmla="*/ 423333 w 4713111"/>
              <a:gd name="connsiteY1" fmla="*/ 1397815 h 1948148"/>
              <a:gd name="connsiteX2" fmla="*/ 1185333 w 4713111"/>
              <a:gd name="connsiteY2" fmla="*/ 635815 h 1948148"/>
              <a:gd name="connsiteX3" fmla="*/ 2003778 w 4713111"/>
              <a:gd name="connsiteY3" fmla="*/ 170148 h 1948148"/>
              <a:gd name="connsiteX4" fmla="*/ 2751667 w 4713111"/>
              <a:gd name="connsiteY4" fmla="*/ 815 h 1948148"/>
              <a:gd name="connsiteX5" fmla="*/ 3527778 w 4713111"/>
              <a:gd name="connsiteY5" fmla="*/ 226592 h 1948148"/>
              <a:gd name="connsiteX6" fmla="*/ 4289778 w 4713111"/>
              <a:gd name="connsiteY6" fmla="*/ 593481 h 1948148"/>
              <a:gd name="connsiteX7" fmla="*/ 4713111 w 4713111"/>
              <a:gd name="connsiteY7" fmla="*/ 1045037 h 19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13111" h="1948148">
                <a:moveTo>
                  <a:pt x="0" y="1948148"/>
                </a:moveTo>
                <a:cubicBezTo>
                  <a:pt x="112889" y="1782342"/>
                  <a:pt x="225778" y="1616537"/>
                  <a:pt x="423333" y="1397815"/>
                </a:cubicBezTo>
                <a:cubicBezTo>
                  <a:pt x="620889" y="1179093"/>
                  <a:pt x="921926" y="840426"/>
                  <a:pt x="1185333" y="635815"/>
                </a:cubicBezTo>
                <a:cubicBezTo>
                  <a:pt x="1448740" y="431204"/>
                  <a:pt x="1742722" y="275981"/>
                  <a:pt x="2003778" y="170148"/>
                </a:cubicBezTo>
                <a:cubicBezTo>
                  <a:pt x="2264834" y="64315"/>
                  <a:pt x="2497667" y="-8592"/>
                  <a:pt x="2751667" y="815"/>
                </a:cubicBezTo>
                <a:cubicBezTo>
                  <a:pt x="3005667" y="10222"/>
                  <a:pt x="3271426" y="127814"/>
                  <a:pt x="3527778" y="226592"/>
                </a:cubicBezTo>
                <a:cubicBezTo>
                  <a:pt x="3784130" y="325370"/>
                  <a:pt x="4092223" y="457073"/>
                  <a:pt x="4289778" y="593481"/>
                </a:cubicBezTo>
                <a:cubicBezTo>
                  <a:pt x="4487334" y="729888"/>
                  <a:pt x="4713111" y="1045037"/>
                  <a:pt x="4713111" y="1045037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0" y="1021624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15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439644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3"/>
          <a:stretch/>
        </p:blipFill>
        <p:spPr bwMode="auto">
          <a:xfrm>
            <a:off x="1086554" y="-1"/>
            <a:ext cx="8057445" cy="24553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/>
          <p:cNvSpPr txBox="1"/>
          <p:nvPr/>
        </p:nvSpPr>
        <p:spPr>
          <a:xfrm>
            <a:off x="286010" y="2779889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16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86555" y="2779889"/>
            <a:ext cx="2660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€2,50 + €0,90 x 8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3632902" y="2779889"/>
            <a:ext cx="1262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= €9,70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86010" y="3668889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17</a:t>
            </a:r>
            <a:endParaRPr lang="nl-NL" sz="2800" dirty="0" smtClean="0">
              <a:solidFill>
                <a:srgbClr val="00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086555" y="3655887"/>
            <a:ext cx="2179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Prijs in euro =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131791" y="3655887"/>
            <a:ext cx="1002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€2,50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007555" y="3655886"/>
            <a:ext cx="1262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+ €0,90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164667" y="3655886"/>
            <a:ext cx="1512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x afstand 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086555" y="4345114"/>
            <a:ext cx="1910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Extra vraag: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2871435" y="4345114"/>
            <a:ext cx="4937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Hoe heet een dergelijk verband?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2871435" y="4868334"/>
            <a:ext cx="3005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Een lineair verband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69679" y="924984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16</a:t>
            </a:r>
            <a:endParaRPr lang="nl-NL" sz="2800" dirty="0" smtClean="0"/>
          </a:p>
        </p:txBody>
      </p:sp>
      <p:sp>
        <p:nvSpPr>
          <p:cNvPr id="15" name="Tekstvak 14"/>
          <p:cNvSpPr txBox="1"/>
          <p:nvPr/>
        </p:nvSpPr>
        <p:spPr>
          <a:xfrm>
            <a:off x="269679" y="1973530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17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92193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0266" t="1" b="39049"/>
          <a:stretch/>
        </p:blipFill>
        <p:spPr>
          <a:xfrm>
            <a:off x="938731" y="3085582"/>
            <a:ext cx="8205269" cy="2305558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79464" y="216695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18</a:t>
            </a:r>
            <a:endParaRPr lang="nl-NL" sz="2800" dirty="0" smtClean="0"/>
          </a:p>
        </p:txBody>
      </p:sp>
      <p:sp>
        <p:nvSpPr>
          <p:cNvPr id="10" name="Tekstvak 9"/>
          <p:cNvSpPr txBox="1"/>
          <p:nvPr/>
        </p:nvSpPr>
        <p:spPr>
          <a:xfrm>
            <a:off x="938732" y="5425330"/>
            <a:ext cx="1169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3 x </a:t>
            </a:r>
            <a:r>
              <a:rPr lang="nl-NL" sz="2800" dirty="0" smtClean="0">
                <a:solidFill>
                  <a:srgbClr val="FF0000"/>
                </a:solidFill>
              </a:rPr>
              <a:t>51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1933240" y="5425330"/>
            <a:ext cx="1172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7803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938731" y="5839340"/>
            <a:ext cx="1169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3 x </a:t>
            </a:r>
            <a:r>
              <a:rPr lang="nl-NL" sz="2800" dirty="0" smtClean="0">
                <a:solidFill>
                  <a:srgbClr val="FF0000"/>
                </a:solidFill>
              </a:rPr>
              <a:t>52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933239" y="5839340"/>
            <a:ext cx="1172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8112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938731" y="6325165"/>
            <a:ext cx="5524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nummer 51 is het grootse figuur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3"/>
          <a:srcRect l="10417" b="75440"/>
          <a:stretch/>
        </p:blipFill>
        <p:spPr>
          <a:xfrm>
            <a:off x="952536" y="0"/>
            <a:ext cx="8191464" cy="118533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3"/>
          <a:srcRect l="10876" t="32514" r="37889" b="16871"/>
          <a:stretch/>
        </p:blipFill>
        <p:spPr>
          <a:xfrm>
            <a:off x="1636907" y="1185333"/>
            <a:ext cx="3301982" cy="172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4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0115" b="40424"/>
          <a:stretch/>
        </p:blipFill>
        <p:spPr>
          <a:xfrm>
            <a:off x="924926" y="0"/>
            <a:ext cx="8219074" cy="252645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20879" y="2747342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19</a:t>
            </a:r>
            <a:endParaRPr lang="nl-NL" sz="28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0115" t="81701"/>
          <a:stretch/>
        </p:blipFill>
        <p:spPr>
          <a:xfrm>
            <a:off x="924926" y="2663071"/>
            <a:ext cx="8219074" cy="77599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924926" y="3644714"/>
            <a:ext cx="5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t</a:t>
            </a:r>
            <a:r>
              <a:rPr lang="nl-NL" sz="2800" dirty="0" smtClean="0"/>
              <a:t> =</a:t>
            </a:r>
            <a:endParaRPr lang="nl-NL" sz="2800" dirty="0" smtClean="0"/>
          </a:p>
        </p:txBody>
      </p:sp>
      <p:sp>
        <p:nvSpPr>
          <p:cNvPr id="7" name="Tekstvak 6"/>
          <p:cNvSpPr txBox="1"/>
          <p:nvPr/>
        </p:nvSpPr>
        <p:spPr>
          <a:xfrm>
            <a:off x="1489879" y="364471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2014 </a:t>
            </a:r>
            <a:endParaRPr lang="nl-NL" sz="2800" dirty="0" smtClean="0"/>
          </a:p>
        </p:txBody>
      </p:sp>
      <p:sp>
        <p:nvSpPr>
          <p:cNvPr id="8" name="Tekstvak 7"/>
          <p:cNvSpPr txBox="1"/>
          <p:nvPr/>
        </p:nvSpPr>
        <p:spPr>
          <a:xfrm>
            <a:off x="2350294" y="3644714"/>
            <a:ext cx="1103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- 2007</a:t>
            </a:r>
            <a:endParaRPr lang="nl-NL" sz="2800" dirty="0" smtClean="0"/>
          </a:p>
        </p:txBody>
      </p:sp>
      <p:sp>
        <p:nvSpPr>
          <p:cNvPr id="9" name="Tekstvak 8"/>
          <p:cNvSpPr txBox="1"/>
          <p:nvPr/>
        </p:nvSpPr>
        <p:spPr>
          <a:xfrm>
            <a:off x="3454032" y="3644714"/>
            <a:ext cx="626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7</a:t>
            </a:r>
            <a:endParaRPr lang="nl-NL" sz="2800" dirty="0" smtClean="0"/>
          </a:p>
        </p:txBody>
      </p:sp>
      <p:sp>
        <p:nvSpPr>
          <p:cNvPr id="10" name="Tekstvak 9"/>
          <p:cNvSpPr txBox="1"/>
          <p:nvPr/>
        </p:nvSpPr>
        <p:spPr>
          <a:xfrm>
            <a:off x="924926" y="4377817"/>
            <a:ext cx="1987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8000 x 0,86</a:t>
            </a:r>
            <a:r>
              <a:rPr lang="nl-NL" sz="2800" baseline="30000" dirty="0" smtClean="0"/>
              <a:t>7</a:t>
            </a:r>
            <a:endParaRPr lang="nl-NL" sz="2800" dirty="0" smtClean="0"/>
          </a:p>
        </p:txBody>
      </p:sp>
      <p:sp>
        <p:nvSpPr>
          <p:cNvPr id="11" name="Tekstvak 10"/>
          <p:cNvSpPr txBox="1"/>
          <p:nvPr/>
        </p:nvSpPr>
        <p:spPr>
          <a:xfrm>
            <a:off x="2867711" y="4377817"/>
            <a:ext cx="1172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2783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709918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/>
          <a:srcRect l="31180"/>
          <a:stretch/>
        </p:blipFill>
        <p:spPr>
          <a:xfrm>
            <a:off x="633152" y="2813041"/>
            <a:ext cx="2761609" cy="58066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/>
          <a:srcRect l="9259"/>
          <a:stretch/>
        </p:blipFill>
        <p:spPr>
          <a:xfrm>
            <a:off x="592879" y="3911213"/>
            <a:ext cx="8297333" cy="69668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606778" y="4849524"/>
            <a:ext cx="5016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Inklemmen naar de uitkomst 369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592879" y="5372744"/>
            <a:ext cx="3396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aseline="30000" dirty="0" smtClean="0"/>
              <a:t>1</a:t>
            </a:r>
            <a:r>
              <a:rPr lang="nl-NL" sz="2800" dirty="0" smtClean="0"/>
              <a:t>/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  x 9 x (9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+ 1) = 369</a:t>
            </a:r>
            <a:endParaRPr lang="nl-NL" sz="2800" baseline="30000" dirty="0"/>
          </a:p>
        </p:txBody>
      </p:sp>
      <p:sp>
        <p:nvSpPr>
          <p:cNvPr id="7" name="Tekstvak 6"/>
          <p:cNvSpPr txBox="1"/>
          <p:nvPr/>
        </p:nvSpPr>
        <p:spPr>
          <a:xfrm>
            <a:off x="549265" y="5850429"/>
            <a:ext cx="6063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Het is dus een vierkant van 9 bij 9 vakjes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606778" y="6334780"/>
            <a:ext cx="4476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9 x 9 = 81 vakjes in totaal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182608" y="105833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2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911121" y="105833"/>
            <a:ext cx="2669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Magisch vierkant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33152" y="1644716"/>
            <a:ext cx="6132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Hieronder staat een formule die de uitkomst van een</a:t>
            </a:r>
          </a:p>
          <a:p>
            <a:r>
              <a:rPr lang="nl-NL" sz="2000" dirty="0"/>
              <a:t>m</a:t>
            </a:r>
            <a:r>
              <a:rPr lang="nl-NL" sz="2000" dirty="0" smtClean="0"/>
              <a:t>agisch vierkant uitrekent waarbij n staat voor de lengte</a:t>
            </a:r>
          </a:p>
          <a:p>
            <a:r>
              <a:rPr lang="nl-NL" sz="2000" dirty="0"/>
              <a:t>v</a:t>
            </a:r>
            <a:r>
              <a:rPr lang="nl-NL" sz="2000" dirty="0" smtClean="0"/>
              <a:t>an het vierkant. </a:t>
            </a:r>
          </a:p>
        </p:txBody>
      </p:sp>
    </p:spTree>
    <p:extLst>
      <p:ext uri="{BB962C8B-B14F-4D97-AF65-F5344CB8AC3E}">
        <p14:creationId xmlns:p14="http://schemas.microsoft.com/office/powerpoint/2010/main" val="1788212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20879" y="207087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20</a:t>
            </a:r>
            <a:endParaRPr lang="nl-NL" sz="2800" dirty="0" smtClean="0"/>
          </a:p>
        </p:txBody>
      </p:sp>
      <p:sp>
        <p:nvSpPr>
          <p:cNvPr id="5" name="Tekstvak 4"/>
          <p:cNvSpPr txBox="1"/>
          <p:nvPr/>
        </p:nvSpPr>
        <p:spPr>
          <a:xfrm>
            <a:off x="771009" y="207087"/>
            <a:ext cx="7430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Bepaal van elke tabel of deze lineair, evenredig of</a:t>
            </a:r>
          </a:p>
          <a:p>
            <a:r>
              <a:rPr lang="nl-NL" sz="2800" dirty="0" smtClean="0"/>
              <a:t>omgekeerd evenredig is.</a:t>
            </a:r>
            <a:endParaRPr lang="nl-NL" sz="2800" dirty="0" smtClean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1301"/>
              </p:ext>
            </p:extLst>
          </p:nvPr>
        </p:nvGraphicFramePr>
        <p:xfrm>
          <a:off x="612879" y="1683082"/>
          <a:ext cx="3335315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063"/>
                <a:gridCol w="667063"/>
                <a:gridCol w="667063"/>
                <a:gridCol w="667063"/>
                <a:gridCol w="6670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678618"/>
              </p:ext>
            </p:extLst>
          </p:nvPr>
        </p:nvGraphicFramePr>
        <p:xfrm>
          <a:off x="5044788" y="1683082"/>
          <a:ext cx="3335315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063"/>
                <a:gridCol w="667063"/>
                <a:gridCol w="667063"/>
                <a:gridCol w="667063"/>
                <a:gridCol w="6670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695851"/>
              </p:ext>
            </p:extLst>
          </p:nvPr>
        </p:nvGraphicFramePr>
        <p:xfrm>
          <a:off x="612879" y="4458581"/>
          <a:ext cx="3335315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063"/>
                <a:gridCol w="667063"/>
                <a:gridCol w="667063"/>
                <a:gridCol w="667063"/>
                <a:gridCol w="6670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16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802722"/>
              </p:ext>
            </p:extLst>
          </p:nvPr>
        </p:nvGraphicFramePr>
        <p:xfrm>
          <a:off x="5044788" y="4458581"/>
          <a:ext cx="3335315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063"/>
                <a:gridCol w="667063"/>
                <a:gridCol w="667063"/>
                <a:gridCol w="667063"/>
                <a:gridCol w="6670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23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Tekstvak 10"/>
          <p:cNvSpPr txBox="1"/>
          <p:nvPr/>
        </p:nvSpPr>
        <p:spPr>
          <a:xfrm>
            <a:off x="1744616" y="1159862"/>
            <a:ext cx="1890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+1       +2        +4</a:t>
            </a:r>
            <a:endParaRPr lang="nl-NL" sz="2000" dirty="0" smtClean="0"/>
          </a:p>
        </p:txBody>
      </p:sp>
      <p:sp>
        <p:nvSpPr>
          <p:cNvPr id="12" name="Tekstvak 11"/>
          <p:cNvSpPr txBox="1"/>
          <p:nvPr/>
        </p:nvSpPr>
        <p:spPr>
          <a:xfrm>
            <a:off x="1744616" y="2423553"/>
            <a:ext cx="1827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+2       +4        +8</a:t>
            </a:r>
            <a:endParaRPr lang="nl-NL" sz="2000" dirty="0" smtClean="0"/>
          </a:p>
        </p:txBody>
      </p:sp>
      <p:sp>
        <p:nvSpPr>
          <p:cNvPr id="14" name="Tekstvak 13"/>
          <p:cNvSpPr txBox="1"/>
          <p:nvPr/>
        </p:nvSpPr>
        <p:spPr>
          <a:xfrm>
            <a:off x="1421900" y="2754377"/>
            <a:ext cx="2349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2:1=2    4:2=2   8:4=2</a:t>
            </a:r>
            <a:endParaRPr lang="nl-NL" sz="2000" dirty="0" smtClean="0"/>
          </a:p>
        </p:txBody>
      </p:sp>
      <p:sp>
        <p:nvSpPr>
          <p:cNvPr id="15" name="Tekstvak 14"/>
          <p:cNvSpPr txBox="1"/>
          <p:nvPr/>
        </p:nvSpPr>
        <p:spPr>
          <a:xfrm>
            <a:off x="1946487" y="315473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Lineair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123564" y="1227748"/>
            <a:ext cx="1777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x</a:t>
            </a:r>
            <a:r>
              <a:rPr lang="nl-NL" sz="2000" dirty="0" smtClean="0"/>
              <a:t>2        x2       x2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123564" y="2424762"/>
            <a:ext cx="1777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x</a:t>
            </a:r>
            <a:r>
              <a:rPr lang="nl-NL" sz="2000" dirty="0" smtClean="0"/>
              <a:t>2        x2       x2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433069" y="3154487"/>
            <a:ext cx="1219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Evenredig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1744616" y="4003247"/>
            <a:ext cx="1777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x</a:t>
            </a:r>
            <a:r>
              <a:rPr lang="nl-NL" sz="2000" dirty="0" smtClean="0"/>
              <a:t>2        x2       x2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1744616" y="5200261"/>
            <a:ext cx="1650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:2        </a:t>
            </a:r>
            <a:r>
              <a:rPr lang="nl-NL" sz="2000" dirty="0"/>
              <a:t>:</a:t>
            </a:r>
            <a:r>
              <a:rPr lang="nl-NL" sz="2000" dirty="0" smtClean="0"/>
              <a:t>2       </a:t>
            </a:r>
            <a:r>
              <a:rPr lang="nl-NL" sz="2000" dirty="0"/>
              <a:t>:</a:t>
            </a:r>
            <a:r>
              <a:rPr lang="nl-NL" sz="2000" dirty="0" smtClean="0"/>
              <a:t>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1272621" y="5929986"/>
            <a:ext cx="2498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Omgekeerd evenredig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6127019" y="4005856"/>
            <a:ext cx="1890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+1       +2        +4</a:t>
            </a:r>
            <a:endParaRPr lang="nl-NL" sz="2000" dirty="0" smtClean="0"/>
          </a:p>
        </p:txBody>
      </p:sp>
      <p:sp>
        <p:nvSpPr>
          <p:cNvPr id="23" name="Tekstvak 22"/>
          <p:cNvSpPr txBox="1"/>
          <p:nvPr/>
        </p:nvSpPr>
        <p:spPr>
          <a:xfrm>
            <a:off x="6127019" y="5269547"/>
            <a:ext cx="1957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+3       +6        +12</a:t>
            </a:r>
            <a:endParaRPr lang="nl-NL" sz="2000" dirty="0" smtClean="0"/>
          </a:p>
        </p:txBody>
      </p:sp>
      <p:sp>
        <p:nvSpPr>
          <p:cNvPr id="24" name="Tekstvak 23"/>
          <p:cNvSpPr txBox="1"/>
          <p:nvPr/>
        </p:nvSpPr>
        <p:spPr>
          <a:xfrm>
            <a:off x="5804303" y="5600371"/>
            <a:ext cx="2479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3:1=3    </a:t>
            </a:r>
            <a:r>
              <a:rPr lang="nl-NL" sz="2000" dirty="0"/>
              <a:t>6</a:t>
            </a:r>
            <a:r>
              <a:rPr lang="nl-NL" sz="2000" dirty="0" smtClean="0"/>
              <a:t>:2=3   12:</a:t>
            </a:r>
            <a:r>
              <a:rPr lang="nl-NL" sz="2000" dirty="0"/>
              <a:t>4</a:t>
            </a:r>
            <a:r>
              <a:rPr lang="nl-NL" sz="2000" dirty="0" smtClean="0"/>
              <a:t>=</a:t>
            </a:r>
            <a:r>
              <a:rPr lang="nl-NL" sz="2000" dirty="0"/>
              <a:t>3</a:t>
            </a:r>
            <a:endParaRPr lang="nl-NL" sz="2000" dirty="0" smtClean="0"/>
          </a:p>
        </p:txBody>
      </p:sp>
      <p:sp>
        <p:nvSpPr>
          <p:cNvPr id="25" name="Tekstvak 24"/>
          <p:cNvSpPr txBox="1"/>
          <p:nvPr/>
        </p:nvSpPr>
        <p:spPr>
          <a:xfrm>
            <a:off x="6328890" y="600073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Lineair</a:t>
            </a:r>
          </a:p>
        </p:txBody>
      </p:sp>
    </p:spTree>
    <p:extLst>
      <p:ext uri="{BB962C8B-B14F-4D97-AF65-F5344CB8AC3E}">
        <p14:creationId xmlns:p14="http://schemas.microsoft.com/office/powerpoint/2010/main" val="3685271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0870"/>
          <a:stretch/>
        </p:blipFill>
        <p:spPr>
          <a:xfrm>
            <a:off x="993950" y="0"/>
            <a:ext cx="8150049" cy="246947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/>
          <a:srcRect t="15355"/>
          <a:stretch/>
        </p:blipFill>
        <p:spPr>
          <a:xfrm>
            <a:off x="0" y="2469475"/>
            <a:ext cx="9144000" cy="217790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255889" y="5001834"/>
            <a:ext cx="2034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8 x </a:t>
            </a:r>
            <a:r>
              <a:rPr lang="nl-NL" sz="2800" dirty="0" smtClean="0">
                <a:solidFill>
                  <a:srgbClr val="FF0000"/>
                </a:solidFill>
              </a:rPr>
              <a:t>1</a:t>
            </a:r>
            <a:r>
              <a:rPr lang="nl-NL" sz="2800" dirty="0" smtClean="0"/>
              <a:t> – </a:t>
            </a:r>
            <a:r>
              <a:rPr lang="nl-NL" sz="2800" dirty="0" smtClean="0">
                <a:solidFill>
                  <a:srgbClr val="FF0000"/>
                </a:solidFill>
              </a:rPr>
              <a:t>1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= 7 </a:t>
            </a:r>
            <a:endParaRPr lang="nl-NL" sz="2800" dirty="0"/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2977444" y="4430889"/>
            <a:ext cx="0" cy="5709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2794115" y="3753556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7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1973348" y="5525054"/>
            <a:ext cx="2216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8 x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dirty="0" smtClean="0"/>
              <a:t> –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= 12 </a:t>
            </a:r>
            <a:endParaRPr lang="nl-NL" sz="2800" dirty="0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3681896" y="4430889"/>
            <a:ext cx="0" cy="1094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3498567" y="3753556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12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2794115" y="6041772"/>
            <a:ext cx="2216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8 x </a:t>
            </a:r>
            <a:r>
              <a:rPr lang="nl-NL" sz="2800" dirty="0">
                <a:solidFill>
                  <a:srgbClr val="FF0000"/>
                </a:solidFill>
              </a:rPr>
              <a:t>3</a:t>
            </a:r>
            <a:r>
              <a:rPr lang="nl-NL" sz="2800" dirty="0" smtClean="0"/>
              <a:t> – </a:t>
            </a:r>
            <a:r>
              <a:rPr lang="nl-NL" sz="2800" dirty="0">
                <a:solidFill>
                  <a:srgbClr val="FF0000"/>
                </a:solidFill>
              </a:rPr>
              <a:t>3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= 15 </a:t>
            </a:r>
            <a:endParaRPr lang="nl-NL" sz="2800" dirty="0"/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4515553" y="4430889"/>
            <a:ext cx="0" cy="1610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4233447" y="3753556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15</a:t>
            </a:r>
            <a:endParaRPr lang="nl-NL" sz="2800" dirty="0"/>
          </a:p>
        </p:txBody>
      </p:sp>
      <p:sp>
        <p:nvSpPr>
          <p:cNvPr id="17" name="Tekstvak 16"/>
          <p:cNvSpPr txBox="1"/>
          <p:nvPr/>
        </p:nvSpPr>
        <p:spPr>
          <a:xfrm>
            <a:off x="5010311" y="3753556"/>
            <a:ext cx="2838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16     15     12       7   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220879" y="96640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2863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1" grpId="0"/>
      <p:bldP spid="13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0" y="0"/>
            <a:ext cx="7593526" cy="6858000"/>
          </a:xfrm>
          <a:prstGeom prst="rect">
            <a:avLst/>
          </a:prstGeom>
        </p:spPr>
      </p:pic>
      <p:sp>
        <p:nvSpPr>
          <p:cNvPr id="3" name="Ovaal 2"/>
          <p:cNvSpPr/>
          <p:nvPr/>
        </p:nvSpPr>
        <p:spPr>
          <a:xfrm>
            <a:off x="2116666" y="6081888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/>
          <p:cNvSpPr/>
          <p:nvPr/>
        </p:nvSpPr>
        <p:spPr>
          <a:xfrm>
            <a:off x="2706511" y="3970866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/>
          <p:cNvSpPr/>
          <p:nvPr/>
        </p:nvSpPr>
        <p:spPr>
          <a:xfrm>
            <a:off x="3310466" y="2489199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3886200" y="1614311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4518378" y="1329267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5108222" y="1614311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5726289" y="2489199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6256161" y="3970866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6905978" y="6081888"/>
            <a:ext cx="153811" cy="1411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Vrije vorm 12"/>
          <p:cNvSpPr/>
          <p:nvPr/>
        </p:nvSpPr>
        <p:spPr>
          <a:xfrm>
            <a:off x="2187222" y="1411111"/>
            <a:ext cx="4797778" cy="4755445"/>
          </a:xfrm>
          <a:custGeom>
            <a:avLst/>
            <a:gdLst>
              <a:gd name="connsiteX0" fmla="*/ 0 w 4797778"/>
              <a:gd name="connsiteY0" fmla="*/ 4741333 h 4755445"/>
              <a:gd name="connsiteX1" fmla="*/ 606778 w 4797778"/>
              <a:gd name="connsiteY1" fmla="*/ 2624667 h 4755445"/>
              <a:gd name="connsiteX2" fmla="*/ 1199445 w 4797778"/>
              <a:gd name="connsiteY2" fmla="*/ 1143000 h 4755445"/>
              <a:gd name="connsiteX3" fmla="*/ 1778000 w 4797778"/>
              <a:gd name="connsiteY3" fmla="*/ 282222 h 4755445"/>
              <a:gd name="connsiteX4" fmla="*/ 2398889 w 4797778"/>
              <a:gd name="connsiteY4" fmla="*/ 0 h 4755445"/>
              <a:gd name="connsiteX5" fmla="*/ 3005667 w 4797778"/>
              <a:gd name="connsiteY5" fmla="*/ 296333 h 4755445"/>
              <a:gd name="connsiteX6" fmla="*/ 3584222 w 4797778"/>
              <a:gd name="connsiteY6" fmla="*/ 1128889 h 4755445"/>
              <a:gd name="connsiteX7" fmla="*/ 4162778 w 4797778"/>
              <a:gd name="connsiteY7" fmla="*/ 2596445 h 4755445"/>
              <a:gd name="connsiteX8" fmla="*/ 4797778 w 4797778"/>
              <a:gd name="connsiteY8" fmla="*/ 4755445 h 4755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7778" h="4755445">
                <a:moveTo>
                  <a:pt x="0" y="4741333"/>
                </a:moveTo>
                <a:cubicBezTo>
                  <a:pt x="203435" y="3982861"/>
                  <a:pt x="406871" y="3224389"/>
                  <a:pt x="606778" y="2624667"/>
                </a:cubicBezTo>
                <a:cubicBezTo>
                  <a:pt x="806685" y="2024945"/>
                  <a:pt x="1004241" y="1533407"/>
                  <a:pt x="1199445" y="1143000"/>
                </a:cubicBezTo>
                <a:cubicBezTo>
                  <a:pt x="1394649" y="752593"/>
                  <a:pt x="1578093" y="472722"/>
                  <a:pt x="1778000" y="282222"/>
                </a:cubicBezTo>
                <a:cubicBezTo>
                  <a:pt x="1977907" y="91722"/>
                  <a:pt x="2194278" y="-2352"/>
                  <a:pt x="2398889" y="0"/>
                </a:cubicBezTo>
                <a:cubicBezTo>
                  <a:pt x="2603500" y="2352"/>
                  <a:pt x="2808112" y="108185"/>
                  <a:pt x="3005667" y="296333"/>
                </a:cubicBezTo>
                <a:cubicBezTo>
                  <a:pt x="3203223" y="484481"/>
                  <a:pt x="3391370" y="745537"/>
                  <a:pt x="3584222" y="1128889"/>
                </a:cubicBezTo>
                <a:cubicBezTo>
                  <a:pt x="3777074" y="1512241"/>
                  <a:pt x="3960519" y="1992019"/>
                  <a:pt x="4162778" y="2596445"/>
                </a:cubicBezTo>
                <a:cubicBezTo>
                  <a:pt x="4365037" y="3200871"/>
                  <a:pt x="4581407" y="3978158"/>
                  <a:pt x="4797778" y="4755445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433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0787"/>
          <a:stretch/>
        </p:blipFill>
        <p:spPr>
          <a:xfrm>
            <a:off x="986348" y="0"/>
            <a:ext cx="8157651" cy="299207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986349" y="3019093"/>
            <a:ext cx="2682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 = 1194 + 74 x </a:t>
            </a:r>
            <a:r>
              <a:rPr lang="nl-NL" sz="2800" dirty="0" smtClean="0">
                <a:solidFill>
                  <a:srgbClr val="FF0000"/>
                </a:solidFill>
              </a:rPr>
              <a:t>6 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506780" y="3019093"/>
            <a:ext cx="1172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1638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986349" y="3596353"/>
            <a:ext cx="3780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de hoogte is 1638 m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21536" y="0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4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85990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b="29562"/>
          <a:stretch/>
        </p:blipFill>
        <p:spPr>
          <a:xfrm>
            <a:off x="0" y="1"/>
            <a:ext cx="9144000" cy="2107556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/>
          <a:srcRect l="10492"/>
          <a:stretch/>
        </p:blipFill>
        <p:spPr>
          <a:xfrm>
            <a:off x="959326" y="2374672"/>
            <a:ext cx="8184674" cy="38889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959326" y="2796564"/>
            <a:ext cx="3957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1194 m is de beginhoogte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959326" y="3846674"/>
            <a:ext cx="7109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Het hoogteverschil is 1934 m – 1194 m = 740 m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959326" y="4421431"/>
            <a:ext cx="3442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De lift stijgt dus 740 m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959326" y="4944651"/>
            <a:ext cx="4962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De lift doet hier 10 minuten over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959326" y="5467871"/>
            <a:ext cx="6090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dit is 740 m : 10 = 74 m per minuut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959326" y="5991091"/>
            <a:ext cx="3454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Het stijggetal is dus 74</a:t>
            </a:r>
            <a:endParaRPr lang="nl-NL" sz="2800" dirty="0"/>
          </a:p>
        </p:txBody>
      </p:sp>
      <p:sp>
        <p:nvSpPr>
          <p:cNvPr id="10" name="Tekstvak 9"/>
          <p:cNvSpPr txBox="1"/>
          <p:nvPr/>
        </p:nvSpPr>
        <p:spPr>
          <a:xfrm>
            <a:off x="959326" y="3306275"/>
            <a:ext cx="4027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het begingetal is 1194</a:t>
            </a:r>
            <a:endParaRPr lang="nl-NL" sz="2800" dirty="0"/>
          </a:p>
        </p:txBody>
      </p:sp>
      <p:sp>
        <p:nvSpPr>
          <p:cNvPr id="11" name="Tekstvak 10"/>
          <p:cNvSpPr txBox="1"/>
          <p:nvPr/>
        </p:nvSpPr>
        <p:spPr>
          <a:xfrm>
            <a:off x="175598" y="124251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5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3283805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9209" r="1"/>
          <a:stretch/>
        </p:blipFill>
        <p:spPr>
          <a:xfrm>
            <a:off x="842096" y="2216052"/>
            <a:ext cx="8301903" cy="91735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/>
          <a:srcRect b="29562"/>
          <a:stretch/>
        </p:blipFill>
        <p:spPr>
          <a:xfrm>
            <a:off x="0" y="1"/>
            <a:ext cx="9144000" cy="210755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0" y="3133411"/>
            <a:ext cx="9070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Inklemmen en zoeken bij hoeveel minuten de hoogte 1725 is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986349" y="3789161"/>
            <a:ext cx="2954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 = 1194 + 74 x </a:t>
            </a:r>
            <a:r>
              <a:rPr lang="nl-NL" sz="2800" dirty="0" smtClean="0">
                <a:solidFill>
                  <a:srgbClr val="FF0000"/>
                </a:solidFill>
              </a:rPr>
              <a:t>7,1 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782333" y="3789161"/>
            <a:ext cx="144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1719,4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986349" y="4297741"/>
            <a:ext cx="2954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 = 1194 + 74 x </a:t>
            </a:r>
            <a:r>
              <a:rPr lang="nl-NL" sz="2800" dirty="0" smtClean="0">
                <a:solidFill>
                  <a:srgbClr val="FF0000"/>
                </a:solidFill>
              </a:rPr>
              <a:t>7,2 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782333" y="4297741"/>
            <a:ext cx="144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= 1726,8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986349" y="4766921"/>
            <a:ext cx="302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na 7,2 minuten</a:t>
            </a:r>
            <a:endParaRPr lang="nl-NL" sz="2800" dirty="0"/>
          </a:p>
        </p:txBody>
      </p:sp>
      <p:sp>
        <p:nvSpPr>
          <p:cNvPr id="10" name="Tekstvak 9"/>
          <p:cNvSpPr txBox="1"/>
          <p:nvPr/>
        </p:nvSpPr>
        <p:spPr>
          <a:xfrm>
            <a:off x="116513" y="124251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6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68360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0492"/>
          <a:stretch/>
        </p:blipFill>
        <p:spPr>
          <a:xfrm>
            <a:off x="959326" y="0"/>
            <a:ext cx="8184674" cy="175510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959326" y="1763633"/>
            <a:ext cx="3957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2314 m is de beginhoogte</a:t>
            </a:r>
            <a:endParaRPr lang="nl-NL" sz="2800" dirty="0"/>
          </a:p>
        </p:txBody>
      </p:sp>
      <p:sp>
        <p:nvSpPr>
          <p:cNvPr id="4" name="Tekstvak 3"/>
          <p:cNvSpPr txBox="1"/>
          <p:nvPr/>
        </p:nvSpPr>
        <p:spPr>
          <a:xfrm>
            <a:off x="959326" y="2813743"/>
            <a:ext cx="7109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Het hoogteverschil is 2314 m – 1378 m = 936 m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959326" y="3388500"/>
            <a:ext cx="3461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De lift daalt dus 936 m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959326" y="3911720"/>
            <a:ext cx="4962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De lift doet hier 12 minuten over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959326" y="4434940"/>
            <a:ext cx="591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dit is 936 m : 12 = 78 m per minuut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959326" y="4958160"/>
            <a:ext cx="3487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Het daalgetal is dus 78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959326" y="2273344"/>
            <a:ext cx="4027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Dus het begingetal is 2314</a:t>
            </a:r>
            <a:endParaRPr lang="nl-NL" sz="2800" dirty="0"/>
          </a:p>
        </p:txBody>
      </p:sp>
      <p:sp>
        <p:nvSpPr>
          <p:cNvPr id="10" name="Tekstvak 9"/>
          <p:cNvSpPr txBox="1"/>
          <p:nvPr/>
        </p:nvSpPr>
        <p:spPr>
          <a:xfrm>
            <a:off x="4715562" y="1755105"/>
            <a:ext cx="4082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,want hij gaat van C naar D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959326" y="5556268"/>
            <a:ext cx="3297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De formule is dus </a:t>
            </a:r>
            <a:r>
              <a:rPr lang="nl-NL" sz="2800" dirty="0" smtClean="0">
                <a:sym typeface="Wingdings"/>
              </a:rPr>
              <a:t>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4080514" y="5556268"/>
            <a:ext cx="2621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 = 2314 – 78 x t</a:t>
            </a:r>
            <a:endParaRPr lang="nl-NL" sz="2800" dirty="0"/>
          </a:p>
        </p:txBody>
      </p:sp>
      <p:sp>
        <p:nvSpPr>
          <p:cNvPr id="11" name="Tekstvak 10"/>
          <p:cNvSpPr txBox="1"/>
          <p:nvPr/>
        </p:nvSpPr>
        <p:spPr>
          <a:xfrm>
            <a:off x="165658" y="0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7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625216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48336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/>
          <a:srcRect l="16681"/>
          <a:stretch/>
        </p:blipFill>
        <p:spPr>
          <a:xfrm>
            <a:off x="1256242" y="3348336"/>
            <a:ext cx="6274857" cy="4826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0936"/>
            <a:ext cx="9144000" cy="106349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3121702" y="5263444"/>
            <a:ext cx="727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1+2</a:t>
            </a:r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3485444" y="4894434"/>
            <a:ext cx="0" cy="369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4357510" y="4862329"/>
            <a:ext cx="0" cy="10925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3849185" y="5954284"/>
            <a:ext cx="108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1+2+3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357510" y="5261730"/>
            <a:ext cx="1449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1+2+3+4</a:t>
            </a: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5161844" y="4892720"/>
            <a:ext cx="0" cy="369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6019799" y="4861724"/>
            <a:ext cx="0" cy="10925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5114818" y="5953679"/>
            <a:ext cx="1809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1+2+3+4+5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5820756" y="4338504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15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650455" y="4338504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21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7493000" y="4338504"/>
            <a:ext cx="5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28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81965" y="5261730"/>
            <a:ext cx="2170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1+2+3+4+5+6</a:t>
            </a:r>
          </a:p>
        </p:txBody>
      </p:sp>
      <p:cxnSp>
        <p:nvCxnSpPr>
          <p:cNvPr id="21" name="Rechte verbindingslijn met pijl 20"/>
          <p:cNvCxnSpPr/>
          <p:nvPr/>
        </p:nvCxnSpPr>
        <p:spPr>
          <a:xfrm>
            <a:off x="6886299" y="4892720"/>
            <a:ext cx="0" cy="369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kstvak 4"/>
          <p:cNvSpPr txBox="1"/>
          <p:nvPr/>
        </p:nvSpPr>
        <p:spPr>
          <a:xfrm>
            <a:off x="262293" y="262309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8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1585540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773</Words>
  <Application>Microsoft Macintosh PowerPoint</Application>
  <PresentationFormat>Diavoorstelling (4:3)</PresentationFormat>
  <Paragraphs>204</Paragraphs>
  <Slides>20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eenruiter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Thijs de Corte</dc:creator>
  <cp:lastModifiedBy>Thijs de Corte</cp:lastModifiedBy>
  <cp:revision>23</cp:revision>
  <dcterms:created xsi:type="dcterms:W3CDTF">2013-12-10T12:27:04Z</dcterms:created>
  <dcterms:modified xsi:type="dcterms:W3CDTF">2015-12-09T22:07:16Z</dcterms:modified>
</cp:coreProperties>
</file>