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56" y="-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el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25" name="Ondertitel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31" name="Tijdelijke aanduiding voor datum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5EB1A2B-217A-420A-B727-31A1C6CCBD43}" type="datetimeFigureOut">
              <a:rPr lang="nl-NL" smtClean="0"/>
              <a:t>8-10-2015</a:t>
            </a:fld>
            <a:endParaRPr lang="nl-NL"/>
          </a:p>
        </p:txBody>
      </p:sp>
      <p:sp>
        <p:nvSpPr>
          <p:cNvPr id="18" name="Tijdelijke aanduiding voor voettekst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575BCEC-E492-4062-9ED8-024B3C9049CC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EB1A2B-217A-420A-B727-31A1C6CCBD43}" type="datetimeFigureOut">
              <a:rPr lang="nl-NL" smtClean="0"/>
              <a:t>8-10-2015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75BCEC-E492-4062-9ED8-024B3C9049C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85EB1A2B-217A-420A-B727-31A1C6CCBD43}" type="datetimeFigureOut">
              <a:rPr lang="nl-NL" smtClean="0"/>
              <a:t>8-10-2015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575BCEC-E492-4062-9ED8-024B3C9049C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EB1A2B-217A-420A-B727-31A1C6CCBD43}" type="datetimeFigureOut">
              <a:rPr lang="nl-NL" smtClean="0"/>
              <a:t>8-10-2015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75BCEC-E492-4062-9ED8-024B3C9049C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5EB1A2B-217A-420A-B727-31A1C6CCBD43}" type="datetimeFigureOut">
              <a:rPr lang="nl-NL" smtClean="0"/>
              <a:t>8-10-2015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575BCEC-E492-4062-9ED8-024B3C9049CC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EB1A2B-217A-420A-B727-31A1C6CCBD43}" type="datetimeFigureOut">
              <a:rPr lang="nl-NL" smtClean="0"/>
              <a:t>8-10-2015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75BCEC-E492-4062-9ED8-024B3C9049C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EB1A2B-217A-420A-B727-31A1C6CCBD43}" type="datetimeFigureOut">
              <a:rPr lang="nl-NL" smtClean="0"/>
              <a:t>8-10-2015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75BCEC-E492-4062-9ED8-024B3C9049C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EB1A2B-217A-420A-B727-31A1C6CCBD43}" type="datetimeFigureOut">
              <a:rPr lang="nl-NL" smtClean="0"/>
              <a:t>8-10-2015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75BCEC-E492-4062-9ED8-024B3C9049C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5EB1A2B-217A-420A-B727-31A1C6CCBD43}" type="datetimeFigureOut">
              <a:rPr lang="nl-NL" smtClean="0"/>
              <a:t>8-10-2015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75BCEC-E492-4062-9ED8-024B3C9049C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EB1A2B-217A-420A-B727-31A1C6CCBD43}" type="datetimeFigureOut">
              <a:rPr lang="nl-NL" smtClean="0"/>
              <a:t>8-10-2015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75BCEC-E492-4062-9ED8-024B3C9049C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EB1A2B-217A-420A-B727-31A1C6CCBD43}" type="datetimeFigureOut">
              <a:rPr lang="nl-NL" smtClean="0"/>
              <a:t>8-10-2015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75BCEC-E492-4062-9ED8-024B3C9049CC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jdelijke aanduiding voor titel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1" name="Tijdelijke aanduiding voor tekst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27" name="Tijdelijke aanduiding voor datum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85EB1A2B-217A-420A-B727-31A1C6CCBD43}" type="datetimeFigureOut">
              <a:rPr lang="nl-NL" smtClean="0"/>
              <a:t>8-10-2015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6" name="Tijdelijke aanduiding voor dianumm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575BCEC-E492-4062-9ED8-024B3C9049CC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771800" y="533400"/>
            <a:ext cx="5700468" cy="2868168"/>
          </a:xfrm>
        </p:spPr>
        <p:txBody>
          <a:bodyPr/>
          <a:lstStyle/>
          <a:p>
            <a:r>
              <a:rPr lang="nl-NL" dirty="0" smtClean="0"/>
              <a:t>Gesprekken voeren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Begeleiden hoofdstuk 14</a:t>
            </a:r>
          </a:p>
          <a:p>
            <a:endParaRPr lang="nl-NL" dirty="0"/>
          </a:p>
        </p:txBody>
      </p:sp>
      <p:sp>
        <p:nvSpPr>
          <p:cNvPr id="4" name="Ondertitel 2"/>
          <p:cNvSpPr txBox="1">
            <a:spLocks/>
          </p:cNvSpPr>
          <p:nvPr/>
        </p:nvSpPr>
        <p:spPr>
          <a:xfrm>
            <a:off x="139448" y="4641112"/>
            <a:ext cx="2416328" cy="2216888"/>
          </a:xfrm>
          <a:prstGeom prst="rect">
            <a:avLst/>
          </a:prstGeom>
        </p:spPr>
        <p:txBody>
          <a:bodyPr vert="horz" lIns="45720" tIns="0" rIns="45720" bIns="0">
            <a:normAutofit/>
          </a:bodyPr>
          <a:lstStyle>
            <a:lvl1pPr marL="0" indent="0" algn="r" rtl="0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None/>
              <a:defRPr kumimoji="0" sz="2200" kern="1200" baseline="0">
                <a:solidFill>
                  <a:srgbClr val="FFFFFF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23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20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None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nl-NL" dirty="0" smtClean="0"/>
              <a:t>VP15</a:t>
            </a:r>
            <a:endParaRPr lang="nl-NL" dirty="0" smtClean="0"/>
          </a:p>
          <a:p>
            <a:r>
              <a:rPr lang="nl-NL" dirty="0" smtClean="0"/>
              <a:t>Begeleidingskunde</a:t>
            </a:r>
          </a:p>
          <a:p>
            <a:endParaRPr lang="nl-NL" dirty="0"/>
          </a:p>
          <a:p>
            <a:r>
              <a:rPr lang="nl-NL" dirty="0" smtClean="0"/>
              <a:t>Carin Hogenbirk</a:t>
            </a:r>
          </a:p>
          <a:p>
            <a:r>
              <a:rPr lang="nl-NL" smtClean="0"/>
              <a:t>oktober</a:t>
            </a:r>
            <a:r>
              <a:rPr lang="nl-NL" smtClean="0"/>
              <a:t> </a:t>
            </a:r>
            <a:r>
              <a:rPr lang="nl-NL" dirty="0" smtClean="0"/>
              <a:t>2015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45737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Gesprek beginnen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9416"/>
            <a:ext cx="7643192" cy="4846320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Hoe begin je als verpleegkundige een gesprek?</a:t>
            </a:r>
          </a:p>
          <a:p>
            <a:r>
              <a:rPr lang="nl-NL" dirty="0" smtClean="0"/>
              <a:t>Wat is er anders aan als dat je een privé persoon bent</a:t>
            </a:r>
          </a:p>
          <a:p>
            <a:pPr lvl="1"/>
            <a:r>
              <a:rPr lang="nl-NL" dirty="0" smtClean="0"/>
              <a:t>Deskundigheid</a:t>
            </a:r>
          </a:p>
          <a:p>
            <a:pPr lvl="1"/>
            <a:r>
              <a:rPr lang="nl-NL" dirty="0" smtClean="0"/>
              <a:t>Rol</a:t>
            </a:r>
          </a:p>
          <a:p>
            <a:pPr lvl="1"/>
            <a:r>
              <a:rPr lang="nl-NL" dirty="0" smtClean="0"/>
              <a:t>Verwachting</a:t>
            </a:r>
          </a:p>
          <a:p>
            <a:pPr lvl="2"/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4332001"/>
            <a:ext cx="3429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094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contact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5419984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Informatie delen</a:t>
            </a:r>
          </a:p>
          <a:p>
            <a:pPr lvl="1"/>
            <a:r>
              <a:rPr lang="nl-NL" dirty="0" smtClean="0"/>
              <a:t>Anders tegen zaken aankijken</a:t>
            </a:r>
          </a:p>
          <a:p>
            <a:pPr lvl="1"/>
            <a:r>
              <a:rPr lang="nl-NL" dirty="0" smtClean="0"/>
              <a:t>Herkenning</a:t>
            </a:r>
          </a:p>
          <a:p>
            <a:r>
              <a:rPr lang="nl-NL" dirty="0" smtClean="0"/>
              <a:t>Ervaring delen</a:t>
            </a:r>
          </a:p>
          <a:p>
            <a:pPr lvl="1"/>
            <a:r>
              <a:rPr lang="nl-NL" dirty="0" smtClean="0"/>
              <a:t>Dingen op een rijtje zetten</a:t>
            </a:r>
          </a:p>
          <a:p>
            <a:pPr lvl="1"/>
            <a:r>
              <a:rPr lang="nl-NL" dirty="0" smtClean="0"/>
              <a:t>Gevoelens uiten</a:t>
            </a:r>
          </a:p>
          <a:p>
            <a:r>
              <a:rPr lang="nl-NL" dirty="0" smtClean="0"/>
              <a:t>Behoefte aan erkenning</a:t>
            </a:r>
          </a:p>
          <a:p>
            <a:pPr lvl="1"/>
            <a:r>
              <a:rPr lang="nl-NL" dirty="0" smtClean="0"/>
              <a:t>Geaccepteerd</a:t>
            </a:r>
          </a:p>
          <a:p>
            <a:r>
              <a:rPr lang="nl-NL" dirty="0" smtClean="0"/>
              <a:t>Intimiteit ervaren</a:t>
            </a:r>
          </a:p>
          <a:p>
            <a:pPr lvl="1"/>
            <a:r>
              <a:rPr lang="nl-NL" dirty="0" smtClean="0"/>
              <a:t>Bloot kunnen geven</a:t>
            </a:r>
          </a:p>
          <a:p>
            <a:pPr lvl="1"/>
            <a:r>
              <a:rPr lang="nl-NL" dirty="0" smtClean="0"/>
              <a:t>Diepere gedachtes uiten</a:t>
            </a:r>
          </a:p>
          <a:p>
            <a:pPr lvl="1"/>
            <a:r>
              <a:rPr lang="nl-NL" dirty="0" smtClean="0"/>
              <a:t>Zwijgen</a:t>
            </a:r>
          </a:p>
          <a:p>
            <a:r>
              <a:rPr lang="nl-NL" dirty="0" smtClean="0"/>
              <a:t>Vertrouwen</a:t>
            </a:r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4691712"/>
            <a:ext cx="1960232" cy="203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570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4725144"/>
            <a:ext cx="3808671" cy="213285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Soorten vragen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Gesloten vragen</a:t>
            </a:r>
          </a:p>
          <a:p>
            <a:pPr lvl="1"/>
            <a:r>
              <a:rPr lang="nl-NL" dirty="0" smtClean="0"/>
              <a:t>Weinig ruimte om te antwoorden</a:t>
            </a:r>
          </a:p>
          <a:p>
            <a:r>
              <a:rPr lang="nl-NL" dirty="0" smtClean="0"/>
              <a:t>Open vragen</a:t>
            </a:r>
          </a:p>
          <a:p>
            <a:pPr lvl="1"/>
            <a:r>
              <a:rPr lang="nl-NL" dirty="0" smtClean="0"/>
              <a:t>Geeft ruimte </a:t>
            </a:r>
          </a:p>
          <a:p>
            <a:pPr lvl="1"/>
            <a:r>
              <a:rPr lang="nl-NL" dirty="0" smtClean="0"/>
              <a:t>Uitnodigend</a:t>
            </a:r>
          </a:p>
          <a:p>
            <a:pPr lvl="1"/>
            <a:r>
              <a:rPr lang="nl-NL" dirty="0" smtClean="0"/>
              <a:t>Sociaal wenselijk</a:t>
            </a:r>
          </a:p>
          <a:p>
            <a:r>
              <a:rPr lang="nl-NL" dirty="0" smtClean="0"/>
              <a:t>Indirecte vragen</a:t>
            </a:r>
          </a:p>
          <a:p>
            <a:pPr lvl="1"/>
            <a:r>
              <a:rPr lang="nl-NL" dirty="0" smtClean="0"/>
              <a:t>Geen echte vragen</a:t>
            </a:r>
          </a:p>
          <a:p>
            <a:r>
              <a:rPr lang="nl-NL" dirty="0" smtClean="0"/>
              <a:t>Inspelen op de situatie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92202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Stimuleren tot doorpraten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Aandachtige houding</a:t>
            </a:r>
          </a:p>
          <a:p>
            <a:r>
              <a:rPr lang="nl-NL" dirty="0" smtClean="0"/>
              <a:t>Open vragen</a:t>
            </a:r>
          </a:p>
          <a:p>
            <a:r>
              <a:rPr lang="nl-NL" dirty="0" smtClean="0"/>
              <a:t>Ingaan op wat wordt gezegd</a:t>
            </a:r>
          </a:p>
          <a:p>
            <a:pPr lvl="1"/>
            <a:r>
              <a:rPr lang="nl-NL" dirty="0" smtClean="0"/>
              <a:t>Vertel daar eens meer over</a:t>
            </a:r>
          </a:p>
          <a:p>
            <a:pPr lvl="1"/>
            <a:r>
              <a:rPr lang="nl-NL" dirty="0" smtClean="0"/>
              <a:t>Had u dat verwacht</a:t>
            </a:r>
          </a:p>
          <a:p>
            <a:pPr lvl="1"/>
            <a:r>
              <a:rPr lang="nl-NL" dirty="0" smtClean="0"/>
              <a:t>Dat was vast schrikken</a:t>
            </a:r>
          </a:p>
          <a:p>
            <a:pPr lvl="1"/>
            <a:r>
              <a:rPr lang="nl-NL" dirty="0" smtClean="0"/>
              <a:t>Was u daar verbaasd over</a:t>
            </a:r>
          </a:p>
          <a:p>
            <a:r>
              <a:rPr lang="nl-NL" dirty="0" smtClean="0"/>
              <a:t>Parafraseren</a:t>
            </a:r>
          </a:p>
          <a:p>
            <a:pPr lvl="1"/>
            <a:r>
              <a:rPr lang="nl-NL" dirty="0" smtClean="0"/>
              <a:t>Laatste woorden van een zin herhalen</a:t>
            </a:r>
          </a:p>
          <a:p>
            <a:r>
              <a:rPr lang="nl-NL" dirty="0" smtClean="0"/>
              <a:t>Emoties delen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4820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Gesprek afronden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Aangeven dat je gaat eindigen</a:t>
            </a:r>
          </a:p>
          <a:p>
            <a:pPr lvl="1"/>
            <a:r>
              <a:rPr lang="nl-NL" dirty="0" smtClean="0"/>
              <a:t>Nieuwe afspraak maken</a:t>
            </a:r>
          </a:p>
          <a:p>
            <a:pPr lvl="1"/>
            <a:r>
              <a:rPr lang="nl-NL" dirty="0" smtClean="0"/>
              <a:t>Evalueren</a:t>
            </a:r>
          </a:p>
          <a:p>
            <a:pPr lvl="2"/>
            <a:r>
              <a:rPr lang="nl-NL" dirty="0" smtClean="0"/>
              <a:t>Proces </a:t>
            </a:r>
          </a:p>
          <a:p>
            <a:pPr lvl="2"/>
            <a:r>
              <a:rPr lang="nl-NL" dirty="0" smtClean="0"/>
              <a:t>Product</a:t>
            </a:r>
          </a:p>
          <a:p>
            <a:pPr lvl="1"/>
            <a:r>
              <a:rPr lang="nl-NL" dirty="0" smtClean="0"/>
              <a:t>Rapporteren</a:t>
            </a:r>
          </a:p>
          <a:p>
            <a:pPr lvl="1"/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4725144"/>
            <a:ext cx="2221156" cy="2040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102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1609416"/>
            <a:ext cx="7859216" cy="484632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nl-NL" dirty="0" smtClean="0"/>
              <a:t>Maak </a:t>
            </a:r>
            <a:r>
              <a:rPr lang="nl-NL" dirty="0"/>
              <a:t>een observatieformulier </a:t>
            </a:r>
            <a:endParaRPr lang="nl-NL" dirty="0" smtClean="0"/>
          </a:p>
          <a:p>
            <a:r>
              <a:rPr lang="nl-NL" sz="1800" dirty="0" smtClean="0"/>
              <a:t>Hoe begin je een gesprek</a:t>
            </a:r>
            <a:endParaRPr lang="nl-NL" sz="1800" dirty="0" smtClean="0"/>
          </a:p>
          <a:p>
            <a:r>
              <a:rPr lang="nl-NL" sz="1900" dirty="0" smtClean="0"/>
              <a:t>wat moet er minimaal in het gesprek aan de orde komen</a:t>
            </a:r>
          </a:p>
          <a:p>
            <a:r>
              <a:rPr lang="nl-NL" sz="1900" dirty="0" smtClean="0"/>
              <a:t>Welke vragen kunnen er gesteld worden</a:t>
            </a:r>
          </a:p>
          <a:p>
            <a:r>
              <a:rPr lang="nl-NL" sz="1900" dirty="0" smtClean="0"/>
              <a:t>Welke vaardigheden moeten in het gesprek zichtbaar worden</a:t>
            </a:r>
          </a:p>
          <a:p>
            <a:r>
              <a:rPr lang="nl-NL" sz="1900" dirty="0" smtClean="0"/>
              <a:t>Hoe rond je af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Voer een gesprek in 3-tallen</a:t>
            </a:r>
          </a:p>
          <a:p>
            <a:pPr lvl="1"/>
            <a:r>
              <a:rPr lang="nl-NL" dirty="0" smtClean="0"/>
              <a:t>Eén observator</a:t>
            </a:r>
          </a:p>
          <a:p>
            <a:pPr lvl="1"/>
            <a:r>
              <a:rPr lang="nl-NL" dirty="0" smtClean="0"/>
              <a:t>Eén verpleegkundige </a:t>
            </a:r>
          </a:p>
          <a:p>
            <a:pPr lvl="1"/>
            <a:r>
              <a:rPr lang="nl-NL" dirty="0" smtClean="0"/>
              <a:t>Eén zorgvrager</a:t>
            </a:r>
          </a:p>
          <a:p>
            <a:pPr marL="292608" lvl="1" indent="0">
              <a:buNone/>
            </a:pPr>
            <a:endParaRPr lang="nl-NL" dirty="0" smtClean="0"/>
          </a:p>
          <a:p>
            <a:r>
              <a:rPr lang="nl-NL" dirty="0" smtClean="0"/>
              <a:t>Voer een gesprek over een aankomend onderzoek</a:t>
            </a:r>
          </a:p>
          <a:p>
            <a:pPr lvl="1"/>
            <a:r>
              <a:rPr lang="nl-NL" dirty="0" smtClean="0"/>
              <a:t>Zorgvrager is ongerust</a:t>
            </a:r>
          </a:p>
          <a:p>
            <a:pPr lvl="1"/>
            <a:r>
              <a:rPr lang="nl-NL" dirty="0" smtClean="0"/>
              <a:t>Vraagt zich af wat de uitslag zal zijn</a:t>
            </a:r>
          </a:p>
          <a:p>
            <a:pPr lvl="1"/>
            <a:r>
              <a:rPr lang="nl-NL" dirty="0" smtClean="0"/>
              <a:t>Is bang dat het onderzoek pijn gaat doen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 rot="16200000">
            <a:off x="7104620" y="4784812"/>
            <a:ext cx="3062536" cy="638944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nl-NL" smtClean="0"/>
              <a:t>opdracht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4141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vervloed">
  <a:themeElements>
    <a:clrScheme name="Overvloed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vervloe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vervloed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46</TotalTime>
  <Words>221</Words>
  <Application>Microsoft Office PowerPoint</Application>
  <PresentationFormat>Diavoorstelling (4:3)</PresentationFormat>
  <Paragraphs>73</Paragraphs>
  <Slides>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Overvloed</vt:lpstr>
      <vt:lpstr>Gesprekken voeren</vt:lpstr>
      <vt:lpstr>Gesprek beginnen</vt:lpstr>
      <vt:lpstr>contact</vt:lpstr>
      <vt:lpstr>Soorten vragen</vt:lpstr>
      <vt:lpstr>Stimuleren tot doorpraten</vt:lpstr>
      <vt:lpstr>Gesprek afronden</vt:lpstr>
      <vt:lpstr>opdracht</vt:lpstr>
    </vt:vector>
  </TitlesOfParts>
  <Company>Onderwijsgroep Noord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Gesprekken voeren</dc:title>
  <dc:creator>C.A. Hogenbirk</dc:creator>
  <cp:lastModifiedBy>C.A. Hogenbirk</cp:lastModifiedBy>
  <cp:revision>14</cp:revision>
  <dcterms:created xsi:type="dcterms:W3CDTF">2015-04-19T15:12:41Z</dcterms:created>
  <dcterms:modified xsi:type="dcterms:W3CDTF">2015-10-08T07:43:56Z</dcterms:modified>
</cp:coreProperties>
</file>