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w Cen MT" pitchFamily="34" charset="0"/>
              </a:defRPr>
            </a:lvl1pPr>
          </a:lstStyle>
          <a:p>
            <a:endParaRPr lang="nl-NL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w Cen MT" pitchFamily="34" charset="0"/>
              </a:defRPr>
            </a:lvl1pPr>
          </a:lstStyle>
          <a:p>
            <a:fld id="{5A92C652-00B6-44E9-9695-AFF2A34944FB}" type="datetimeFigureOut">
              <a:rPr lang="nl-NL"/>
              <a:pPr/>
              <a:t>7-4-2010</a:t>
            </a:fld>
            <a:endParaRPr lang="nl-NL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w Cen MT" pitchFamily="34" charset="0"/>
              </a:defRPr>
            </a:lvl1pPr>
          </a:lstStyle>
          <a:p>
            <a:endParaRPr lang="nl-NL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w Cen MT" pitchFamily="34" charset="0"/>
              </a:defRPr>
            </a:lvl1pPr>
          </a:lstStyle>
          <a:p>
            <a:fld id="{A2D04168-1D00-4522-8EA6-D974E61C0706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w Cen MT" pitchFamily="34" charset="0"/>
              </a:defRPr>
            </a:lvl1pPr>
          </a:lstStyle>
          <a:p>
            <a:endParaRPr lang="nl-NL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w Cen MT" pitchFamily="34" charset="0"/>
              </a:defRPr>
            </a:lvl1pPr>
          </a:lstStyle>
          <a:p>
            <a:fld id="{8E124AC1-97D3-4D36-A402-FCEDABA07B31}" type="datetimeFigureOut">
              <a:rPr lang="nl-NL"/>
              <a:pPr/>
              <a:t>7-4-2010</a:t>
            </a:fld>
            <a:endParaRPr lang="nl-NL"/>
          </a:p>
        </p:txBody>
      </p:sp>
      <p:sp>
        <p:nvSpPr>
          <p:cNvPr id="481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w Cen MT" pitchFamily="34" charset="0"/>
              </a:defRPr>
            </a:lvl1pPr>
          </a:lstStyle>
          <a:p>
            <a:endParaRPr lang="nl-NL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w Cen MT" pitchFamily="34" charset="0"/>
              </a:defRPr>
            </a:lvl1pPr>
          </a:lstStyle>
          <a:p>
            <a:fld id="{7B19569C-0664-4BA6-AAE4-FCA74709C8C3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7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619795-E012-42DE-9EFA-CEB6612EC1AE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10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  <p:sp>
        <p:nvSpPr>
          <p:cNvPr id="11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356DD57-AF45-4DB3-9D77-FADC98B26B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CC6E4-FF6E-40F0-96AF-63CE99CB4C7D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6596A-825A-4A41-B4B7-3375F69B243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A9789-543A-4DC5-8D66-2E44EDCF2116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3EE20-2E44-4086-93FE-DF7F434C7D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019F4-A6A6-48E8-8125-D83F864F35C3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8D628-17A4-4ED6-93E9-266BE6F5CD3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CF98D-F579-476C-9994-C26BD70EB058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8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45657ED-67B7-4DF8-99CC-841175B8B85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6E5E37-5DC3-4120-A632-0B605893F018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6" name="Tijdelijke aanduiding voor dianumm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07F96D-E442-403A-8DE8-00B9A66A2F1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Tijdelijke aanduiding voor voettekst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CB7C24F-B25D-4DD6-954B-EAC8859F1424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8" name="Tijdelijke aanduiding voor dianumm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6C60F3-3034-44E8-A5FE-CE7F40D407D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EB4F-F2A4-472A-AF2D-F19CDCAE8A39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  <p:sp>
        <p:nvSpPr>
          <p:cNvPr id="5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3698E-42D6-4598-81CD-733260CA453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4044A-F050-447F-861F-9C6338D66100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EF6FB2C-8723-4DF5-9836-467544DBE40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8F3CF-2138-453C-B6A6-55F123CBCA25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05674-C067-49F1-B82B-060C0C7A222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hthoek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hthoek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9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68B2D8-9EA9-418D-B320-1BA0F4F556BF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10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71DC2508-E6B1-471E-97D8-002DAA60140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1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Johan Bugel Campus Winschoten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A818E34-CF02-4DED-8D77-AD9B09A806E0}" type="datetime1">
              <a:rPr lang="nl-NL"/>
              <a:pPr>
                <a:defRPr/>
              </a:pPr>
              <a:t>7-4-2010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r>
              <a:rPr lang="nl-NL"/>
              <a:t>Johan Bugel Campus Winschoten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hthoek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4C9C3FA-4C0D-45B6-856C-A7578A8CA1E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6" r:id="rId4"/>
    <p:sldLayoutId id="2147483687" r:id="rId5"/>
    <p:sldLayoutId id="2147483682" r:id="rId6"/>
    <p:sldLayoutId id="2147483688" r:id="rId7"/>
    <p:sldLayoutId id="2147483681" r:id="rId8"/>
    <p:sldLayoutId id="2147483689" r:id="rId9"/>
    <p:sldLayoutId id="2147483680" r:id="rId10"/>
    <p:sldLayoutId id="2147483690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/>
              <a:t>Hormoonstelsel</a:t>
            </a:r>
            <a:endParaRPr lang="nl-NL" dirty="0"/>
          </a:p>
        </p:txBody>
      </p:sp>
      <p:sp>
        <p:nvSpPr>
          <p:cNvPr id="13314" name="Ondertitel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2529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Schildklier</a:t>
            </a:r>
          </a:p>
        </p:txBody>
      </p:sp>
      <p:pic>
        <p:nvPicPr>
          <p:cNvPr id="22530" name="Tijdelijke aanduiding voor inhoud 3" descr="schildklie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71750" y="1766888"/>
            <a:ext cx="3857625" cy="4591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3553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Bijschildklier</a:t>
            </a:r>
          </a:p>
        </p:txBody>
      </p:sp>
      <p:pic>
        <p:nvPicPr>
          <p:cNvPr id="23554" name="Tijdelijke aanduiding voor inhoud 3" descr="bijschildklier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" y="1785938"/>
            <a:ext cx="4157663" cy="2857500"/>
          </a:xfrm>
        </p:spPr>
      </p:pic>
      <p:pic>
        <p:nvPicPr>
          <p:cNvPr id="23555" name="Afbeelding 4" descr="bijschildkli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928813"/>
            <a:ext cx="3786187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4577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Alvleesklier / Pancreas</a:t>
            </a:r>
          </a:p>
        </p:txBody>
      </p:sp>
      <p:sp>
        <p:nvSpPr>
          <p:cNvPr id="24578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In de “eilandjes van Langerhans” worden 2 hormonen gemaakt</a:t>
            </a:r>
          </a:p>
          <a:p>
            <a:pPr lvl="2"/>
            <a:r>
              <a:rPr lang="nl-NL" smtClean="0"/>
              <a:t>Insuline</a:t>
            </a:r>
          </a:p>
          <a:p>
            <a:pPr lvl="2"/>
            <a:r>
              <a:rPr lang="nl-NL" smtClean="0"/>
              <a:t>Glucagon </a:t>
            </a:r>
          </a:p>
        </p:txBody>
      </p:sp>
      <p:pic>
        <p:nvPicPr>
          <p:cNvPr id="24579" name="Afbeelding 3" descr="alvleesklier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2520950"/>
            <a:ext cx="5000625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5601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Insuline / glucagon</a:t>
            </a:r>
          </a:p>
        </p:txBody>
      </p:sp>
      <p:sp>
        <p:nvSpPr>
          <p:cNvPr id="25602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Insuline</a:t>
            </a:r>
          </a:p>
          <a:p>
            <a:pPr lvl="2"/>
            <a:r>
              <a:rPr lang="nl-NL" smtClean="0"/>
              <a:t>Zet glucose (suiker of koolhydraten) om in glucogeen</a:t>
            </a:r>
          </a:p>
          <a:p>
            <a:pPr lvl="4"/>
            <a:r>
              <a:rPr lang="nl-NL" smtClean="0"/>
              <a:t>Is dus suikerspiegel verlagend</a:t>
            </a:r>
          </a:p>
          <a:p>
            <a:pPr lvl="4"/>
            <a:r>
              <a:rPr lang="nl-NL" smtClean="0"/>
              <a:t>Na een maaltijd</a:t>
            </a:r>
          </a:p>
          <a:p>
            <a:r>
              <a:rPr lang="nl-NL" smtClean="0"/>
              <a:t>Glucagon</a:t>
            </a:r>
          </a:p>
          <a:p>
            <a:pPr lvl="2"/>
            <a:r>
              <a:rPr lang="nl-NL" smtClean="0"/>
              <a:t>Zet glucogeen om in suiker</a:t>
            </a:r>
          </a:p>
          <a:p>
            <a:pPr lvl="4"/>
            <a:r>
              <a:rPr lang="nl-NL" smtClean="0"/>
              <a:t>Is suikerspiegel verhogend</a:t>
            </a:r>
          </a:p>
          <a:p>
            <a:pPr lvl="4"/>
            <a:r>
              <a:rPr lang="nl-NL" smtClean="0"/>
              <a:t>Bij het actief worden</a:t>
            </a:r>
          </a:p>
          <a:p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6625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Diabetes Mellites</a:t>
            </a:r>
          </a:p>
        </p:txBody>
      </p:sp>
      <p:sp>
        <p:nvSpPr>
          <p:cNvPr id="26626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Bij een gestoorde of geen productie spreekt men van Diabetes Mellites</a:t>
            </a:r>
          </a:p>
          <a:p>
            <a:endParaRPr lang="nl-NL" smtClean="0"/>
          </a:p>
          <a:p>
            <a:endParaRPr lang="nl-NL" smtClean="0"/>
          </a:p>
          <a:p>
            <a:r>
              <a:rPr lang="nl-NL" smtClean="0"/>
              <a:t>Remedie:Insuline spuiten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7649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Bijnier</a:t>
            </a:r>
          </a:p>
        </p:txBody>
      </p:sp>
      <p:pic>
        <p:nvPicPr>
          <p:cNvPr id="27650" name="Tijdelijke aanduiding voor inhoud 3" descr="bijnie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3929063"/>
            <a:ext cx="4276725" cy="2181225"/>
          </a:xfrm>
        </p:spPr>
      </p:pic>
      <p:pic>
        <p:nvPicPr>
          <p:cNvPr id="27651" name="Afbeelding 4" descr="bijnier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714500"/>
            <a:ext cx="24209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8673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Bijnier</a:t>
            </a:r>
          </a:p>
        </p:txBody>
      </p:sp>
      <p:sp>
        <p:nvSpPr>
          <p:cNvPr id="28674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Bijnierschors</a:t>
            </a:r>
          </a:p>
          <a:p>
            <a:pPr lvl="2"/>
            <a:r>
              <a:rPr lang="nl-NL" smtClean="0"/>
              <a:t>Aldosteron (zouten huishouding)</a:t>
            </a:r>
          </a:p>
          <a:p>
            <a:pPr lvl="2"/>
            <a:r>
              <a:rPr lang="nl-NL" smtClean="0"/>
              <a:t>Cortisol (ontstekingsremmer)</a:t>
            </a:r>
          </a:p>
          <a:p>
            <a:pPr lvl="2">
              <a:buFont typeface="Wingdings" pitchFamily="2" charset="2"/>
              <a:buNone/>
            </a:pPr>
            <a:endParaRPr lang="nl-NL" smtClean="0"/>
          </a:p>
          <a:p>
            <a:endParaRPr lang="nl-NL" smtClean="0"/>
          </a:p>
          <a:p>
            <a:r>
              <a:rPr lang="nl-NL" smtClean="0"/>
              <a:t>Bijniermerg</a:t>
            </a:r>
          </a:p>
          <a:p>
            <a:pPr lvl="2"/>
            <a:r>
              <a:rPr lang="nl-NL" smtClean="0"/>
              <a:t>Adrenaline (“actie”hormoon)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nl-NL" smtClean="0"/>
              <a:t>Geslachtsklieren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nl-NL" smtClean="0"/>
              <a:t>Eierstokken/ovarium</a:t>
            </a:r>
          </a:p>
          <a:p>
            <a:endParaRPr lang="nl-NL" smtClean="0"/>
          </a:p>
          <a:p>
            <a:r>
              <a:rPr lang="nl-NL" smtClean="0"/>
              <a:t>Zaadballen/testes</a:t>
            </a:r>
          </a:p>
        </p:txBody>
      </p:sp>
      <p:pic>
        <p:nvPicPr>
          <p:cNvPr id="36868" name="Picture 4" descr="ovarium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700213"/>
            <a:ext cx="3360738" cy="4176712"/>
          </a:xfrm>
          <a:prstGeom prst="rect">
            <a:avLst/>
          </a:prstGeom>
          <a:noFill/>
        </p:spPr>
      </p:pic>
      <p:pic>
        <p:nvPicPr>
          <p:cNvPr id="36869" name="Picture 5" descr="test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213100"/>
            <a:ext cx="3168650" cy="316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nl-NL" smtClean="0"/>
              <a:t>Eierstokken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nl-NL" smtClean="0"/>
              <a:t>Eierstokken produceren:oestron en progesteron</a:t>
            </a:r>
          </a:p>
          <a:p>
            <a:pPr lvl="2"/>
            <a:r>
              <a:rPr lang="nl-NL" smtClean="0"/>
              <a:t>Deze hormonen maken het baarmoederslijmvlies geschikt voor het innestelen van de vrucht</a:t>
            </a:r>
          </a:p>
          <a:p>
            <a:pPr lvl="2"/>
            <a:endParaRPr lang="nl-NL" smtClean="0"/>
          </a:p>
          <a:p>
            <a:pPr lvl="2"/>
            <a:endParaRPr lang="nl-NL" smtClean="0"/>
          </a:p>
          <a:p>
            <a:pPr lvl="2"/>
            <a:r>
              <a:rPr lang="nl-NL" smtClean="0"/>
              <a:t>Is er geen innesteling,dan stopt de productie van progesteron met als gevolg:menstruatie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nl-NL" smtClean="0"/>
              <a:t>Zaadballen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nl-NL" smtClean="0"/>
              <a:t>Zaadballen produceren – testosteron</a:t>
            </a:r>
          </a:p>
          <a:p>
            <a:pPr lvl="3"/>
            <a:r>
              <a:rPr lang="nl-NL" smtClean="0"/>
              <a:t>Testosteron speelt een belangrijke functie bij de productie van zaadcellen</a:t>
            </a:r>
          </a:p>
          <a:p>
            <a:pPr lvl="3"/>
            <a:r>
              <a:rPr lang="nl-NL" smtClean="0"/>
              <a:t>Testosteron speelt een grote rolbij de ontwikkeling van de secundaire geslachtskenmerken</a:t>
            </a:r>
          </a:p>
          <a:p>
            <a:pPr lvl="4"/>
            <a:r>
              <a:rPr lang="nl-NL" smtClean="0"/>
              <a:t>Groei strottenhoofd</a:t>
            </a:r>
          </a:p>
          <a:p>
            <a:pPr lvl="4"/>
            <a:r>
              <a:rPr lang="nl-NL" smtClean="0"/>
              <a:t>Lichaamsbeharing</a:t>
            </a:r>
          </a:p>
          <a:p>
            <a:pPr lvl="4"/>
            <a:r>
              <a:rPr lang="nl-NL" smtClean="0"/>
              <a:t>Spierontwikkeling</a:t>
            </a:r>
          </a:p>
          <a:p>
            <a:pPr lvl="4"/>
            <a:r>
              <a:rPr lang="nl-NL" smtClean="0"/>
              <a:t>Groei van de penis en zaadballen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14337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Wat doen hormonen?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Het zenuwstelsel en het hormoonstelsel spelen een erg belangrijke rol bij het regelen van alle processen in ons lichaam</a:t>
            </a:r>
          </a:p>
          <a:p>
            <a:endParaRPr lang="nl-NL" smtClean="0"/>
          </a:p>
          <a:p>
            <a:r>
              <a:rPr lang="nl-NL" smtClean="0"/>
              <a:t>Het zenuwstelsel doet dat door zenuwimpulsen en zenuwen.</a:t>
            </a:r>
          </a:p>
          <a:p>
            <a:r>
              <a:rPr lang="nl-NL" smtClean="0"/>
              <a:t>Het hormoonstelsel doet dat door speciale stoffen die aan het bloed worden afgegeven en hun regelende functie daar uitvoeren.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Hormoonstelsel</a:t>
            </a:r>
          </a:p>
        </p:txBody>
      </p:sp>
      <p:sp>
        <p:nvSpPr>
          <p:cNvPr id="15362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Hormonen worden gemaakt in speciaal daarvoor ontworpen klieren</a:t>
            </a:r>
          </a:p>
        </p:txBody>
      </p:sp>
      <p:pic>
        <p:nvPicPr>
          <p:cNvPr id="15363" name="Afbeelding 3" descr="hormoonkliere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2643188"/>
            <a:ext cx="27146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Endocriene klier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De meeste hormoonklieren zijn endocrien</a:t>
            </a:r>
          </a:p>
          <a:p>
            <a:endParaRPr lang="nl-NL" smtClean="0"/>
          </a:p>
          <a:p>
            <a:r>
              <a:rPr lang="nl-NL" smtClean="0"/>
              <a:t>Dat wil zeggen:de producten(hormonen) worden rechtstreeks af gegeven aan het bloed.</a:t>
            </a:r>
          </a:p>
          <a:p>
            <a:endParaRPr lang="nl-NL" smtClean="0"/>
          </a:p>
          <a:p>
            <a:r>
              <a:rPr lang="nl-NL" smtClean="0"/>
              <a:t>Het bloed vervoert de hormonen naar de organen waar zij hun regelende werking uitvoeren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/>
              <a:t>De hormoonklieren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Hypofyse</a:t>
            </a:r>
          </a:p>
          <a:p>
            <a:r>
              <a:rPr lang="nl-NL" smtClean="0"/>
              <a:t>Schildklier</a:t>
            </a:r>
          </a:p>
          <a:p>
            <a:r>
              <a:rPr lang="nl-NL" smtClean="0"/>
              <a:t>Bijschildklier</a:t>
            </a:r>
          </a:p>
          <a:p>
            <a:r>
              <a:rPr lang="nl-NL" smtClean="0"/>
              <a:t>Alvleesklier</a:t>
            </a:r>
          </a:p>
          <a:p>
            <a:r>
              <a:rPr lang="nl-NL" smtClean="0"/>
              <a:t>Bijnier</a:t>
            </a:r>
          </a:p>
          <a:p>
            <a:r>
              <a:rPr lang="nl-NL" smtClean="0"/>
              <a:t>Geslachtsklier</a:t>
            </a:r>
          </a:p>
          <a:p>
            <a:pPr lvl="3"/>
            <a:r>
              <a:rPr lang="nl-NL" smtClean="0"/>
              <a:t>Testes</a:t>
            </a:r>
          </a:p>
          <a:p>
            <a:pPr lvl="3"/>
            <a:r>
              <a:rPr lang="nl-NL" smtClean="0"/>
              <a:t>Ovarium</a:t>
            </a:r>
          </a:p>
          <a:p>
            <a:pPr lvl="3"/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Hypofyse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Is de “Opperhormoonklier”</a:t>
            </a:r>
          </a:p>
          <a:p>
            <a:r>
              <a:rPr lang="nl-NL" smtClean="0"/>
              <a:t>Is de grote regelaar van ons lichaam!!!</a:t>
            </a:r>
          </a:p>
          <a:p>
            <a:endParaRPr lang="nl-NL" smtClean="0"/>
          </a:p>
        </p:txBody>
      </p:sp>
      <p:pic>
        <p:nvPicPr>
          <p:cNvPr id="18435" name="Afbeelding 3" descr="hypofys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786063"/>
            <a:ext cx="57245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Hypofyse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Zo groot als een boon</a:t>
            </a:r>
          </a:p>
          <a:p>
            <a:r>
              <a:rPr lang="nl-NL" smtClean="0"/>
              <a:t>0,5 gram</a:t>
            </a:r>
          </a:p>
          <a:p>
            <a:r>
              <a:rPr lang="nl-NL" smtClean="0"/>
              <a:t>Ligt onder de hypothalamus</a:t>
            </a:r>
          </a:p>
          <a:p>
            <a:r>
              <a:rPr lang="nl-NL" smtClean="0"/>
              <a:t>Heeft een voorkwab en achterkwab</a:t>
            </a:r>
          </a:p>
          <a:p>
            <a:r>
              <a:rPr lang="nl-NL" smtClean="0"/>
              <a:t>Produceert een aantal hormonen die andere klieren aanzet tot het produceren van hun specifieke hormen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0481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De hypofyse produceert een schildklierstimulerend hormoon.</a:t>
            </a:r>
          </a:p>
          <a:p>
            <a:r>
              <a:rPr lang="nl-NL" smtClean="0"/>
              <a:t>Dit schildklierstimulerend hormoon zorgt er voor dat de schildklier de hormonen maakt die het moet maken</a:t>
            </a:r>
          </a:p>
          <a:p>
            <a:r>
              <a:rPr lang="nl-NL" smtClean="0"/>
              <a:t>Zonder dit schildklierstimulerend hormoon maakt de schildklier te weinig hormonen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Johan Bugel Campus Winschoten</a:t>
            </a:r>
          </a:p>
        </p:txBody>
      </p:sp>
      <p:sp>
        <p:nvSpPr>
          <p:cNvPr id="21505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nl-NL" smtClean="0"/>
              <a:t>Voor een overzicht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nl-NL" smtClean="0"/>
              <a:t>Zie het stencil!!!!</a:t>
            </a:r>
          </a:p>
          <a:p>
            <a:endParaRPr lang="nl-NL" smtClean="0"/>
          </a:p>
          <a:p>
            <a:r>
              <a:rPr lang="nl-NL" smtClean="0"/>
              <a:t>Opmerking m.b.t tot groeihormoon:</a:t>
            </a:r>
          </a:p>
          <a:p>
            <a:pPr lvl="1"/>
            <a:r>
              <a:rPr lang="nl-NL" smtClean="0"/>
              <a:t>In je jonge jaren kun je te weinig of te veel produceren.</a:t>
            </a:r>
          </a:p>
          <a:p>
            <a:pPr lvl="2"/>
            <a:r>
              <a:rPr lang="nl-NL" smtClean="0"/>
              <a:t>Gevolg:</a:t>
            </a:r>
          </a:p>
          <a:p>
            <a:pPr lvl="3"/>
            <a:r>
              <a:rPr lang="nl-NL" smtClean="0"/>
              <a:t>Dwerggroei</a:t>
            </a:r>
          </a:p>
          <a:p>
            <a:pPr lvl="3"/>
            <a:r>
              <a:rPr lang="nl-NL" smtClean="0"/>
              <a:t>reuzengroei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74</TotalTime>
  <Words>341</Words>
  <Application>Microsoft Office PowerPoint</Application>
  <PresentationFormat>Diavoorstelling (4:3)</PresentationFormat>
  <Paragraphs>91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Ontwerpsjabloon</vt:lpstr>
      </vt:variant>
      <vt:variant>
        <vt:i4>8</vt:i4>
      </vt:variant>
      <vt:variant>
        <vt:lpstr>Diatitels</vt:lpstr>
      </vt:variant>
      <vt:variant>
        <vt:i4>19</vt:i4>
      </vt:variant>
    </vt:vector>
  </HeadingPairs>
  <TitlesOfParts>
    <vt:vector size="32" baseType="lpstr">
      <vt:lpstr>Tw Cen MT</vt:lpstr>
      <vt:lpstr>Arial</vt:lpstr>
      <vt:lpstr>Wingdings</vt:lpstr>
      <vt:lpstr>Wingdings 2</vt:lpstr>
      <vt:lpstr>Calibri</vt:lpstr>
      <vt:lpstr>Mediaan</vt:lpstr>
      <vt:lpstr>Mediaan</vt:lpstr>
      <vt:lpstr>Mediaan</vt:lpstr>
      <vt:lpstr>Mediaan</vt:lpstr>
      <vt:lpstr>Mediaan</vt:lpstr>
      <vt:lpstr>Mediaan</vt:lpstr>
      <vt:lpstr>Mediaan</vt:lpstr>
      <vt:lpstr>Mediaan</vt:lpstr>
      <vt:lpstr>HORMOONSTELSEL</vt:lpstr>
      <vt:lpstr>Wat doen hormonen?</vt:lpstr>
      <vt:lpstr>Hormoonstelsel</vt:lpstr>
      <vt:lpstr>Endocriene klier</vt:lpstr>
      <vt:lpstr>De hormoonklieren </vt:lpstr>
      <vt:lpstr>Hypofyse</vt:lpstr>
      <vt:lpstr>Hypofyse</vt:lpstr>
      <vt:lpstr>voorbeeld</vt:lpstr>
      <vt:lpstr>Voor een overzicht</vt:lpstr>
      <vt:lpstr>Schildklier</vt:lpstr>
      <vt:lpstr>Bijschildklier</vt:lpstr>
      <vt:lpstr>Alvleesklier / Pancreas</vt:lpstr>
      <vt:lpstr>Insuline / glucagon</vt:lpstr>
      <vt:lpstr>Diabetes Mellites</vt:lpstr>
      <vt:lpstr>Bijnier</vt:lpstr>
      <vt:lpstr>Bijnier</vt:lpstr>
      <vt:lpstr>Geslachtsklieren</vt:lpstr>
      <vt:lpstr>Eierstokken</vt:lpstr>
      <vt:lpstr>Zaadballen</vt:lpstr>
    </vt:vector>
  </TitlesOfParts>
  <Company>quote components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Hormoonstelsel</dc:title>
  <dc:creator>Johan</dc:creator>
  <cp:lastModifiedBy>J.W.P. Bugel</cp:lastModifiedBy>
  <cp:revision>8</cp:revision>
  <dcterms:created xsi:type="dcterms:W3CDTF">2010-04-06T14:48:07Z</dcterms:created>
  <dcterms:modified xsi:type="dcterms:W3CDTF">2010-04-07T14:43:19Z</dcterms:modified>
</cp:coreProperties>
</file>