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6" r:id="rId2"/>
  </p:sldMasterIdLst>
  <p:handoutMasterIdLst>
    <p:handoutMasterId r:id="rId23"/>
  </p:handoutMasterIdLst>
  <p:sldIdLst>
    <p:sldId id="290" r:id="rId3"/>
    <p:sldId id="292" r:id="rId4"/>
    <p:sldId id="259" r:id="rId5"/>
    <p:sldId id="293" r:id="rId6"/>
    <p:sldId id="299" r:id="rId7"/>
    <p:sldId id="294" r:id="rId8"/>
    <p:sldId id="301" r:id="rId9"/>
    <p:sldId id="302" r:id="rId10"/>
    <p:sldId id="298" r:id="rId11"/>
    <p:sldId id="303" r:id="rId12"/>
    <p:sldId id="260" r:id="rId13"/>
    <p:sldId id="261" r:id="rId14"/>
    <p:sldId id="257" r:id="rId15"/>
    <p:sldId id="263" r:id="rId16"/>
    <p:sldId id="278" r:id="rId17"/>
    <p:sldId id="297" r:id="rId18"/>
    <p:sldId id="279" r:id="rId19"/>
    <p:sldId id="272" r:id="rId20"/>
    <p:sldId id="273" r:id="rId21"/>
    <p:sldId id="296" r:id="rId22"/>
  </p:sldIdLst>
  <p:sldSz cx="9144000" cy="6858000" type="screen4x3"/>
  <p:notesSz cx="6669088" cy="99187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1218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3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838" cy="496888"/>
          </a:xfrm>
          <a:prstGeom prst="rect">
            <a:avLst/>
          </a:prstGeom>
        </p:spPr>
        <p:txBody>
          <a:bodyPr vert="horz" lIns="90681" tIns="45341" rIns="90681" bIns="45341" rtlCol="0"/>
          <a:lstStyle>
            <a:lvl1pPr algn="l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6663" y="0"/>
            <a:ext cx="2890837" cy="496888"/>
          </a:xfrm>
          <a:prstGeom prst="rect">
            <a:avLst/>
          </a:prstGeom>
        </p:spPr>
        <p:txBody>
          <a:bodyPr vert="horz" lIns="90681" tIns="45341" rIns="90681" bIns="45341" rtlCol="0"/>
          <a:lstStyle>
            <a:lvl1pPr algn="r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E0725A0F-F9EB-4708-83B5-6A1E742C3584}" type="datetimeFigureOut">
              <a:rPr lang="nl-NL"/>
              <a:pPr>
                <a:defRPr/>
              </a:pPr>
              <a:t>27-11-2017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0225"/>
            <a:ext cx="2890838" cy="496888"/>
          </a:xfrm>
          <a:prstGeom prst="rect">
            <a:avLst/>
          </a:prstGeom>
        </p:spPr>
        <p:txBody>
          <a:bodyPr vert="horz" lIns="90681" tIns="45341" rIns="90681" bIns="45341" rtlCol="0" anchor="b"/>
          <a:lstStyle>
            <a:lvl1pPr algn="l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6663" y="9420225"/>
            <a:ext cx="2890837" cy="496888"/>
          </a:xfrm>
          <a:prstGeom prst="rect">
            <a:avLst/>
          </a:prstGeom>
        </p:spPr>
        <p:txBody>
          <a:bodyPr vert="horz" wrap="square" lIns="90681" tIns="45341" rIns="90681" bIns="45341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35DDB19-477B-4F5F-ABE1-9E2D17589C76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5422919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2133600" y="5410200"/>
            <a:ext cx="59388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lnSpc>
                <a:spcPts val="1800"/>
              </a:lnSpc>
              <a:defRPr/>
            </a:pPr>
            <a:endParaRPr lang="nl-NL" altLang="nl-NL" sz="1800">
              <a:latin typeface="Arial" charset="0"/>
            </a:endParaRPr>
          </a:p>
          <a:p>
            <a:pPr eaLnBrk="1" hangingPunct="1">
              <a:lnSpc>
                <a:spcPts val="1800"/>
              </a:lnSpc>
              <a:defRPr/>
            </a:pPr>
            <a:endParaRPr lang="nl-NL" altLang="nl-NL" sz="1800">
              <a:latin typeface="Arial" charset="0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2159000" y="5227638"/>
            <a:ext cx="59388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lnSpc>
                <a:spcPts val="1800"/>
              </a:lnSpc>
              <a:defRPr/>
            </a:pPr>
            <a:endParaRPr lang="nl-NL" altLang="nl-NL" sz="1800">
              <a:latin typeface="Arial" charset="0"/>
            </a:endParaRPr>
          </a:p>
          <a:p>
            <a:pPr eaLnBrk="1" hangingPunct="1">
              <a:lnSpc>
                <a:spcPts val="1800"/>
              </a:lnSpc>
              <a:defRPr/>
            </a:pPr>
            <a:endParaRPr lang="nl-NL" altLang="nl-NL" sz="1800">
              <a:latin typeface="Arial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2159000" y="5227638"/>
            <a:ext cx="59388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lnSpc>
                <a:spcPts val="1800"/>
              </a:lnSpc>
              <a:defRPr/>
            </a:pPr>
            <a:endParaRPr lang="nl-NL" altLang="nl-NL" sz="1800">
              <a:latin typeface="Arial" charset="0"/>
            </a:endParaRPr>
          </a:p>
          <a:p>
            <a:pPr eaLnBrk="1" hangingPunct="1">
              <a:lnSpc>
                <a:spcPts val="1800"/>
              </a:lnSpc>
              <a:defRPr/>
            </a:pPr>
            <a:endParaRPr lang="nl-NL" altLang="nl-NL" sz="1800">
              <a:latin typeface="Arial" charset="0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59000" y="3670300"/>
            <a:ext cx="5938838" cy="709613"/>
          </a:xfrm>
        </p:spPr>
        <p:txBody>
          <a:bodyPr lIns="0" tIns="0" rIns="0" bIns="0"/>
          <a:lstStyle>
            <a:lvl1pPr>
              <a:defRPr sz="3600"/>
            </a:lvl1pPr>
          </a:lstStyle>
          <a:p>
            <a:pPr lvl="0"/>
            <a:endParaRPr lang="nl-NL" noProof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59000" y="4724400"/>
            <a:ext cx="5938838" cy="457200"/>
          </a:xfrm>
        </p:spPr>
        <p:txBody>
          <a:bodyPr lIns="0" tIns="0" rIns="0" bIns="0" anchor="ctr"/>
          <a:lstStyle>
            <a:lvl1pPr>
              <a:lnSpc>
                <a:spcPts val="1800"/>
              </a:lnSpc>
              <a:defRPr sz="1800"/>
            </a:lvl1pPr>
          </a:lstStyle>
          <a:p>
            <a:pPr lvl="0"/>
            <a:endParaRPr lang="nl-NL" noProof="0"/>
          </a:p>
          <a:p>
            <a:pPr lvl="0"/>
            <a:endParaRPr lang="nl-NL" noProof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A52F6E-226E-4C48-9B2F-764C166E047C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682160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3AA16D-AE55-427F-8043-7C1965A91DB2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44022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067425" y="1143000"/>
            <a:ext cx="1806575" cy="4506913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47700" y="1143000"/>
            <a:ext cx="5267325" cy="4506913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5BEEA2-F217-4C94-9655-FE80E6958947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8183614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2133600" y="5410200"/>
            <a:ext cx="59388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lnSpc>
                <a:spcPts val="1800"/>
              </a:lnSpc>
              <a:defRPr/>
            </a:pPr>
            <a:endParaRPr lang="nl-NL" altLang="nl-NL" sz="180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lnSpc>
                <a:spcPts val="1800"/>
              </a:lnSpc>
              <a:defRPr/>
            </a:pPr>
            <a:endParaRPr lang="nl-NL" altLang="nl-NL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2159000" y="5227638"/>
            <a:ext cx="59388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lnSpc>
                <a:spcPts val="1800"/>
              </a:lnSpc>
              <a:defRPr/>
            </a:pPr>
            <a:endParaRPr lang="nl-NL" altLang="nl-NL" sz="180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lnSpc>
                <a:spcPts val="1800"/>
              </a:lnSpc>
              <a:defRPr/>
            </a:pPr>
            <a:endParaRPr lang="nl-NL" altLang="nl-NL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2159000" y="5227638"/>
            <a:ext cx="59388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lnSpc>
                <a:spcPts val="1800"/>
              </a:lnSpc>
              <a:defRPr/>
            </a:pPr>
            <a:endParaRPr lang="nl-NL" altLang="nl-NL" sz="180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lnSpc>
                <a:spcPts val="1800"/>
              </a:lnSpc>
              <a:defRPr/>
            </a:pPr>
            <a:endParaRPr lang="nl-NL" altLang="nl-NL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59000" y="3670300"/>
            <a:ext cx="5938838" cy="709613"/>
          </a:xfrm>
        </p:spPr>
        <p:txBody>
          <a:bodyPr lIns="0" tIns="0" rIns="0" bIns="0"/>
          <a:lstStyle>
            <a:lvl1pPr>
              <a:defRPr sz="3600"/>
            </a:lvl1pPr>
          </a:lstStyle>
          <a:p>
            <a:pPr lvl="0"/>
            <a:endParaRPr lang="nl-NL" noProof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59000" y="4724400"/>
            <a:ext cx="5938838" cy="457200"/>
          </a:xfrm>
        </p:spPr>
        <p:txBody>
          <a:bodyPr lIns="0" tIns="0" rIns="0" bIns="0" anchor="ctr"/>
          <a:lstStyle>
            <a:lvl1pPr>
              <a:lnSpc>
                <a:spcPts val="1800"/>
              </a:lnSpc>
              <a:defRPr sz="1800"/>
            </a:lvl1pPr>
          </a:lstStyle>
          <a:p>
            <a:pPr lvl="0"/>
            <a:endParaRPr lang="nl-NL" noProof="0"/>
          </a:p>
          <a:p>
            <a:pPr lvl="0"/>
            <a:endParaRPr lang="nl-NL" noProof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369F76-4FEC-4D71-B9CF-84751A80F887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34231041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DAFE63-F413-40AA-AF0F-6BF225DED484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36033014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B51C2E-0418-43E7-BD33-035734BAA667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7195410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61988" y="2093913"/>
            <a:ext cx="3529012" cy="355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343400" y="2093913"/>
            <a:ext cx="3530600" cy="355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026CBE-3819-4727-A043-0A04F823C6C3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37426657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FB9D70-59A7-480C-AEFB-ED862375EB4B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7540393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75F6D0-EEBB-40AF-981A-81F7ED83E056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36524434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FD0849-DE2E-4234-952B-00D90AC2F6B2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36260422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18BE82-949F-4473-979C-B22353EE503B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156900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B53EC9-200C-4989-9ED0-8C46E939845A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42568383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923B54-C63E-4198-964C-8CE1F6909FF6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1023037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0D222B-03F4-48CE-8A96-BB3A6E7787F7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35684011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067425" y="1143000"/>
            <a:ext cx="1806575" cy="4506913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47700" y="1143000"/>
            <a:ext cx="5267325" cy="4506913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176DFE-7EA7-4AFA-A5BC-F6D16B72D4BF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3545668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DB3C57-BB30-49B0-8E77-4E5C3FEF4BA0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960602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61988" y="2093913"/>
            <a:ext cx="3529012" cy="355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343400" y="2093913"/>
            <a:ext cx="3530600" cy="355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F7E1D5-DC3D-46FD-AD65-136B8A2BFFD0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456786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7B5CB7-AF17-4195-B46B-8E2BBDFCC8C5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272044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4A6EE1-ED0F-4434-81FE-132C4CDC1459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4191971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14483E-2938-4224-A80F-F6D696791EC3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893972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0E5A8D-1D68-48BC-B0D4-CBED7FFF6AFB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3260781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EB7392-9B8A-4F32-9A33-86B779DD8706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3192573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47700" y="1143000"/>
            <a:ext cx="7212013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het opmaakprofiel van de modeltitel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61988" y="2093913"/>
            <a:ext cx="7212012" cy="355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nl-NL" altLang="nl-NL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85ED6AF-6293-4DF4-98ED-17DC929FD4C3}" type="slidenum">
              <a:rPr lang="nl-NL" altLang="en-US"/>
              <a:pPr/>
              <a:t>‹nr.›</a:t>
            </a:fld>
            <a:endParaRPr lang="nl-NL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8" r:id="rId1"/>
    <p:sldLayoutId id="2147484038" r:id="rId2"/>
    <p:sldLayoutId id="2147484039" r:id="rId3"/>
    <p:sldLayoutId id="2147484040" r:id="rId4"/>
    <p:sldLayoutId id="2147484041" r:id="rId5"/>
    <p:sldLayoutId id="2147484042" r:id="rId6"/>
    <p:sldLayoutId id="2147484043" r:id="rId7"/>
    <p:sldLayoutId id="2147484044" r:id="rId8"/>
    <p:sldLayoutId id="2147484045" r:id="rId9"/>
    <p:sldLayoutId id="2147484046" r:id="rId10"/>
    <p:sldLayoutId id="214748404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ts val="2200"/>
        </a:lnSpc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382588" indent="-192088" algn="l" rtl="0" eaLnBrk="0" fontAlgn="base" hangingPunct="0">
        <a:lnSpc>
          <a:spcPts val="2200"/>
        </a:lnSpc>
        <a:spcBef>
          <a:spcPct val="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2pPr>
      <a:lvl3pPr marL="801688" indent="-228600" algn="l" rtl="0" eaLnBrk="0" fontAlgn="base" hangingPunct="0">
        <a:lnSpc>
          <a:spcPts val="2200"/>
        </a:lnSpc>
        <a:spcBef>
          <a:spcPct val="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220788" indent="-228600" algn="l" rtl="0" eaLnBrk="0" fontAlgn="base" hangingPunct="0">
        <a:lnSpc>
          <a:spcPts val="2200"/>
        </a:lnSpc>
        <a:spcBef>
          <a:spcPct val="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4pPr>
      <a:lvl5pPr marL="1639888" indent="-228600" algn="l" rtl="0" eaLnBrk="0" fontAlgn="base" hangingPunct="0">
        <a:lnSpc>
          <a:spcPts val="2200"/>
        </a:lnSpc>
        <a:spcBef>
          <a:spcPct val="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097088" indent="-228600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554288" indent="-228600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011488" indent="-228600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468688" indent="-228600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47700" y="1143000"/>
            <a:ext cx="7212013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het opmaakprofiel van de modeltitel te bewerken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61988" y="2093913"/>
            <a:ext cx="7212012" cy="355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nl-NL" altLang="nl-NL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fld id="{464D5D72-330D-4034-B945-C0AD8DE64638}" type="slidenum">
              <a:rPr lang="nl-NL" altLang="en-US"/>
              <a:pPr/>
              <a:t>‹nr.›</a:t>
            </a:fld>
            <a:endParaRPr lang="nl-NL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48" r:id="rId2"/>
    <p:sldLayoutId id="2147484049" r:id="rId3"/>
    <p:sldLayoutId id="2147484050" r:id="rId4"/>
    <p:sldLayoutId id="2147484051" r:id="rId5"/>
    <p:sldLayoutId id="2147484052" r:id="rId6"/>
    <p:sldLayoutId id="2147484053" r:id="rId7"/>
    <p:sldLayoutId id="2147484054" r:id="rId8"/>
    <p:sldLayoutId id="2147484055" r:id="rId9"/>
    <p:sldLayoutId id="2147484056" r:id="rId10"/>
    <p:sldLayoutId id="214748405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ts val="2200"/>
        </a:lnSpc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382588" indent="-192088" algn="l" rtl="0" eaLnBrk="0" fontAlgn="base" hangingPunct="0">
        <a:lnSpc>
          <a:spcPts val="2200"/>
        </a:lnSpc>
        <a:spcBef>
          <a:spcPct val="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2pPr>
      <a:lvl3pPr marL="801688" indent="-228600" algn="l" rtl="0" eaLnBrk="0" fontAlgn="base" hangingPunct="0">
        <a:lnSpc>
          <a:spcPts val="2200"/>
        </a:lnSpc>
        <a:spcBef>
          <a:spcPct val="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220788" indent="-228600" algn="l" rtl="0" eaLnBrk="0" fontAlgn="base" hangingPunct="0">
        <a:lnSpc>
          <a:spcPts val="2200"/>
        </a:lnSpc>
        <a:spcBef>
          <a:spcPct val="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4pPr>
      <a:lvl5pPr marL="1639888" indent="-228600" algn="l" rtl="0" eaLnBrk="0" fontAlgn="base" hangingPunct="0">
        <a:lnSpc>
          <a:spcPts val="2200"/>
        </a:lnSpc>
        <a:spcBef>
          <a:spcPct val="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097088" indent="-228600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554288" indent="-228600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011488" indent="-228600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468688" indent="-228600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dutchstudentsabroad.com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vimeo.com/81581477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oorderpoort.nl/Studentinfo/Stage_of_leerwerkbaan/stage_buitenland/Paginas/default.aspx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erasmusplus.nl/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eg"/><Relationship Id="rId4" Type="http://schemas.openxmlformats.org/officeDocument/2006/relationships/hyperlink" Target="https://vimeo.com/81581477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altLang="nl-NL"/>
              <a:t>Internationale BPV</a:t>
            </a:r>
          </a:p>
        </p:txBody>
      </p:sp>
      <p:sp>
        <p:nvSpPr>
          <p:cNvPr id="512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altLang="nl-NL"/>
              <a:t>Kansen en mogelijkheden in het buitenland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Dutch students abroad</a:t>
            </a:r>
          </a:p>
        </p:txBody>
      </p:sp>
      <p:sp>
        <p:nvSpPr>
          <p:cNvPr id="1536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altLang="nl-NL"/>
          </a:p>
          <a:p>
            <a:pPr algn="ctr"/>
            <a:r>
              <a:rPr lang="nl-NL" altLang="nl-NL">
                <a:hlinkClick r:id="rId2"/>
              </a:rPr>
              <a:t>http://dutchstudentsabroad.com/</a:t>
            </a:r>
            <a:endParaRPr lang="nl-NL" altLang="nl-NL"/>
          </a:p>
          <a:p>
            <a:pPr algn="ctr"/>
            <a:endParaRPr lang="nl-NL" altLang="nl-NL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Waar kun je naar toe?</a:t>
            </a:r>
          </a:p>
        </p:txBody>
      </p:sp>
      <p:sp>
        <p:nvSpPr>
          <p:cNvPr id="26627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  <a:buFontTx/>
              <a:buChar char="•"/>
              <a:defRPr/>
            </a:pPr>
            <a:r>
              <a:rPr lang="nl-NL" altLang="nl-NL" dirty="0"/>
              <a:t>Duitsland </a:t>
            </a:r>
          </a:p>
          <a:p>
            <a:pPr>
              <a:lnSpc>
                <a:spcPct val="200000"/>
              </a:lnSpc>
              <a:buFontTx/>
              <a:buChar char="•"/>
              <a:defRPr/>
            </a:pPr>
            <a:r>
              <a:rPr lang="nl-NL" altLang="nl-NL" dirty="0"/>
              <a:t>Spanje – Barcelona, Madrid</a:t>
            </a:r>
          </a:p>
          <a:p>
            <a:pPr>
              <a:lnSpc>
                <a:spcPct val="200000"/>
              </a:lnSpc>
              <a:buFontTx/>
              <a:buChar char="•"/>
              <a:defRPr/>
            </a:pPr>
            <a:r>
              <a:rPr lang="nl-NL" altLang="nl-NL" dirty="0"/>
              <a:t>Curaçao</a:t>
            </a:r>
          </a:p>
          <a:p>
            <a:pPr>
              <a:lnSpc>
                <a:spcPct val="200000"/>
              </a:lnSpc>
              <a:buFontTx/>
              <a:buChar char="•"/>
              <a:defRPr/>
            </a:pPr>
            <a:r>
              <a:rPr lang="nl-NL" altLang="nl-NL" dirty="0"/>
              <a:t>Tanzania</a:t>
            </a:r>
          </a:p>
          <a:p>
            <a:pPr>
              <a:lnSpc>
                <a:spcPct val="200000"/>
              </a:lnSpc>
              <a:buFontTx/>
              <a:buChar char="•"/>
              <a:defRPr/>
            </a:pPr>
            <a:r>
              <a:rPr lang="nl-NL" altLang="nl-NL" dirty="0"/>
              <a:t>Suriname</a:t>
            </a:r>
          </a:p>
          <a:p>
            <a:pPr>
              <a:lnSpc>
                <a:spcPct val="200000"/>
              </a:lnSpc>
              <a:buFontTx/>
              <a:buChar char="•"/>
              <a:defRPr/>
            </a:pPr>
            <a:r>
              <a:rPr lang="nl-NL" altLang="nl-NL" dirty="0"/>
              <a:t>Of…….</a:t>
            </a:r>
          </a:p>
          <a:p>
            <a:pPr marL="0" indent="0">
              <a:lnSpc>
                <a:spcPct val="200000"/>
              </a:lnSpc>
              <a:defRPr/>
            </a:pPr>
            <a:endParaRPr lang="nl-NL" altLang="nl-NL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Wat moet je regelen?</a:t>
            </a:r>
          </a:p>
        </p:txBody>
      </p:sp>
      <p:sp>
        <p:nvSpPr>
          <p:cNvPr id="17411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Tx/>
              <a:buChar char="•"/>
            </a:pPr>
            <a:r>
              <a:rPr lang="nl-NL" altLang="nl-NL"/>
              <a:t>Denk na over welke land dat bij je past, wat wil je leren? (stagedoelen)</a:t>
            </a:r>
          </a:p>
          <a:p>
            <a:pPr>
              <a:lnSpc>
                <a:spcPct val="150000"/>
              </a:lnSpc>
              <a:buFontTx/>
              <a:buChar char="•"/>
            </a:pPr>
            <a:r>
              <a:rPr lang="nl-NL" altLang="nl-NL"/>
              <a:t>Meld je aan bij jouw SLB’er</a:t>
            </a:r>
          </a:p>
          <a:p>
            <a:pPr>
              <a:lnSpc>
                <a:spcPct val="150000"/>
              </a:lnSpc>
              <a:buFontTx/>
              <a:buChar char="•"/>
            </a:pPr>
            <a:r>
              <a:rPr lang="nl-NL" altLang="nl-NL"/>
              <a:t>Accommodatie </a:t>
            </a:r>
          </a:p>
          <a:p>
            <a:pPr>
              <a:lnSpc>
                <a:spcPct val="150000"/>
              </a:lnSpc>
              <a:buFontTx/>
              <a:buChar char="•"/>
            </a:pPr>
            <a:r>
              <a:rPr lang="nl-NL" altLang="nl-NL"/>
              <a:t>Verzekeringen</a:t>
            </a:r>
          </a:p>
          <a:p>
            <a:pPr>
              <a:lnSpc>
                <a:spcPct val="150000"/>
              </a:lnSpc>
              <a:buFontTx/>
              <a:buChar char="•"/>
            </a:pPr>
            <a:r>
              <a:rPr lang="nl-NL" altLang="nl-NL"/>
              <a:t>DUO</a:t>
            </a:r>
          </a:p>
          <a:p>
            <a:pPr>
              <a:lnSpc>
                <a:spcPct val="150000"/>
              </a:lnSpc>
              <a:buFontTx/>
              <a:buChar char="•"/>
            </a:pPr>
            <a:r>
              <a:rPr lang="nl-NL" altLang="nl-NL"/>
              <a:t>Maak een begroting voor je zelf – vraag Erasmus+ subsidie aan via Ellen Hendriks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Hoe wordt de BPV deels betaald?</a:t>
            </a:r>
          </a:p>
        </p:txBody>
      </p:sp>
      <p:sp>
        <p:nvSpPr>
          <p:cNvPr id="4099" name="Tijdelijke aanduiding voor inhoud 2"/>
          <p:cNvSpPr>
            <a:spLocks noGrp="1"/>
          </p:cNvSpPr>
          <p:nvPr>
            <p:ph idx="1"/>
          </p:nvPr>
        </p:nvSpPr>
        <p:spPr>
          <a:xfrm>
            <a:off x="611188" y="3573463"/>
            <a:ext cx="7273925" cy="2708275"/>
          </a:xfrm>
        </p:spPr>
        <p:txBody>
          <a:bodyPr/>
          <a:lstStyle/>
          <a:p>
            <a:pPr marL="0" indent="0" eaLnBrk="1" hangingPunct="1">
              <a:defRPr/>
            </a:pPr>
            <a:r>
              <a:rPr lang="nl-NL" b="1" dirty="0"/>
              <a:t>Erasmus+ doelen</a:t>
            </a:r>
          </a:p>
          <a:p>
            <a:pPr eaLnBrk="1" hangingPunct="1">
              <a:buFontTx/>
              <a:buChar char="•"/>
              <a:defRPr/>
            </a:pPr>
            <a:endParaRPr lang="nl-NL" dirty="0"/>
          </a:p>
          <a:p>
            <a:pPr eaLnBrk="1" hangingPunct="1">
              <a:buFontTx/>
              <a:buChar char="•"/>
              <a:defRPr/>
            </a:pPr>
            <a:r>
              <a:rPr lang="nl-NL" dirty="0"/>
              <a:t>Mogelijkheden creëren voor </a:t>
            </a:r>
            <a:r>
              <a:rPr lang="nl-NL" u="sng" dirty="0"/>
              <a:t>persoonlijke en professionele ontwikkeling en leren</a:t>
            </a:r>
          </a:p>
          <a:p>
            <a:pPr marL="0" indent="0" eaLnBrk="1" hangingPunct="1">
              <a:defRPr/>
            </a:pPr>
            <a:endParaRPr lang="nl-NL" u="sng" dirty="0"/>
          </a:p>
          <a:p>
            <a:pPr eaLnBrk="1" hangingPunct="1">
              <a:buFontTx/>
              <a:buChar char="•"/>
              <a:defRPr/>
            </a:pPr>
            <a:r>
              <a:rPr lang="nl-NL" dirty="0"/>
              <a:t>Mogelijkheid bieden om een of meerdere </a:t>
            </a:r>
            <a:r>
              <a:rPr lang="nl-NL" u="sng" dirty="0"/>
              <a:t>vreemde talen te leren en gebruiken </a:t>
            </a:r>
            <a:r>
              <a:rPr lang="nl-NL" dirty="0"/>
              <a:t>zodat mensen </a:t>
            </a:r>
            <a:r>
              <a:rPr lang="nl-NL" u="sng" dirty="0"/>
              <a:t>meer mogelijkheden hebben op de arbeidsmarkt</a:t>
            </a:r>
          </a:p>
          <a:p>
            <a:pPr eaLnBrk="1" hangingPunct="1">
              <a:buFontTx/>
              <a:buChar char="•"/>
              <a:defRPr/>
            </a:pPr>
            <a:endParaRPr lang="nl-NL" u="sng" dirty="0"/>
          </a:p>
          <a:p>
            <a:pPr eaLnBrk="1" hangingPunct="1">
              <a:buFontTx/>
              <a:buChar char="•"/>
              <a:defRPr/>
            </a:pPr>
            <a:endParaRPr lang="nl-NL" dirty="0"/>
          </a:p>
        </p:txBody>
      </p:sp>
      <p:pic>
        <p:nvPicPr>
          <p:cNvPr id="18436" name="Afbeelding 8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989138"/>
            <a:ext cx="6046787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Wat doet NP met ERASMUS+?</a:t>
            </a:r>
          </a:p>
        </p:txBody>
      </p:sp>
      <p:sp>
        <p:nvSpPr>
          <p:cNvPr id="19459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eaLnBrk="1" hangingPunct="1"/>
            <a:r>
              <a:rPr lang="nl-NL" altLang="nl-NL"/>
              <a:t>1. Internationale Beroepspraktijkvorming (I-BPV)</a:t>
            </a:r>
          </a:p>
          <a:p>
            <a:pPr lvl="1" eaLnBrk="1" hangingPunct="1"/>
            <a:r>
              <a:rPr lang="nl-NL" altLang="nl-NL"/>
              <a:t>Voor studenten</a:t>
            </a:r>
          </a:p>
          <a:p>
            <a:pPr marL="0" indent="0" eaLnBrk="1" hangingPunct="1"/>
            <a:r>
              <a:rPr lang="nl-NL" altLang="nl-NL"/>
              <a:t>2. Studiereizen voor medewerkers</a:t>
            </a:r>
          </a:p>
          <a:p>
            <a:pPr lvl="1" eaLnBrk="1" hangingPunct="1"/>
            <a:r>
              <a:rPr lang="nl-NL" altLang="nl-NL"/>
              <a:t>Voor studenten, docenten en medewerkers</a:t>
            </a:r>
          </a:p>
          <a:p>
            <a:pPr lvl="1" eaLnBrk="1" hangingPunct="1"/>
            <a:r>
              <a:rPr lang="nl-NL" altLang="nl-NL"/>
              <a:t>Job shadowing voor docenten</a:t>
            </a:r>
          </a:p>
          <a:p>
            <a:pPr marL="0" indent="0" eaLnBrk="1" hangingPunct="1"/>
            <a:r>
              <a:rPr lang="nl-NL" altLang="nl-NL"/>
              <a:t>3. Strategische partnerschappen, kennisnetwerken</a:t>
            </a:r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6050" y="4221163"/>
            <a:ext cx="9290050" cy="2636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Financiële aspecten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4213" y="1916113"/>
            <a:ext cx="8064500" cy="3556000"/>
          </a:xfrm>
        </p:spPr>
        <p:txBody>
          <a:bodyPr/>
          <a:lstStyle/>
          <a:p>
            <a:pPr marL="0" indent="0">
              <a:lnSpc>
                <a:spcPct val="150000"/>
              </a:lnSpc>
              <a:defRPr/>
            </a:pPr>
            <a:r>
              <a:rPr lang="nl-NL" b="1" dirty="0"/>
              <a:t>DUO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nl-NL" dirty="0"/>
              <a:t>Vraag uitwonende beurs aan en zeg je O.V. kaart op!</a:t>
            </a:r>
          </a:p>
          <a:p>
            <a:pPr marL="0" indent="0">
              <a:lnSpc>
                <a:spcPct val="150000"/>
              </a:lnSpc>
              <a:defRPr/>
            </a:pPr>
            <a:r>
              <a:rPr lang="nl-NL" b="1" dirty="0"/>
              <a:t>Toelage per student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nl-NL" dirty="0"/>
              <a:t>Huisvesting wordt betaald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nl-NL" dirty="0"/>
              <a:t>Indien noodzakelijk individueel maatwerk</a:t>
            </a:r>
          </a:p>
          <a:p>
            <a:pPr marL="0" indent="0">
              <a:lnSpc>
                <a:spcPct val="150000"/>
              </a:lnSpc>
              <a:defRPr/>
            </a:pPr>
            <a:r>
              <a:rPr lang="nl-NL" sz="2200" dirty="0">
                <a:solidFill>
                  <a:srgbClr val="FF0000"/>
                </a:solidFill>
              </a:rPr>
              <a:t>Voorwaarde deelname: goed gedrag, zelfstandig zijn, positief advies SLB’er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Te verwachten kosten</a:t>
            </a:r>
          </a:p>
        </p:txBody>
      </p:sp>
      <p:sp>
        <p:nvSpPr>
          <p:cNvPr id="21507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altLang="nl-NL" b="1" dirty="0"/>
              <a:t>Uitgaven</a:t>
            </a:r>
          </a:p>
          <a:p>
            <a:pPr>
              <a:buFontTx/>
              <a:buChar char="•"/>
            </a:pPr>
            <a:r>
              <a:rPr lang="nl-NL" altLang="nl-NL" dirty="0"/>
              <a:t>Reiskosten</a:t>
            </a:r>
          </a:p>
          <a:p>
            <a:pPr>
              <a:buFontTx/>
              <a:buChar char="•"/>
            </a:pPr>
            <a:r>
              <a:rPr lang="nl-NL" altLang="nl-NL" dirty="0"/>
              <a:t>Huisvesting</a:t>
            </a:r>
          </a:p>
          <a:p>
            <a:pPr>
              <a:buFontTx/>
              <a:buChar char="•"/>
            </a:pPr>
            <a:r>
              <a:rPr lang="nl-NL" altLang="nl-NL" dirty="0"/>
              <a:t>Levensonderhoud</a:t>
            </a:r>
          </a:p>
          <a:p>
            <a:pPr>
              <a:buFontTx/>
              <a:buChar char="•"/>
            </a:pPr>
            <a:r>
              <a:rPr lang="nl-NL" altLang="nl-NL" dirty="0"/>
              <a:t>Leuke dingen doen</a:t>
            </a:r>
          </a:p>
          <a:p>
            <a:pPr>
              <a:buFontTx/>
              <a:buChar char="•"/>
            </a:pPr>
            <a:r>
              <a:rPr lang="nl-NL" altLang="nl-NL" dirty="0"/>
              <a:t>MRSA test</a:t>
            </a:r>
          </a:p>
          <a:p>
            <a:pPr eaLnBrk="1" hangingPunct="1"/>
            <a:r>
              <a:rPr lang="nl-NL" altLang="nl-NL" b="1" dirty="0"/>
              <a:t>Inkomsten</a:t>
            </a:r>
          </a:p>
          <a:p>
            <a:pPr eaLnBrk="1" hangingPunct="1">
              <a:buFontTx/>
              <a:buChar char="•"/>
            </a:pPr>
            <a:r>
              <a:rPr lang="nl-NL" altLang="nl-NL" dirty="0"/>
              <a:t>Subsidiemogelijkheden voor stages binnen Europa</a:t>
            </a:r>
          </a:p>
          <a:p>
            <a:pPr eaLnBrk="1" hangingPunct="1">
              <a:buFontTx/>
              <a:buChar char="•"/>
            </a:pPr>
            <a:r>
              <a:rPr lang="nl-NL" altLang="nl-NL" dirty="0"/>
              <a:t>Uitwonende beurs?                  </a:t>
            </a:r>
          </a:p>
          <a:p>
            <a:pPr eaLnBrk="1" hangingPunct="1">
              <a:buFontTx/>
              <a:buChar char="•"/>
            </a:pPr>
            <a:r>
              <a:rPr lang="nl-NL" altLang="nl-NL" dirty="0"/>
              <a:t>Inleveren OV kaart             </a:t>
            </a:r>
          </a:p>
          <a:p>
            <a:pPr eaLnBrk="1" hangingPunct="1">
              <a:buFontTx/>
              <a:buChar char="•"/>
            </a:pPr>
            <a:r>
              <a:rPr lang="nl-NL" altLang="nl-NL" dirty="0"/>
              <a:t>Sparen/sponsors</a:t>
            </a:r>
          </a:p>
          <a:p>
            <a:pPr eaLnBrk="1" hangingPunct="1">
              <a:buFontTx/>
              <a:buChar char="•"/>
            </a:pPr>
            <a:r>
              <a:rPr lang="nl-NL" altLang="nl-NL" dirty="0"/>
              <a:t>Geen stagevergoeding</a:t>
            </a:r>
          </a:p>
          <a:p>
            <a:pPr>
              <a:buFontTx/>
              <a:buChar char="•"/>
            </a:pPr>
            <a:endParaRPr lang="nl-NL" altLang="nl-NL" dirty="0"/>
          </a:p>
          <a:p>
            <a:pPr>
              <a:buFontTx/>
              <a:buChar char="•"/>
            </a:pPr>
            <a:endParaRPr lang="nl-NL" altLang="nl-NL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Verplichte documenten</a:t>
            </a:r>
          </a:p>
        </p:txBody>
      </p:sp>
      <p:sp>
        <p:nvSpPr>
          <p:cNvPr id="22531" name="Tijdelijke aanduiding voor inhoud 2"/>
          <p:cNvSpPr>
            <a:spLocks noGrp="1"/>
          </p:cNvSpPr>
          <p:nvPr>
            <p:ph idx="1"/>
          </p:nvPr>
        </p:nvSpPr>
        <p:spPr>
          <a:xfrm>
            <a:off x="661988" y="2060575"/>
            <a:ext cx="7212012" cy="3556000"/>
          </a:xfrm>
        </p:spPr>
        <p:txBody>
          <a:bodyPr/>
          <a:lstStyle/>
          <a:p>
            <a:pPr marL="457200" indent="-457200">
              <a:lnSpc>
                <a:spcPct val="150000"/>
              </a:lnSpc>
              <a:buFontTx/>
              <a:buAutoNum type="arabicPeriod"/>
            </a:pPr>
            <a:r>
              <a:rPr lang="nl-NL" altLang="nl-NL" dirty="0"/>
              <a:t>Erasmus+ contract </a:t>
            </a:r>
          </a:p>
          <a:p>
            <a:pPr marL="457200" indent="-457200">
              <a:lnSpc>
                <a:spcPct val="150000"/>
              </a:lnSpc>
              <a:buFontTx/>
              <a:buAutoNum type="arabicPeriod"/>
            </a:pPr>
            <a:r>
              <a:rPr lang="nl-NL" altLang="nl-NL" dirty="0"/>
              <a:t>POK - alleen erkende/geaccrediteerde instellingen</a:t>
            </a:r>
          </a:p>
          <a:p>
            <a:pPr marL="457200" indent="-457200">
              <a:lnSpc>
                <a:spcPct val="150000"/>
              </a:lnSpc>
              <a:buFontTx/>
              <a:buAutoNum type="arabicPeriod"/>
            </a:pPr>
            <a:r>
              <a:rPr lang="nl-NL" altLang="nl-NL" dirty="0"/>
              <a:t>Online </a:t>
            </a:r>
            <a:r>
              <a:rPr lang="nl-NL" altLang="nl-NL" dirty="0" err="1"/>
              <a:t>Linguistic</a:t>
            </a:r>
            <a:r>
              <a:rPr lang="nl-NL" altLang="nl-NL" dirty="0"/>
              <a:t> Support – instap- en eindtoets</a:t>
            </a:r>
          </a:p>
          <a:p>
            <a:pPr marL="457200" indent="-457200">
              <a:lnSpc>
                <a:spcPct val="150000"/>
              </a:lnSpc>
              <a:buFontTx/>
              <a:buAutoNum type="arabicPeriod"/>
            </a:pPr>
            <a:r>
              <a:rPr lang="nl-NL" altLang="nl-NL" dirty="0"/>
              <a:t>Europass </a:t>
            </a:r>
          </a:p>
          <a:p>
            <a:pPr marL="457200" indent="-457200">
              <a:lnSpc>
                <a:spcPct val="150000"/>
              </a:lnSpc>
              <a:buFontTx/>
              <a:buAutoNum type="arabicPeriod"/>
            </a:pPr>
            <a:r>
              <a:rPr lang="nl-NL" altLang="nl-NL" dirty="0"/>
              <a:t>Stageverslag</a:t>
            </a:r>
          </a:p>
          <a:p>
            <a:pPr marL="457200" indent="-457200">
              <a:lnSpc>
                <a:spcPct val="150000"/>
              </a:lnSpc>
              <a:buFontTx/>
              <a:buAutoNum type="arabicPeriod"/>
            </a:pPr>
            <a:r>
              <a:rPr lang="nl-NL" altLang="nl-NL" dirty="0"/>
              <a:t>Enquête (na afloop) – link wordt gestuurd!</a:t>
            </a:r>
            <a:endParaRPr lang="nl-NL" altLang="nl-NL" b="1" dirty="0"/>
          </a:p>
          <a:p>
            <a:pPr marL="457200" indent="-457200">
              <a:lnSpc>
                <a:spcPct val="150000"/>
              </a:lnSpc>
              <a:buFontTx/>
              <a:buChar char="•"/>
            </a:pPr>
            <a:r>
              <a:rPr lang="nl-NL" altLang="nl-NL" b="1" dirty="0"/>
              <a:t>Eigen reis –en ziektekostenverzekering </a:t>
            </a:r>
          </a:p>
          <a:p>
            <a:pPr marL="457200" indent="-457200">
              <a:lnSpc>
                <a:spcPct val="150000"/>
              </a:lnSpc>
              <a:buFontTx/>
              <a:buChar char="•"/>
            </a:pPr>
            <a:r>
              <a:rPr lang="nl-NL" altLang="nl-NL" dirty="0"/>
              <a:t>NP (reis)verzekering</a:t>
            </a:r>
          </a:p>
          <a:p>
            <a:pPr marL="457200" indent="-457200">
              <a:lnSpc>
                <a:spcPct val="100000"/>
              </a:lnSpc>
            </a:pPr>
            <a:endParaRPr lang="nl-NL" altLang="nl-NL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Wat doe je als het niet goed gaat?</a:t>
            </a:r>
          </a:p>
        </p:txBody>
      </p:sp>
      <p:sp>
        <p:nvSpPr>
          <p:cNvPr id="33795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defRPr/>
            </a:pPr>
            <a:r>
              <a:rPr lang="nl-NL" altLang="nl-NL" b="1" dirty="0"/>
              <a:t>Contact opnemen met BPV docent en stagebedrijf</a:t>
            </a:r>
          </a:p>
          <a:p>
            <a:pPr marL="496888" lvl="1" indent="-457200">
              <a:lnSpc>
                <a:spcPct val="150000"/>
              </a:lnSpc>
              <a:defRPr/>
            </a:pPr>
            <a:r>
              <a:rPr lang="nl-NL" altLang="nl-NL" dirty="0"/>
              <a:t>Student verantwoordelijk voor communicatie </a:t>
            </a:r>
          </a:p>
          <a:p>
            <a:pPr marL="496888" lvl="1" indent="-457200">
              <a:lnSpc>
                <a:spcPct val="150000"/>
              </a:lnSpc>
              <a:defRPr/>
            </a:pPr>
            <a:r>
              <a:rPr lang="nl-NL" altLang="nl-NL" dirty="0"/>
              <a:t>Vroegtijdig terugkeer melden</a:t>
            </a:r>
          </a:p>
          <a:p>
            <a:pPr marL="496888" lvl="1" indent="-457200">
              <a:lnSpc>
                <a:spcPct val="150000"/>
              </a:lnSpc>
              <a:defRPr/>
            </a:pPr>
            <a:r>
              <a:rPr lang="nl-NL" altLang="nl-NL" dirty="0"/>
              <a:t>Heimwee kan gebeuren</a:t>
            </a:r>
          </a:p>
          <a:p>
            <a:pPr marL="496888" lvl="1" indent="-457200">
              <a:lnSpc>
                <a:spcPct val="150000"/>
              </a:lnSpc>
              <a:defRPr/>
            </a:pPr>
            <a:r>
              <a:rPr lang="nl-NL" altLang="nl-NL" dirty="0">
                <a:solidFill>
                  <a:srgbClr val="FF0000"/>
                </a:solidFill>
              </a:rPr>
              <a:t>Bij wanprestatie = subsidie geheel terugbetalen </a:t>
            </a:r>
          </a:p>
          <a:p>
            <a:pPr marL="496888" lvl="1" indent="-457200">
              <a:defRPr/>
            </a:pPr>
            <a:endParaRPr lang="nl-NL" altLang="nl-NL" dirty="0"/>
          </a:p>
          <a:p>
            <a:pPr marL="496888" lvl="1" indent="-457200">
              <a:defRPr/>
            </a:pPr>
            <a:endParaRPr lang="nl-NL" altLang="nl-NL" dirty="0"/>
          </a:p>
          <a:p>
            <a:pPr marL="39688" lvl="1" indent="0">
              <a:buFontTx/>
              <a:buNone/>
              <a:defRPr/>
            </a:pPr>
            <a:endParaRPr lang="nl-NL" altLang="nl-NL" dirty="0"/>
          </a:p>
          <a:p>
            <a:pPr marL="39688" lvl="1" indent="0">
              <a:buFontTx/>
              <a:buNone/>
              <a:defRPr/>
            </a:pPr>
            <a:endParaRPr lang="nl-NL" altLang="nl-NL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Meer info op NP website:</a:t>
            </a:r>
          </a:p>
        </p:txBody>
      </p:sp>
      <p:sp>
        <p:nvSpPr>
          <p:cNvPr id="24579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altLang="nl-NL"/>
          </a:p>
          <a:p>
            <a:endParaRPr lang="nl-NL" altLang="nl-NL"/>
          </a:p>
          <a:p>
            <a:r>
              <a:rPr lang="nl-NL" altLang="nl-NL">
                <a:hlinkClick r:id="rId2"/>
              </a:rPr>
              <a:t>http://www.noorderpoort.nl/Studentinfo/Stage_of_leerwerkbaan/stage_buitenland/Paginas/default.aspx</a:t>
            </a:r>
            <a:endParaRPr lang="nl-NL" altLang="nl-NL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Welkom</a:t>
            </a:r>
          </a:p>
        </p:txBody>
      </p:sp>
      <p:sp>
        <p:nvSpPr>
          <p:cNvPr id="6147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nl-NL" altLang="nl-NL" dirty="0"/>
              <a:t>Algemene informatie Ellen Hendriks, </a:t>
            </a:r>
            <a:br>
              <a:rPr lang="nl-NL" altLang="nl-NL" dirty="0"/>
            </a:br>
            <a:r>
              <a:rPr lang="nl-NL" altLang="nl-NL" dirty="0"/>
              <a:t>coördinator internationale stage.</a:t>
            </a:r>
          </a:p>
          <a:p>
            <a:pPr marL="0" indent="0" eaLnBrk="1" hangingPunct="1">
              <a:lnSpc>
                <a:spcPct val="200000"/>
              </a:lnSpc>
              <a:defRPr/>
            </a:pPr>
            <a:endParaRPr lang="nl-NL" altLang="nl-NL" dirty="0"/>
          </a:p>
          <a:p>
            <a:pPr>
              <a:defRPr/>
            </a:pPr>
            <a:endParaRPr lang="nl-NL" altLang="nl-NL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Ondertitel 2"/>
          <p:cNvSpPr>
            <a:spLocks noGrp="1"/>
          </p:cNvSpPr>
          <p:nvPr>
            <p:ph type="subTitle" idx="1"/>
          </p:nvPr>
        </p:nvSpPr>
        <p:spPr>
          <a:xfrm>
            <a:off x="2159000" y="4581525"/>
            <a:ext cx="5938838" cy="935038"/>
          </a:xfrm>
        </p:spPr>
        <p:txBody>
          <a:bodyPr/>
          <a:lstStyle/>
          <a:p>
            <a:pPr marL="0" indent="0" algn="ctr" eaLnBrk="1" hangingPunct="1"/>
            <a:r>
              <a:rPr lang="nl-NL" altLang="nl-NL" dirty="0"/>
              <a:t>Nog vragen?</a:t>
            </a:r>
          </a:p>
          <a:p>
            <a:pPr marL="0" indent="0" eaLnBrk="1" hangingPunct="1"/>
            <a:endParaRPr lang="nl-NL" altLang="nl-NL" dirty="0"/>
          </a:p>
          <a:p>
            <a:pPr marL="0" indent="0" algn="ctr" eaLnBrk="1" hangingPunct="1"/>
            <a:r>
              <a:rPr lang="nl-NL" altLang="nl-NL" dirty="0"/>
              <a:t>Bedankt voor jullie aandacht!</a:t>
            </a:r>
          </a:p>
        </p:txBody>
      </p:sp>
      <p:sp>
        <p:nvSpPr>
          <p:cNvPr id="25603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nl-NL" altLang="nl-NL" dirty="0">
                <a:solidFill>
                  <a:schemeClr val="bg1"/>
                </a:solidFill>
              </a:rPr>
              <a:t>NN</a:t>
            </a:r>
          </a:p>
        </p:txBody>
      </p:sp>
      <p:pic>
        <p:nvPicPr>
          <p:cNvPr id="25604" name="Picture 4" descr="Erasmusplus">
            <a:hlinkClick r:id="rId2" tooltip="Naar homepage Erasmus+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0838" y="5999163"/>
            <a:ext cx="2192337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Afbeelding 8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6021388"/>
            <a:ext cx="30241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/>
            </a:r>
            <a:br>
              <a:rPr lang="nl-NL" altLang="nl-NL"/>
            </a:br>
            <a:r>
              <a:rPr lang="nl-NL" altLang="nl-NL"/>
              <a:t/>
            </a:r>
            <a:br>
              <a:rPr lang="nl-NL" altLang="nl-NL"/>
            </a:br>
            <a:r>
              <a:rPr lang="nl-NL" altLang="nl-NL"/>
              <a:t>Internationale BPV</a:t>
            </a:r>
            <a:br>
              <a:rPr lang="nl-NL" altLang="nl-NL"/>
            </a:br>
            <a:r>
              <a:rPr lang="nl-NL" altLang="nl-NL"/>
              <a:t>Waar gaat deze voorlichting over?</a:t>
            </a:r>
            <a:br>
              <a:rPr lang="nl-NL" altLang="nl-NL"/>
            </a:br>
            <a:endParaRPr lang="nl-NL" altLang="nl-NL"/>
          </a:p>
        </p:txBody>
      </p:sp>
      <p:sp>
        <p:nvSpPr>
          <p:cNvPr id="7171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  <a:buFontTx/>
              <a:buChar char="•"/>
            </a:pPr>
            <a:endParaRPr lang="nl-NL" altLang="nl-NL"/>
          </a:p>
          <a:p>
            <a:pPr>
              <a:lnSpc>
                <a:spcPct val="200000"/>
              </a:lnSpc>
              <a:buFontTx/>
              <a:buChar char="•"/>
            </a:pPr>
            <a:r>
              <a:rPr lang="nl-NL" altLang="nl-NL"/>
              <a:t>Waarom een internationale stage?</a:t>
            </a:r>
          </a:p>
          <a:p>
            <a:pPr>
              <a:lnSpc>
                <a:spcPct val="200000"/>
              </a:lnSpc>
              <a:buFontTx/>
              <a:buChar char="•"/>
            </a:pPr>
            <a:r>
              <a:rPr lang="nl-NL" altLang="nl-NL"/>
              <a:t>Waar kun je stage lopen?</a:t>
            </a:r>
          </a:p>
          <a:p>
            <a:pPr>
              <a:lnSpc>
                <a:spcPct val="200000"/>
              </a:lnSpc>
              <a:buFontTx/>
              <a:buChar char="•"/>
            </a:pPr>
            <a:r>
              <a:rPr lang="nl-NL" altLang="nl-NL"/>
              <a:t>Wat moet je regelen?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Beroepspraktijkvorming</a:t>
            </a:r>
          </a:p>
        </p:txBody>
      </p:sp>
      <p:sp>
        <p:nvSpPr>
          <p:cNvPr id="8195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200000"/>
              </a:lnSpc>
              <a:buFontTx/>
              <a:buChar char="•"/>
            </a:pPr>
            <a:r>
              <a:rPr lang="nl-NL" altLang="nl-NL" dirty="0"/>
              <a:t>VZ: 20 weken 600 uur (30 uur x 20 weken)</a:t>
            </a:r>
            <a:br>
              <a:rPr lang="nl-NL" altLang="nl-NL" dirty="0"/>
            </a:br>
            <a:r>
              <a:rPr lang="nl-NL" altLang="nl-NL" dirty="0"/>
              <a:t>VP: 20 weken 720 uur (36 uur x 20 weken)</a:t>
            </a:r>
          </a:p>
          <a:p>
            <a:pPr eaLnBrk="1" hangingPunct="1">
              <a:lnSpc>
                <a:spcPct val="200000"/>
              </a:lnSpc>
              <a:buFontTx/>
              <a:buChar char="•"/>
            </a:pPr>
            <a:r>
              <a:rPr lang="nl-NL" altLang="nl-NL" dirty="0"/>
              <a:t>Vakanties</a:t>
            </a:r>
          </a:p>
          <a:p>
            <a:pPr eaLnBrk="1" hangingPunct="1">
              <a:lnSpc>
                <a:spcPct val="200000"/>
              </a:lnSpc>
              <a:buFontTx/>
              <a:buChar char="•"/>
            </a:pPr>
            <a:r>
              <a:rPr lang="nl-NL" altLang="nl-NL" dirty="0"/>
              <a:t>Erkend leerbedrijf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Waarom een stage in het buitenland?</a:t>
            </a:r>
          </a:p>
        </p:txBody>
      </p:sp>
      <p:sp>
        <p:nvSpPr>
          <p:cNvPr id="9219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200000"/>
              </a:lnSpc>
              <a:buFontTx/>
              <a:buChar char="•"/>
            </a:pPr>
            <a:r>
              <a:rPr lang="nl-NL" altLang="nl-NL"/>
              <a:t>Europese Unie</a:t>
            </a:r>
          </a:p>
          <a:p>
            <a:pPr eaLnBrk="1" hangingPunct="1">
              <a:lnSpc>
                <a:spcPct val="200000"/>
              </a:lnSpc>
              <a:buFontTx/>
              <a:buChar char="•"/>
            </a:pPr>
            <a:r>
              <a:rPr lang="nl-NL" altLang="nl-NL"/>
              <a:t>Multi culturele samenleving</a:t>
            </a:r>
          </a:p>
          <a:p>
            <a:pPr eaLnBrk="1" hangingPunct="1">
              <a:lnSpc>
                <a:spcPct val="200000"/>
              </a:lnSpc>
              <a:buFontTx/>
              <a:buChar char="•"/>
            </a:pPr>
            <a:r>
              <a:rPr lang="nl-NL" altLang="nl-NL"/>
              <a:t>Vergroten van de talenkennis</a:t>
            </a:r>
          </a:p>
          <a:p>
            <a:pPr eaLnBrk="1" hangingPunct="1">
              <a:lnSpc>
                <a:spcPct val="200000"/>
              </a:lnSpc>
              <a:buFontTx/>
              <a:buChar char="•"/>
            </a:pPr>
            <a:r>
              <a:rPr lang="nl-NL" altLang="nl-NL"/>
              <a:t>Versterken van de BPV</a:t>
            </a:r>
          </a:p>
          <a:p>
            <a:pPr eaLnBrk="1" hangingPunct="1">
              <a:lnSpc>
                <a:spcPct val="200000"/>
              </a:lnSpc>
              <a:buFontTx/>
              <a:buChar char="•"/>
            </a:pPr>
            <a:r>
              <a:rPr lang="nl-NL" altLang="nl-NL"/>
              <a:t>Competenties</a:t>
            </a:r>
          </a:p>
          <a:p>
            <a:endParaRPr lang="nl-NL" altLang="nl-NL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Voor, tijdens en na de stage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defRPr/>
            </a:pPr>
            <a:r>
              <a:rPr lang="nl-NL" b="1" dirty="0">
                <a:solidFill>
                  <a:schemeClr val="bg2"/>
                </a:solidFill>
              </a:rPr>
              <a:t>Voorbereiding</a:t>
            </a:r>
          </a:p>
          <a:p>
            <a:pPr eaLnBrk="1" hangingPunct="1"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nl-NL" dirty="0"/>
              <a:t>BPV voorbereiding op school</a:t>
            </a:r>
          </a:p>
          <a:p>
            <a:pPr eaLnBrk="1" hangingPunct="1"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nl-NL" dirty="0"/>
              <a:t>Info over de instelling                        </a:t>
            </a:r>
          </a:p>
          <a:p>
            <a:pPr eaLnBrk="1" hangingPunct="1"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nl-NL" dirty="0"/>
              <a:t>Taaltraining</a:t>
            </a:r>
          </a:p>
          <a:p>
            <a:pPr eaLnBrk="1" hangingPunct="1"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nl-NL" dirty="0"/>
              <a:t>Kennismakingsbrief/bezoek</a:t>
            </a:r>
          </a:p>
          <a:p>
            <a:pPr eaLnBrk="1" hangingPunct="1"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nl-NL" dirty="0"/>
              <a:t>Vaccinaties/gezondheidsverklaring</a:t>
            </a:r>
          </a:p>
          <a:p>
            <a:pPr eaLnBrk="1" hangingPunct="1"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nl-NL" dirty="0"/>
              <a:t>Duo wordt geïnformeerd door student </a:t>
            </a:r>
          </a:p>
          <a:p>
            <a:pPr eaLnBrk="1" hangingPunct="1"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nl-NL" dirty="0"/>
              <a:t>Verzekeringen wie/wat</a:t>
            </a:r>
          </a:p>
          <a:p>
            <a:pPr eaLnBrk="1" hangingPunct="1">
              <a:buFontTx/>
              <a:buChar char="-"/>
              <a:defRPr/>
            </a:pPr>
            <a:endParaRPr lang="nl-NL" dirty="0"/>
          </a:p>
          <a:p>
            <a:pPr>
              <a:defRPr/>
            </a:pPr>
            <a:endParaRPr lang="nl-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Tijdens de stage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defRPr/>
            </a:pPr>
            <a:r>
              <a:rPr lang="nl-NL" b="1" dirty="0">
                <a:solidFill>
                  <a:schemeClr val="bg2"/>
                </a:solidFill>
              </a:rPr>
              <a:t>Begeleiding</a:t>
            </a:r>
          </a:p>
          <a:p>
            <a:pPr eaLnBrk="1" hangingPunct="1"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nl-NL" dirty="0"/>
              <a:t>BPV docent (eerste aanspreekpunt)</a:t>
            </a:r>
          </a:p>
          <a:p>
            <a:pPr eaLnBrk="1" hangingPunct="1"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nl-NL" dirty="0"/>
              <a:t>Praktijkopleider instelling</a:t>
            </a:r>
          </a:p>
          <a:p>
            <a:pPr eaLnBrk="1" hangingPunct="1"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nl-NL" dirty="0"/>
              <a:t>BPV coördinator</a:t>
            </a:r>
          </a:p>
          <a:p>
            <a:pPr marL="0" indent="0" eaLnBrk="1" hangingPunct="1">
              <a:defRPr/>
            </a:pPr>
            <a:endParaRPr lang="nl-NL" dirty="0"/>
          </a:p>
          <a:p>
            <a:pPr>
              <a:defRPr/>
            </a:pPr>
            <a:endParaRPr lang="nl-N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Na de stage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defRPr/>
            </a:pPr>
            <a:r>
              <a:rPr lang="nl-NL" b="1" dirty="0">
                <a:solidFill>
                  <a:schemeClr val="bg2"/>
                </a:solidFill>
              </a:rPr>
              <a:t>Beoordeling/verantwoording</a:t>
            </a:r>
          </a:p>
          <a:p>
            <a:pPr eaLnBrk="1" hangingPunct="1"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nl-NL" dirty="0"/>
              <a:t>BPV opdrachten</a:t>
            </a:r>
          </a:p>
          <a:p>
            <a:pPr eaLnBrk="1" hangingPunct="1"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nl-NL" dirty="0"/>
              <a:t>Beoordelingsformulieren en urenverantwoording</a:t>
            </a:r>
          </a:p>
          <a:p>
            <a:pPr eaLnBrk="1" hangingPunct="1"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nl-NL" dirty="0"/>
              <a:t>Eindgesprek</a:t>
            </a:r>
          </a:p>
          <a:p>
            <a:pPr eaLnBrk="1" hangingPunct="1"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nl-NL" dirty="0"/>
              <a:t>BPV verslag</a:t>
            </a:r>
          </a:p>
          <a:p>
            <a:pPr eaLnBrk="1" hangingPunct="1"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nl-NL" dirty="0"/>
              <a:t>Europass + Enquête + Taaltoets</a:t>
            </a:r>
          </a:p>
          <a:p>
            <a:pPr>
              <a:defRPr/>
            </a:pPr>
            <a:endParaRPr lang="nl-N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Mogelijkheden buitenland</a:t>
            </a:r>
          </a:p>
        </p:txBody>
      </p:sp>
      <p:sp>
        <p:nvSpPr>
          <p:cNvPr id="14339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200000"/>
              </a:lnSpc>
              <a:buFontTx/>
              <a:buChar char="•"/>
            </a:pPr>
            <a:r>
              <a:rPr lang="nl-NL" altLang="nl-NL"/>
              <a:t>Vaste plaatsen in het buitenland</a:t>
            </a:r>
          </a:p>
          <a:p>
            <a:pPr eaLnBrk="1" hangingPunct="1">
              <a:lnSpc>
                <a:spcPct val="200000"/>
              </a:lnSpc>
              <a:buFontTx/>
              <a:buChar char="•"/>
            </a:pPr>
            <a:r>
              <a:rPr lang="nl-NL" altLang="nl-NL"/>
              <a:t>Plaatsen via een bemiddelingsbureau/organisatie</a:t>
            </a:r>
          </a:p>
          <a:p>
            <a:pPr eaLnBrk="1" hangingPunct="1">
              <a:lnSpc>
                <a:spcPct val="200000"/>
              </a:lnSpc>
              <a:buFontTx/>
              <a:buChar char="•"/>
            </a:pPr>
            <a:r>
              <a:rPr lang="nl-NL" altLang="nl-NL"/>
              <a:t>Zelf een stageplaats zoeken</a:t>
            </a:r>
          </a:p>
          <a:p>
            <a:endParaRPr lang="nl-NL" altLang="nl-NL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andaardontwerp">
  <a:themeElements>
    <a:clrScheme name="Standaardontwerp 8">
      <a:dk1>
        <a:srgbClr val="000000"/>
      </a:dk1>
      <a:lt1>
        <a:srgbClr val="FFFFFF"/>
      </a:lt1>
      <a:dk2>
        <a:srgbClr val="000000"/>
      </a:dk2>
      <a:lt2>
        <a:srgbClr val="DDBB01"/>
      </a:lt2>
      <a:accent1>
        <a:srgbClr val="B50070"/>
      </a:accent1>
      <a:accent2>
        <a:srgbClr val="C1C91F"/>
      </a:accent2>
      <a:accent3>
        <a:srgbClr val="FFFFFF"/>
      </a:accent3>
      <a:accent4>
        <a:srgbClr val="000000"/>
      </a:accent4>
      <a:accent5>
        <a:srgbClr val="D7AABB"/>
      </a:accent5>
      <a:accent6>
        <a:srgbClr val="AFB61B"/>
      </a:accent6>
      <a:hlink>
        <a:srgbClr val="009EE0"/>
      </a:hlink>
      <a:folHlink>
        <a:srgbClr val="81197F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ardontwerp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0000"/>
        </a:dk1>
        <a:lt1>
          <a:srgbClr val="FFFFFF"/>
        </a:lt1>
        <a:dk2>
          <a:srgbClr val="000000"/>
        </a:dk2>
        <a:lt2>
          <a:srgbClr val="DDBB01"/>
        </a:lt2>
        <a:accent1>
          <a:srgbClr val="B50070"/>
        </a:accent1>
        <a:accent2>
          <a:srgbClr val="C1C91F"/>
        </a:accent2>
        <a:accent3>
          <a:srgbClr val="FFFFFF"/>
        </a:accent3>
        <a:accent4>
          <a:srgbClr val="000000"/>
        </a:accent4>
        <a:accent5>
          <a:srgbClr val="D7AABB"/>
        </a:accent5>
        <a:accent6>
          <a:srgbClr val="AFB61B"/>
        </a:accent6>
        <a:hlink>
          <a:srgbClr val="009EE0"/>
        </a:hlink>
        <a:folHlink>
          <a:srgbClr val="8119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tandaardontwerp">
  <a:themeElements>
    <a:clrScheme name="Standaardontwerp 8">
      <a:dk1>
        <a:srgbClr val="000000"/>
      </a:dk1>
      <a:lt1>
        <a:srgbClr val="FFFFFF"/>
      </a:lt1>
      <a:dk2>
        <a:srgbClr val="000000"/>
      </a:dk2>
      <a:lt2>
        <a:srgbClr val="DDBB01"/>
      </a:lt2>
      <a:accent1>
        <a:srgbClr val="B50070"/>
      </a:accent1>
      <a:accent2>
        <a:srgbClr val="C1C91F"/>
      </a:accent2>
      <a:accent3>
        <a:srgbClr val="FFFFFF"/>
      </a:accent3>
      <a:accent4>
        <a:srgbClr val="000000"/>
      </a:accent4>
      <a:accent5>
        <a:srgbClr val="D7AABB"/>
      </a:accent5>
      <a:accent6>
        <a:srgbClr val="AFB61B"/>
      </a:accent6>
      <a:hlink>
        <a:srgbClr val="009EE0"/>
      </a:hlink>
      <a:folHlink>
        <a:srgbClr val="81197F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ardontwerp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0000"/>
        </a:dk1>
        <a:lt1>
          <a:srgbClr val="FFFFFF"/>
        </a:lt1>
        <a:dk2>
          <a:srgbClr val="000000"/>
        </a:dk2>
        <a:lt2>
          <a:srgbClr val="DDBB01"/>
        </a:lt2>
        <a:accent1>
          <a:srgbClr val="B50070"/>
        </a:accent1>
        <a:accent2>
          <a:srgbClr val="C1C91F"/>
        </a:accent2>
        <a:accent3>
          <a:srgbClr val="FFFFFF"/>
        </a:accent3>
        <a:accent4>
          <a:srgbClr val="000000"/>
        </a:accent4>
        <a:accent5>
          <a:srgbClr val="D7AABB"/>
        </a:accent5>
        <a:accent6>
          <a:srgbClr val="AFB61B"/>
        </a:accent6>
        <a:hlink>
          <a:srgbClr val="009EE0"/>
        </a:hlink>
        <a:folHlink>
          <a:srgbClr val="8119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861</TotalTime>
  <Words>434</Words>
  <Application>Microsoft Office PowerPoint</Application>
  <PresentationFormat>Diavoorstelling (4:3)</PresentationFormat>
  <Paragraphs>119</Paragraphs>
  <Slides>20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2</vt:i4>
      </vt:variant>
      <vt:variant>
        <vt:lpstr>Diatitels</vt:lpstr>
      </vt:variant>
      <vt:variant>
        <vt:i4>20</vt:i4>
      </vt:variant>
    </vt:vector>
  </HeadingPairs>
  <TitlesOfParts>
    <vt:vector size="24" baseType="lpstr">
      <vt:lpstr>Arial</vt:lpstr>
      <vt:lpstr>Times New Roman</vt:lpstr>
      <vt:lpstr>Standaardontwerp</vt:lpstr>
      <vt:lpstr>1_Standaardontwerp</vt:lpstr>
      <vt:lpstr>Internationale BPV</vt:lpstr>
      <vt:lpstr>Welkom</vt:lpstr>
      <vt:lpstr>  Internationale BPV Waar gaat deze voorlichting over? </vt:lpstr>
      <vt:lpstr>Beroepspraktijkvorming</vt:lpstr>
      <vt:lpstr>Waarom een stage in het buitenland?</vt:lpstr>
      <vt:lpstr>Voor, tijdens en na de stage</vt:lpstr>
      <vt:lpstr>Tijdens de stage</vt:lpstr>
      <vt:lpstr>Na de stage</vt:lpstr>
      <vt:lpstr>Mogelijkheden buitenland</vt:lpstr>
      <vt:lpstr>Dutch students abroad</vt:lpstr>
      <vt:lpstr>Waar kun je naar toe?</vt:lpstr>
      <vt:lpstr>Wat moet je regelen?</vt:lpstr>
      <vt:lpstr>Hoe wordt de BPV deels betaald?</vt:lpstr>
      <vt:lpstr>Wat doet NP met ERASMUS+?</vt:lpstr>
      <vt:lpstr>Financiële aspecten</vt:lpstr>
      <vt:lpstr>Te verwachten kosten</vt:lpstr>
      <vt:lpstr>Verplichte documenten</vt:lpstr>
      <vt:lpstr>Wat doe je als het niet goed gaat?</vt:lpstr>
      <vt:lpstr>Meer info op NP website:</vt:lpstr>
      <vt:lpstr>NN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I-BPV</dc:title>
  <dc:creator>Miedema,G.G.N.</dc:creator>
  <cp:lastModifiedBy>Rina Niemeijer</cp:lastModifiedBy>
  <cp:revision>48</cp:revision>
  <cp:lastPrinted>2016-03-15T09:51:11Z</cp:lastPrinted>
  <dcterms:created xsi:type="dcterms:W3CDTF">2009-12-16T15:11:37Z</dcterms:created>
  <dcterms:modified xsi:type="dcterms:W3CDTF">2017-11-27T10:45:34Z</dcterms:modified>
</cp:coreProperties>
</file>