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70" r:id="rId6"/>
    <p:sldId id="27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87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00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72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23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97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28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246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24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58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63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78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12DDC-7A9B-4F6F-835D-3B612E1F438D}" type="datetimeFigureOut">
              <a:rPr lang="nl-NL" smtClean="0"/>
              <a:t>3-4-2015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4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wikia.nocookie.net/__cb20080603223855/legostarwars/images/5/5d/Lego_brick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4579" y="687828"/>
            <a:ext cx="7772400" cy="1470025"/>
          </a:xfrm>
        </p:spPr>
        <p:txBody>
          <a:bodyPr/>
          <a:lstStyle/>
          <a:p>
            <a:r>
              <a:rPr lang="nl-NL" b="1" dirty="0" smtClean="0"/>
              <a:t>4. Leesvaardig</a:t>
            </a:r>
            <a:endParaRPr lang="nl-NL" b="1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-4224" y="293609"/>
            <a:ext cx="3640119" cy="550912"/>
          </a:xfrm>
        </p:spPr>
        <p:txBody>
          <a:bodyPr>
            <a:noAutofit/>
          </a:bodyPr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Blz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smtClean="0">
                <a:solidFill>
                  <a:schemeClr val="tx1"/>
                </a:solidFill>
              </a:rPr>
              <a:t>144 t/m 150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6475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/>
          <p:cNvSpPr txBox="1">
            <a:spLocks/>
          </p:cNvSpPr>
          <p:nvPr/>
        </p:nvSpPr>
        <p:spPr>
          <a:xfrm>
            <a:off x="6470843" y="149195"/>
            <a:ext cx="2158673" cy="557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dirty="0" smtClean="0"/>
              <a:t>Blok </a:t>
            </a:r>
            <a:r>
              <a:rPr lang="nl-NL" sz="7200" b="1" dirty="0" smtClean="0"/>
              <a:t>6</a:t>
            </a:r>
            <a:endParaRPr lang="nl-NL" sz="7200" b="1" dirty="0"/>
          </a:p>
        </p:txBody>
      </p:sp>
      <p:pic>
        <p:nvPicPr>
          <p:cNvPr id="8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255" y="455781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475" y="64534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075" y="837461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26" y="2276872"/>
            <a:ext cx="5544636" cy="4156032"/>
          </a:xfrm>
          <a:prstGeom prst="rect">
            <a:avLst/>
          </a:prstGeom>
        </p:spPr>
      </p:pic>
      <p:pic>
        <p:nvPicPr>
          <p:cNvPr id="10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286" y="119747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643" y="1070381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059016" cy="1143000"/>
          </a:xfrm>
        </p:spPr>
        <p:txBody>
          <a:bodyPr/>
          <a:lstStyle/>
          <a:p>
            <a:r>
              <a:rPr lang="en-US" b="1" dirty="0" err="1" smtClean="0"/>
              <a:t>Leesvaardig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9170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 smtClean="0"/>
              <a:t>Leerdoel</a:t>
            </a:r>
            <a:r>
              <a:rPr lang="en-US" dirty="0" smtClean="0"/>
              <a:t> (2f):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weet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de </a:t>
            </a:r>
            <a:r>
              <a:rPr lang="en-US" dirty="0" err="1" smtClean="0"/>
              <a:t>tekst</a:t>
            </a:r>
            <a:r>
              <a:rPr lang="en-US" dirty="0" smtClean="0"/>
              <a:t> de </a:t>
            </a:r>
            <a:r>
              <a:rPr lang="en-US" dirty="0" err="1" smtClean="0"/>
              <a:t>halen</a:t>
            </a:r>
            <a:r>
              <a:rPr lang="en-US" dirty="0" smtClean="0"/>
              <a:t> </a:t>
            </a: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u="sng" dirty="0" err="1" smtClean="0"/>
              <a:t>feit</a:t>
            </a:r>
            <a:r>
              <a:rPr lang="en-US" dirty="0" smtClean="0"/>
              <a:t> of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u="sng" dirty="0" err="1" smtClean="0"/>
              <a:t>mening</a:t>
            </a:r>
            <a:r>
              <a:rPr lang="en-US" dirty="0" smtClean="0"/>
              <a:t> 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tekst</a:t>
            </a:r>
            <a:r>
              <a:rPr lang="en-US" dirty="0" smtClean="0"/>
              <a:t> </a:t>
            </a:r>
            <a:r>
              <a:rPr lang="en-US" b="1" u="sng" dirty="0" err="1" smtClean="0"/>
              <a:t>argumenten</a:t>
            </a:r>
            <a:r>
              <a:rPr lang="en-US" b="1" dirty="0" smtClean="0"/>
              <a:t> </a:t>
            </a:r>
            <a:r>
              <a:rPr lang="en-US" dirty="0" err="1" smtClean="0"/>
              <a:t>halen</a:t>
            </a:r>
            <a:r>
              <a:rPr lang="en-US" dirty="0" smtClean="0"/>
              <a:t> die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mening</a:t>
            </a:r>
            <a:r>
              <a:rPr lang="en-US" dirty="0" smtClean="0"/>
              <a:t> </a:t>
            </a:r>
            <a:r>
              <a:rPr lang="en-US" dirty="0" err="1" smtClean="0"/>
              <a:t>ondersteunen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kent</a:t>
            </a:r>
            <a:r>
              <a:rPr lang="en-US" dirty="0" smtClean="0"/>
              <a:t> het </a:t>
            </a:r>
            <a:r>
              <a:rPr lang="en-US" b="1" u="sng" dirty="0" err="1" smtClean="0"/>
              <a:t>tekstdoel</a:t>
            </a:r>
            <a:r>
              <a:rPr lang="en-US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overtuigen</a:t>
            </a:r>
            <a:r>
              <a:rPr lang="en-US" sz="2400" dirty="0" smtClean="0"/>
              <a:t>, </a:t>
            </a:r>
            <a:r>
              <a:rPr lang="en-US" sz="2400" dirty="0" err="1" smtClean="0"/>
              <a:t>vermaken</a:t>
            </a:r>
            <a:r>
              <a:rPr lang="en-US" sz="2400" dirty="0" smtClean="0"/>
              <a:t>, </a:t>
            </a:r>
            <a:r>
              <a:rPr lang="en-US" sz="2400" dirty="0" err="1" smtClean="0"/>
              <a:t>informeren</a:t>
            </a:r>
            <a:r>
              <a:rPr lang="en-US" sz="2400" dirty="0" smtClean="0"/>
              <a:t>).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weet</a:t>
            </a:r>
            <a:r>
              <a:rPr lang="en-US" dirty="0" smtClean="0"/>
              <a:t> het </a:t>
            </a:r>
            <a:r>
              <a:rPr lang="en-US" b="1" u="sng" dirty="0" err="1" smtClean="0"/>
              <a:t>onderwerp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tekst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benoemen</a:t>
            </a:r>
            <a:r>
              <a:rPr lang="en-US" dirty="0" smtClean="0"/>
              <a:t>. </a:t>
            </a:r>
            <a:endParaRPr lang="en-US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16417"/>
            <a:ext cx="2915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/>
              <a:t>Blz</a:t>
            </a:r>
            <a:r>
              <a:rPr lang="en-US" sz="3600" dirty="0" smtClean="0"/>
              <a:t>. </a:t>
            </a:r>
            <a:r>
              <a:rPr lang="en-US" sz="3600" dirty="0" smtClean="0"/>
              <a:t>144 </a:t>
            </a:r>
            <a:r>
              <a:rPr lang="en-US" sz="3600" dirty="0" err="1" smtClean="0"/>
              <a:t>e.v</a:t>
            </a:r>
            <a:r>
              <a:rPr lang="en-US" sz="3600" dirty="0" smtClean="0"/>
              <a:t>.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9342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/>
          <p:cNvSpPr txBox="1">
            <a:spLocks/>
          </p:cNvSpPr>
          <p:nvPr/>
        </p:nvSpPr>
        <p:spPr>
          <a:xfrm>
            <a:off x="179512" y="260648"/>
            <a:ext cx="5829300" cy="537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 err="1">
                <a:latin typeface="+mn-lt"/>
              </a:rPr>
              <a:t>Nakijken</a:t>
            </a:r>
            <a:r>
              <a:rPr lang="en-US" sz="3300" b="1" dirty="0">
                <a:latin typeface="+mn-lt"/>
              </a:rPr>
              <a:t> </a:t>
            </a:r>
            <a:r>
              <a:rPr lang="en-US" sz="3300" b="1" dirty="0" err="1">
                <a:latin typeface="+mn-lt"/>
              </a:rPr>
              <a:t>blz</a:t>
            </a:r>
            <a:r>
              <a:rPr lang="en-US" sz="3300" b="1" dirty="0">
                <a:latin typeface="+mn-lt"/>
              </a:rPr>
              <a:t>. </a:t>
            </a:r>
            <a:r>
              <a:rPr lang="en-US" sz="3300" b="1" dirty="0" smtClean="0">
                <a:latin typeface="+mn-lt"/>
              </a:rPr>
              <a:t>145 </a:t>
            </a:r>
            <a:endParaRPr lang="nl-NL" sz="3300" b="1" dirty="0">
              <a:latin typeface="+mn-lt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75522" y="2132856"/>
            <a:ext cx="85546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4.1	Feit, mening en argument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Opdracht </a:t>
            </a:r>
            <a:r>
              <a:rPr lang="nl-NL" sz="2400" b="1" dirty="0"/>
              <a:t>17</a:t>
            </a:r>
          </a:p>
          <a:p>
            <a:r>
              <a:rPr lang="nl-NL" sz="2400" dirty="0" smtClean="0"/>
              <a:t>1     Verhuizen (iedere alinea gaat er over).</a:t>
            </a:r>
            <a:endParaRPr lang="nl-NL" sz="2400" dirty="0"/>
          </a:p>
          <a:p>
            <a:r>
              <a:rPr lang="nl-NL" sz="2400" dirty="0" smtClean="0"/>
              <a:t>2     Omdat </a:t>
            </a:r>
            <a:r>
              <a:rPr lang="nl-NL" sz="2400" dirty="0"/>
              <a:t>zij al haar vriendinnen </a:t>
            </a:r>
            <a:r>
              <a:rPr lang="nl-NL" sz="2400" dirty="0" smtClean="0"/>
              <a:t>achterlaat </a:t>
            </a:r>
            <a:r>
              <a:rPr lang="nl-NL" sz="2400" dirty="0"/>
              <a:t>(</a:t>
            </a:r>
            <a:r>
              <a:rPr lang="nl-NL" sz="2400" dirty="0" smtClean="0"/>
              <a:t>1</a:t>
            </a:r>
            <a:r>
              <a:rPr lang="nl-NL" sz="2400" baseline="30000" dirty="0" smtClean="0"/>
              <a:t>e</a:t>
            </a:r>
            <a:r>
              <a:rPr lang="nl-NL" sz="2400" dirty="0" smtClean="0"/>
              <a:t> alinea).</a:t>
            </a:r>
            <a:endParaRPr lang="nl-NL" sz="2400" dirty="0"/>
          </a:p>
          <a:p>
            <a:r>
              <a:rPr lang="nl-NL" sz="2400" dirty="0" smtClean="0"/>
              <a:t>3</a:t>
            </a:r>
            <a:r>
              <a:rPr lang="nl-NL" sz="2400" dirty="0"/>
              <a:t> </a:t>
            </a:r>
            <a:r>
              <a:rPr lang="nl-NL" sz="2400" dirty="0" smtClean="0"/>
              <a:t>    Ze </a:t>
            </a:r>
            <a:r>
              <a:rPr lang="nl-NL" sz="2400" dirty="0"/>
              <a:t>voelt zich ziek.</a:t>
            </a:r>
          </a:p>
          <a:p>
            <a:pPr marL="457200" indent="-457200">
              <a:buAutoNum type="arabicPlain" startAt="4"/>
            </a:pPr>
            <a:r>
              <a:rPr lang="nl-NL" sz="2400" dirty="0" smtClean="0"/>
              <a:t>Vier verhuisdozen (</a:t>
            </a:r>
            <a:r>
              <a:rPr lang="nl-NL" sz="2400" dirty="0"/>
              <a:t>laatste zin van alinea </a:t>
            </a:r>
            <a:r>
              <a:rPr lang="nl-NL" sz="2400" dirty="0" smtClean="0"/>
              <a:t>3).</a:t>
            </a:r>
            <a:r>
              <a:rPr lang="nl-NL" sz="2400" dirty="0"/>
              <a:t>	</a:t>
            </a:r>
            <a:endParaRPr lang="nl-NL" sz="2400" dirty="0" smtClean="0"/>
          </a:p>
          <a:p>
            <a:pPr marL="457200" indent="-457200">
              <a:buAutoNum type="arabicPlain" startAt="4"/>
            </a:pPr>
            <a:r>
              <a:rPr lang="nl-NL" sz="2400" dirty="0" smtClean="0"/>
              <a:t>A</a:t>
            </a:r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>
            <a:off x="3779912" y="4652"/>
            <a:ext cx="5619320" cy="2100575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nl-NL" sz="2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Leertip</a:t>
            </a:r>
            <a:r>
              <a:rPr lang="nl-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: </a:t>
            </a:r>
            <a:endParaRPr lang="nl-NL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Wat is het onderwerp? </a:t>
            </a:r>
          </a:p>
          <a:p>
            <a:pPr algn="ctr"/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Hoe vind je </a:t>
            </a:r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gevoelens van personen in een tekst?</a:t>
            </a:r>
            <a:endParaRPr lang="nl-NL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endParaRPr lang="nl-NL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6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/>
          <p:cNvSpPr txBox="1">
            <a:spLocks/>
          </p:cNvSpPr>
          <p:nvPr/>
        </p:nvSpPr>
        <p:spPr>
          <a:xfrm>
            <a:off x="214873" y="585344"/>
            <a:ext cx="5829300" cy="537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 err="1">
                <a:latin typeface="+mn-lt"/>
              </a:rPr>
              <a:t>Nakijken</a:t>
            </a:r>
            <a:r>
              <a:rPr lang="en-US" sz="3300" b="1" dirty="0">
                <a:latin typeface="+mn-lt"/>
              </a:rPr>
              <a:t> </a:t>
            </a:r>
            <a:r>
              <a:rPr lang="en-US" sz="3300" b="1" dirty="0" err="1">
                <a:latin typeface="+mn-lt"/>
              </a:rPr>
              <a:t>blz</a:t>
            </a:r>
            <a:r>
              <a:rPr lang="en-US" sz="3300" b="1" dirty="0">
                <a:latin typeface="+mn-lt"/>
              </a:rPr>
              <a:t>. </a:t>
            </a:r>
            <a:r>
              <a:rPr lang="en-US" sz="3300" b="1" dirty="0" smtClean="0">
                <a:latin typeface="+mn-lt"/>
              </a:rPr>
              <a:t>147 </a:t>
            </a:r>
            <a:endParaRPr lang="nl-NL" sz="3300" b="1" dirty="0">
              <a:latin typeface="+mn-lt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395536" y="141277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Opdracht 18</a:t>
            </a:r>
          </a:p>
          <a:p>
            <a:r>
              <a:rPr lang="nl-NL" sz="2400" dirty="0"/>
              <a:t>1	</a:t>
            </a:r>
            <a:r>
              <a:rPr lang="nl-NL" sz="2400" dirty="0" smtClean="0"/>
              <a:t>verhuizen</a:t>
            </a:r>
            <a:endParaRPr lang="nl-NL" sz="2400" dirty="0"/>
          </a:p>
          <a:p>
            <a:r>
              <a:rPr lang="nl-NL" sz="2400" dirty="0" smtClean="0"/>
              <a:t>2</a:t>
            </a:r>
            <a:r>
              <a:rPr lang="nl-NL" sz="2400" dirty="0"/>
              <a:t>	Bij alinea </a:t>
            </a:r>
            <a:r>
              <a:rPr lang="nl-NL" sz="2400" dirty="0" smtClean="0"/>
              <a:t>3 </a:t>
            </a:r>
            <a:r>
              <a:rPr lang="nl-NL" dirty="0" smtClean="0"/>
              <a:t>(eerste </a:t>
            </a:r>
            <a:r>
              <a:rPr lang="nl-NL" dirty="0"/>
              <a:t>2 alinea’s vormen de </a:t>
            </a:r>
            <a:r>
              <a:rPr lang="nl-NL" dirty="0" smtClean="0"/>
              <a:t>inleiding).</a:t>
            </a:r>
            <a:endParaRPr lang="nl-NL" dirty="0"/>
          </a:p>
          <a:p>
            <a:r>
              <a:rPr lang="nl-NL" sz="2400" dirty="0"/>
              <a:t>3	</a:t>
            </a:r>
            <a:r>
              <a:rPr lang="nl-NL" sz="2400" dirty="0" smtClean="0"/>
              <a:t>B. </a:t>
            </a:r>
            <a:r>
              <a:rPr lang="nl-NL" dirty="0"/>
              <a:t>Dat kun je zien aan het woordje </a:t>
            </a:r>
            <a:r>
              <a:rPr lang="nl-NL" i="1" dirty="0"/>
              <a:t>Volgens</a:t>
            </a:r>
            <a:r>
              <a:rPr lang="nl-NL" dirty="0"/>
              <a:t>.</a:t>
            </a:r>
          </a:p>
          <a:p>
            <a:r>
              <a:rPr lang="nl-NL" sz="2400" dirty="0"/>
              <a:t>4	</a:t>
            </a:r>
            <a:r>
              <a:rPr lang="nl-NL" sz="2400" dirty="0" smtClean="0"/>
              <a:t>A. </a:t>
            </a:r>
            <a:r>
              <a:rPr lang="nl-NL" dirty="0" smtClean="0"/>
              <a:t>De </a:t>
            </a:r>
            <a:r>
              <a:rPr lang="nl-NL" dirty="0"/>
              <a:t>informatie in deze zin klopt en je kunt het controleren.</a:t>
            </a:r>
          </a:p>
          <a:p>
            <a:r>
              <a:rPr lang="nl-NL" sz="2400" dirty="0"/>
              <a:t>5	</a:t>
            </a:r>
            <a:r>
              <a:rPr lang="nl-NL" sz="2400" dirty="0" smtClean="0"/>
              <a:t>A. </a:t>
            </a:r>
            <a:r>
              <a:rPr lang="nl-NL" dirty="0" smtClean="0"/>
              <a:t>Een </a:t>
            </a:r>
            <a:r>
              <a:rPr lang="nl-NL" dirty="0"/>
              <a:t>argument begint vaak met het woordje omdat.</a:t>
            </a:r>
          </a:p>
          <a:p>
            <a:r>
              <a:rPr lang="nl-NL" sz="2400" dirty="0"/>
              <a:t>6	</a:t>
            </a:r>
            <a:r>
              <a:rPr lang="nl-NL" sz="2400" dirty="0"/>
              <a:t>A</a:t>
            </a:r>
            <a:r>
              <a:rPr lang="nl-NL" sz="2400" dirty="0" smtClean="0"/>
              <a:t>linea 3. </a:t>
            </a:r>
            <a:r>
              <a:rPr lang="nl-NL" dirty="0" smtClean="0"/>
              <a:t>In </a:t>
            </a:r>
            <a:r>
              <a:rPr lang="nl-NL" dirty="0"/>
              <a:t>alinea 3 en 4 komen leeftijdsgenoten aan het woord.</a:t>
            </a:r>
          </a:p>
          <a:p>
            <a:r>
              <a:rPr lang="nl-NL" sz="2400" dirty="0"/>
              <a:t>7	</a:t>
            </a:r>
            <a:r>
              <a:rPr lang="nl-NL" sz="2400" dirty="0" smtClean="0"/>
              <a:t>B. </a:t>
            </a:r>
            <a:r>
              <a:rPr lang="nl-NL" dirty="0" smtClean="0"/>
              <a:t>Deze </a:t>
            </a:r>
            <a:r>
              <a:rPr lang="nl-NL" dirty="0"/>
              <a:t>zin vertelt iets over de hele tekst.</a:t>
            </a:r>
          </a:p>
          <a:p>
            <a:pPr marL="457200" indent="-457200">
              <a:buAutoNum type="arabicPlain" startAt="8"/>
            </a:pPr>
            <a:r>
              <a:rPr lang="nl-NL" sz="2400" dirty="0" smtClean="0"/>
              <a:t>B. </a:t>
            </a:r>
            <a:r>
              <a:rPr lang="nl-NL" dirty="0" smtClean="0"/>
              <a:t>In </a:t>
            </a:r>
            <a:r>
              <a:rPr lang="nl-NL" dirty="0"/>
              <a:t>deze tekst wordt informatie gegeven over verhuizen</a:t>
            </a:r>
            <a:r>
              <a:rPr lang="nl-NL" sz="2400" dirty="0"/>
              <a:t>. </a:t>
            </a:r>
            <a:endParaRPr lang="nl-NL" sz="2400" dirty="0" smtClean="0"/>
          </a:p>
          <a:p>
            <a:pPr marL="457200" indent="-457200">
              <a:buAutoNum type="arabicPlain" startAt="8"/>
            </a:pPr>
            <a:endParaRPr lang="nl-NL" sz="2400" dirty="0"/>
          </a:p>
          <a:p>
            <a:r>
              <a:rPr lang="nl-NL" sz="2400" b="1" dirty="0"/>
              <a:t>Opdracht </a:t>
            </a:r>
            <a:r>
              <a:rPr lang="nl-NL" sz="2400" b="1" dirty="0" smtClean="0"/>
              <a:t>19 (mondeling bespreken)</a:t>
            </a:r>
            <a:endParaRPr lang="nl-NL" sz="2400" b="1" dirty="0"/>
          </a:p>
          <a:p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 rot="21235747">
            <a:off x="5190712" y="328231"/>
            <a:ext cx="4096595" cy="1792798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nl-NL" sz="2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Leertip</a:t>
            </a:r>
            <a:r>
              <a:rPr lang="nl-NL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: </a:t>
            </a:r>
            <a:endParaRPr lang="nl-NL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Wat is een tekstdoel</a:t>
            </a:r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Wat is een feit?</a:t>
            </a:r>
          </a:p>
          <a:p>
            <a:pPr algn="ctr"/>
            <a:r>
              <a:rPr lang="nl-NL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En een mening?</a:t>
            </a:r>
            <a:endParaRPr lang="nl-NL" sz="28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3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/>
          <p:cNvSpPr txBox="1">
            <a:spLocks/>
          </p:cNvSpPr>
          <p:nvPr/>
        </p:nvSpPr>
        <p:spPr>
          <a:xfrm>
            <a:off x="208629" y="296742"/>
            <a:ext cx="5829300" cy="537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 err="1">
                <a:latin typeface="+mn-lt"/>
              </a:rPr>
              <a:t>Nakijken</a:t>
            </a:r>
            <a:r>
              <a:rPr lang="en-US" sz="3300" b="1" dirty="0">
                <a:latin typeface="+mn-lt"/>
              </a:rPr>
              <a:t> </a:t>
            </a:r>
            <a:r>
              <a:rPr lang="en-US" sz="3300" b="1" dirty="0" err="1">
                <a:latin typeface="+mn-lt"/>
              </a:rPr>
              <a:t>blz</a:t>
            </a:r>
            <a:r>
              <a:rPr lang="en-US" sz="3300" b="1" dirty="0">
                <a:latin typeface="+mn-lt"/>
              </a:rPr>
              <a:t>. </a:t>
            </a:r>
            <a:r>
              <a:rPr lang="en-US" sz="3300" b="1" dirty="0" smtClean="0">
                <a:latin typeface="+mn-lt"/>
              </a:rPr>
              <a:t>149 </a:t>
            </a:r>
            <a:endParaRPr lang="nl-NL" sz="3300" b="1" dirty="0">
              <a:latin typeface="+mn-lt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211580" y="1124743"/>
            <a:ext cx="868089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Opdracht 20</a:t>
            </a:r>
          </a:p>
          <a:p>
            <a:r>
              <a:rPr lang="nl-NL" sz="2400" dirty="0"/>
              <a:t>1	</a:t>
            </a:r>
            <a:r>
              <a:rPr lang="nl-NL" sz="2400" dirty="0" smtClean="0"/>
              <a:t>huisdieren </a:t>
            </a:r>
            <a:r>
              <a:rPr lang="nl-NL" sz="2400" dirty="0"/>
              <a:t>verhuizen</a:t>
            </a:r>
            <a:r>
              <a:rPr lang="nl-NL" sz="2400" dirty="0" smtClean="0"/>
              <a:t>.</a:t>
            </a:r>
            <a:endParaRPr lang="nl-NL" sz="2400" dirty="0"/>
          </a:p>
          <a:p>
            <a:r>
              <a:rPr lang="nl-NL" sz="2400" dirty="0"/>
              <a:t>2	B</a:t>
            </a:r>
          </a:p>
          <a:p>
            <a:r>
              <a:rPr lang="nl-NL" sz="2400" dirty="0" smtClean="0"/>
              <a:t>3</a:t>
            </a:r>
            <a:r>
              <a:rPr lang="nl-NL" sz="2400" dirty="0"/>
              <a:t>	In zijn eigen kooi, hok of </a:t>
            </a:r>
            <a:r>
              <a:rPr lang="nl-NL" sz="2400" dirty="0" smtClean="0"/>
              <a:t>bak.</a:t>
            </a:r>
            <a:r>
              <a:rPr lang="nl-NL" dirty="0" smtClean="0"/>
              <a:t> (het </a:t>
            </a:r>
            <a:r>
              <a:rPr lang="nl-NL" dirty="0"/>
              <a:t>einde van alinea </a:t>
            </a:r>
            <a:r>
              <a:rPr lang="nl-NL" dirty="0" smtClean="0"/>
              <a:t>2)</a:t>
            </a:r>
            <a:endParaRPr lang="nl-NL" dirty="0"/>
          </a:p>
          <a:p>
            <a:r>
              <a:rPr lang="nl-NL" sz="2400" dirty="0"/>
              <a:t>4	</a:t>
            </a:r>
            <a:r>
              <a:rPr lang="nl-NL" sz="2200" i="1" dirty="0" smtClean="0"/>
              <a:t>U </a:t>
            </a:r>
            <a:r>
              <a:rPr lang="nl-NL" sz="2200" i="1" dirty="0"/>
              <a:t>kunt verhuisstress bij kleine huisdieren makkelijk voorkomen</a:t>
            </a:r>
            <a:r>
              <a:rPr lang="nl-NL" sz="2200" dirty="0"/>
              <a:t>.</a:t>
            </a:r>
          </a:p>
          <a:p>
            <a:r>
              <a:rPr lang="nl-NL" sz="2400" dirty="0" smtClean="0"/>
              <a:t>5</a:t>
            </a:r>
            <a:r>
              <a:rPr lang="nl-NL" sz="2400" dirty="0"/>
              <a:t>	</a:t>
            </a:r>
            <a:r>
              <a:rPr lang="nl-NL" sz="2200" dirty="0" smtClean="0"/>
              <a:t> (</a:t>
            </a:r>
            <a:r>
              <a:rPr lang="nl-NL" sz="2200" dirty="0"/>
              <a:t>Want) dat heeft een rustgevende werking op uw kleine huisdier.</a:t>
            </a:r>
          </a:p>
          <a:p>
            <a:pPr marL="457200" indent="-457200">
              <a:buAutoNum type="arabicPlain" startAt="6"/>
            </a:pPr>
            <a:r>
              <a:rPr lang="nl-NL" sz="2400" dirty="0" smtClean="0"/>
              <a:t>       A. </a:t>
            </a:r>
            <a:r>
              <a:rPr lang="nl-NL" dirty="0" smtClean="0"/>
              <a:t>Aan </a:t>
            </a:r>
            <a:r>
              <a:rPr lang="nl-NL" dirty="0"/>
              <a:t>het woordje </a:t>
            </a:r>
            <a:r>
              <a:rPr lang="nl-NL" i="1" dirty="0"/>
              <a:t>vindt </a:t>
            </a:r>
            <a:r>
              <a:rPr lang="nl-NL" dirty="0"/>
              <a:t>kun </a:t>
            </a:r>
            <a:r>
              <a:rPr lang="nl-NL" dirty="0" smtClean="0"/>
              <a:t>je dat zien</a:t>
            </a:r>
          </a:p>
          <a:p>
            <a:pPr marL="457200" indent="-457200">
              <a:buAutoNum type="arabicPlain" startAt="6"/>
            </a:pPr>
            <a:r>
              <a:rPr lang="nl-NL" sz="2400" dirty="0"/>
              <a:t>	</a:t>
            </a:r>
            <a:r>
              <a:rPr lang="nl-NL" sz="2400" dirty="0" smtClean="0"/>
              <a:t>C</a:t>
            </a:r>
            <a:endParaRPr lang="nl-NL" sz="2400" dirty="0"/>
          </a:p>
          <a:p>
            <a:r>
              <a:rPr lang="nl-NL" sz="2400" dirty="0"/>
              <a:t>8	</a:t>
            </a:r>
            <a:r>
              <a:rPr lang="nl-NL" sz="2400" dirty="0" smtClean="0"/>
              <a:t>B. </a:t>
            </a:r>
            <a:r>
              <a:rPr lang="nl-NL" dirty="0" smtClean="0"/>
              <a:t>(omdat </a:t>
            </a:r>
            <a:r>
              <a:rPr lang="nl-NL" dirty="0"/>
              <a:t>dit alleen uitleg is bij de zin die ervoor </a:t>
            </a:r>
            <a:r>
              <a:rPr lang="nl-NL" dirty="0" smtClean="0"/>
              <a:t>staat)</a:t>
            </a:r>
            <a:endParaRPr lang="nl-NL" dirty="0"/>
          </a:p>
          <a:p>
            <a:pPr marL="457200" indent="-457200">
              <a:buAutoNum type="arabicPlain" startAt="9"/>
            </a:pPr>
            <a:r>
              <a:rPr lang="nl-NL" sz="2400" dirty="0" smtClean="0"/>
              <a:t>      Honden hechten </a:t>
            </a:r>
            <a:r>
              <a:rPr lang="nl-NL" sz="2400" dirty="0"/>
              <a:t>zich aan hun baasje en niet aan hun </a:t>
            </a:r>
            <a:r>
              <a:rPr lang="nl-NL" sz="2400" dirty="0" smtClean="0"/>
              <a:t>    </a:t>
            </a:r>
          </a:p>
          <a:p>
            <a:r>
              <a:rPr lang="nl-NL" sz="2400" dirty="0" smtClean="0"/>
              <a:t>             omgeving </a:t>
            </a:r>
            <a:r>
              <a:rPr lang="nl-NL" dirty="0" smtClean="0"/>
              <a:t>(alinea 7).</a:t>
            </a:r>
            <a:endParaRPr lang="nl-NL" dirty="0"/>
          </a:p>
          <a:p>
            <a:pPr marL="457200" indent="-457200">
              <a:buAutoNum type="arabicPlain" startAt="10"/>
            </a:pPr>
            <a:r>
              <a:rPr lang="nl-NL" sz="2400" dirty="0" smtClean="0"/>
              <a:t>      1</a:t>
            </a:r>
            <a:r>
              <a:rPr lang="nl-NL" sz="2400" dirty="0"/>
              <a:t>) De hond kent de gevaren (zoals het verkeer) van de </a:t>
            </a:r>
            <a:r>
              <a:rPr lang="nl-NL" sz="2400" dirty="0" smtClean="0"/>
              <a:t>         </a:t>
            </a:r>
          </a:p>
          <a:p>
            <a:r>
              <a:rPr lang="nl-NL" sz="2400" dirty="0"/>
              <a:t> </a:t>
            </a:r>
            <a:r>
              <a:rPr lang="nl-NL" sz="2400" dirty="0" smtClean="0"/>
              <a:t>                 nieuwe </a:t>
            </a:r>
            <a:r>
              <a:rPr lang="nl-NL" sz="2400" dirty="0"/>
              <a:t>buurt nog niet. </a:t>
            </a:r>
            <a:r>
              <a:rPr lang="nl-NL" dirty="0" smtClean="0"/>
              <a:t>(</a:t>
            </a:r>
            <a:r>
              <a:rPr lang="nl-NL" dirty="0"/>
              <a:t>alinea </a:t>
            </a:r>
            <a:r>
              <a:rPr lang="nl-NL" dirty="0" smtClean="0"/>
              <a:t>8)</a:t>
            </a:r>
            <a:endParaRPr lang="nl-NL" dirty="0"/>
          </a:p>
          <a:p>
            <a:r>
              <a:rPr lang="nl-NL" sz="2400" dirty="0" smtClean="0"/>
              <a:t>              2</a:t>
            </a:r>
            <a:r>
              <a:rPr lang="nl-NL" sz="2400" dirty="0"/>
              <a:t>) Als de hond wegloopt is de kans klein dat hij de weg </a:t>
            </a:r>
            <a:r>
              <a:rPr lang="nl-NL" sz="2400" dirty="0"/>
              <a:t> </a:t>
            </a:r>
            <a:r>
              <a:rPr lang="nl-NL" sz="2400" dirty="0" smtClean="0"/>
              <a:t>         </a:t>
            </a:r>
          </a:p>
          <a:p>
            <a:r>
              <a:rPr lang="nl-NL" sz="2400" dirty="0" smtClean="0"/>
              <a:t>                  terugvindt. </a:t>
            </a:r>
            <a:r>
              <a:rPr lang="nl-NL" dirty="0"/>
              <a:t>(alinea 8)</a:t>
            </a:r>
          </a:p>
          <a:p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 rot="21235747">
            <a:off x="5718580" y="319464"/>
            <a:ext cx="3333640" cy="807913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nl-NL" sz="16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Leertip</a:t>
            </a:r>
            <a:r>
              <a:rPr lang="nl-NL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: </a:t>
            </a:r>
            <a:endParaRPr lang="nl-NL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nl-NL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Hoe vind je een kernzin?</a:t>
            </a:r>
          </a:p>
          <a:p>
            <a:pPr algn="ctr"/>
            <a:r>
              <a:rPr lang="en-US" sz="1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Wie</a:t>
            </a:r>
            <a:r>
              <a:rPr lang="en-US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si</a:t>
            </a:r>
            <a:r>
              <a:rPr lang="en-US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de </a:t>
            </a:r>
            <a:r>
              <a:rPr lang="en-US" sz="1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bron</a:t>
            </a:r>
            <a:r>
              <a:rPr lang="en-US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?</a:t>
            </a:r>
            <a:endParaRPr lang="nl-NL" sz="16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/>
          <p:cNvSpPr txBox="1">
            <a:spLocks/>
          </p:cNvSpPr>
          <p:nvPr/>
        </p:nvSpPr>
        <p:spPr>
          <a:xfrm>
            <a:off x="208629" y="296742"/>
            <a:ext cx="5829300" cy="5373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 err="1" smtClean="0">
                <a:latin typeface="+mn-lt"/>
              </a:rPr>
              <a:t>Vervolg</a:t>
            </a:r>
            <a:r>
              <a:rPr lang="en-US" sz="3300" b="1" dirty="0" smtClean="0">
                <a:latin typeface="+mn-lt"/>
              </a:rPr>
              <a:t> </a:t>
            </a:r>
            <a:r>
              <a:rPr lang="en-US" sz="3300" b="1" dirty="0" err="1" smtClean="0">
                <a:latin typeface="+mn-lt"/>
              </a:rPr>
              <a:t>opdracht</a:t>
            </a:r>
            <a:r>
              <a:rPr lang="en-US" sz="3300" b="1" dirty="0" smtClean="0">
                <a:latin typeface="+mn-lt"/>
              </a:rPr>
              <a:t> 20 </a:t>
            </a:r>
            <a:r>
              <a:rPr lang="en-US" sz="3300" b="1" dirty="0" err="1" smtClean="0">
                <a:latin typeface="+mn-lt"/>
              </a:rPr>
              <a:t>blz</a:t>
            </a:r>
            <a:r>
              <a:rPr lang="en-US" sz="3300" b="1" dirty="0" smtClean="0">
                <a:latin typeface="+mn-lt"/>
              </a:rPr>
              <a:t>. 150 </a:t>
            </a:r>
            <a:endParaRPr lang="nl-NL" sz="3300" b="1" dirty="0">
              <a:latin typeface="+mn-lt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719064" y="1345762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11	Aan het woord </a:t>
            </a:r>
            <a:r>
              <a:rPr lang="nl-NL" sz="2400" i="1" dirty="0"/>
              <a:t>dus</a:t>
            </a:r>
            <a:r>
              <a:rPr lang="nl-NL" sz="2400" dirty="0"/>
              <a:t>.</a:t>
            </a:r>
          </a:p>
          <a:p>
            <a:r>
              <a:rPr lang="nl-NL" sz="2400" dirty="0"/>
              <a:t>12	</a:t>
            </a:r>
            <a:r>
              <a:rPr lang="nl-NL" sz="2400" dirty="0" smtClean="0"/>
              <a:t>informatie </a:t>
            </a:r>
            <a:r>
              <a:rPr lang="nl-NL" sz="2400" dirty="0"/>
              <a:t>geven.</a:t>
            </a:r>
          </a:p>
          <a:p>
            <a:pPr marL="457200" indent="-457200">
              <a:buAutoNum type="arabicPlain" startAt="13"/>
            </a:pPr>
            <a:r>
              <a:rPr lang="nl-NL" sz="2400" dirty="0" smtClean="0"/>
              <a:t>       A.  </a:t>
            </a:r>
            <a:r>
              <a:rPr lang="nl-NL" sz="2000" dirty="0"/>
              <a:t>De hele tekst gaat over de gevolgen van een </a:t>
            </a:r>
            <a:r>
              <a:rPr lang="nl-NL" sz="2000" dirty="0" smtClean="0"/>
              <a:t>verhuizing</a:t>
            </a:r>
            <a:r>
              <a:rPr lang="nl-NL" sz="2400" dirty="0" smtClean="0"/>
              <a:t>.</a:t>
            </a:r>
          </a:p>
          <a:p>
            <a:endParaRPr lang="nl-NL" sz="2400" dirty="0"/>
          </a:p>
          <a:p>
            <a:r>
              <a:rPr lang="nl-NL" sz="2400" b="1" dirty="0" smtClean="0"/>
              <a:t>Opdracht 21 </a:t>
            </a:r>
            <a:r>
              <a:rPr lang="nl-NL" sz="2400" b="1" dirty="0"/>
              <a:t>(mondeling bespreken)</a:t>
            </a:r>
          </a:p>
          <a:p>
            <a:endParaRPr lang="nl-NL" sz="2400" dirty="0" smtClean="0"/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6986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140</Words>
  <Application>Microsoft Office PowerPoint</Application>
  <PresentationFormat>Diavoorstelling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4. Leesvaardig</vt:lpstr>
      <vt:lpstr>Leesvaardig</vt:lpstr>
      <vt:lpstr>PowerPoint-presentatie</vt:lpstr>
      <vt:lpstr>PowerPoint-presentatie</vt:lpstr>
      <vt:lpstr>PowerPoint-presentatie</vt:lpstr>
      <vt:lpstr>PowerPoint-presentatie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Kempen, Lotte van</dc:creator>
  <cp:lastModifiedBy>Kempen, Lotte van</cp:lastModifiedBy>
  <cp:revision>30</cp:revision>
  <dcterms:created xsi:type="dcterms:W3CDTF">2014-08-29T07:28:52Z</dcterms:created>
  <dcterms:modified xsi:type="dcterms:W3CDTF">2015-04-03T12:49:26Z</dcterms:modified>
</cp:coreProperties>
</file>