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1" r:id="rId1"/>
  </p:sldMasterIdLst>
  <p:notesMasterIdLst>
    <p:notesMasterId r:id="rId13"/>
  </p:notesMasterIdLst>
  <p:handoutMasterIdLst>
    <p:handoutMasterId r:id="rId14"/>
  </p:handoutMasterIdLst>
  <p:sldIdLst>
    <p:sldId id="256" r:id="rId2"/>
    <p:sldId id="289" r:id="rId3"/>
    <p:sldId id="297" r:id="rId4"/>
    <p:sldId id="298" r:id="rId5"/>
    <p:sldId id="299" r:id="rId6"/>
    <p:sldId id="300" r:id="rId7"/>
    <p:sldId id="290" r:id="rId8"/>
    <p:sldId id="301" r:id="rId9"/>
    <p:sldId id="302" r:id="rId10"/>
    <p:sldId id="291" r:id="rId11"/>
    <p:sldId id="303" r:id="rId12"/>
  </p:sldIdLst>
  <p:sldSz cx="9144000" cy="6858000" type="screen4x3"/>
  <p:notesSz cx="6858000" cy="9144000"/>
  <p:defaultTextStyle>
    <a:defPPr>
      <a:defRPr lang="nl-NL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3A828"/>
    <a:srgbClr val="90B63C"/>
    <a:srgbClr val="9EBA38"/>
    <a:srgbClr val="A41D22"/>
    <a:srgbClr val="0090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99" autoAdjust="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5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33400" y="0"/>
            <a:ext cx="57912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ts val="1800"/>
              </a:lnSpc>
              <a:defRPr sz="1200" smtClean="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007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33400" y="8915400"/>
            <a:ext cx="29718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smtClean="0">
                <a:latin typeface="Arial" charset="0"/>
              </a:defRPr>
            </a:lvl1pPr>
          </a:lstStyle>
          <a:p>
            <a:pPr>
              <a:defRPr/>
            </a:pPr>
            <a:fld id="{497635BF-12F5-4014-AD17-87B1EF8FF082}" type="datetime4">
              <a:rPr lang="nl-NL"/>
              <a:pPr>
                <a:defRPr/>
              </a:pPr>
              <a:t>1 maart 2015</a:t>
            </a:fld>
            <a:endParaRPr lang="nl-NL" sz="1200">
              <a:latin typeface="Times New Roman" pitchFamily="18" charset="0"/>
            </a:endParaRPr>
          </a:p>
        </p:txBody>
      </p:sp>
      <p:sp>
        <p:nvSpPr>
          <p:cNvPr id="5007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33400" y="8458200"/>
            <a:ext cx="57912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ts val="1200"/>
              </a:lnSpc>
              <a:defRPr sz="1200" smtClean="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007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62600" y="8915400"/>
            <a:ext cx="762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900" smtClean="0">
                <a:latin typeface="Arial" charset="0"/>
              </a:defRPr>
            </a:lvl1pPr>
          </a:lstStyle>
          <a:p>
            <a:pPr>
              <a:defRPr/>
            </a:pPr>
            <a:fld id="{94E0E72B-F11C-413B-AF2B-F1113EE1C74A}" type="slidenum">
              <a:rPr lang="nl-NL"/>
              <a:pPr>
                <a:defRPr/>
              </a:pPr>
              <a:t>‹nr.›</a:t>
            </a:fld>
            <a:endParaRPr lang="nl-NL" sz="120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47964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143000" y="0"/>
            <a:ext cx="4572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ts val="1800"/>
              </a:lnSpc>
              <a:defRPr sz="1200" smtClean="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143000" y="8915400"/>
            <a:ext cx="29718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smtClean="0">
                <a:latin typeface="Arial" charset="0"/>
              </a:defRPr>
            </a:lvl1pPr>
          </a:lstStyle>
          <a:p>
            <a:pPr>
              <a:defRPr/>
            </a:pPr>
            <a:fld id="{CDCAF6E4-26BF-46C8-9C7F-F20FDCA3DD92}" type="datetime4">
              <a:rPr lang="nl-NL"/>
              <a:pPr>
                <a:defRPr/>
              </a:pPr>
              <a:t>1 maart 2015</a:t>
            </a:fld>
            <a:endParaRPr lang="nl-NL" sz="1200">
              <a:latin typeface="Times New Roman" pitchFamily="18" charset="0"/>
            </a:endParaRPr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7620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143000" y="4572000"/>
            <a:ext cx="4572000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Click to edit Master text styles</a:t>
            </a:r>
          </a:p>
          <a:p>
            <a:pPr lvl="1"/>
            <a:r>
              <a:rPr lang="nl-NL" noProof="0" smtClean="0"/>
              <a:t>Second level</a:t>
            </a:r>
          </a:p>
          <a:p>
            <a:pPr lvl="2"/>
            <a:r>
              <a:rPr lang="nl-NL" noProof="0" smtClean="0"/>
              <a:t>Third level</a:t>
            </a:r>
          </a:p>
          <a:p>
            <a:pPr lvl="3"/>
            <a:r>
              <a:rPr lang="nl-NL" noProof="0" smtClean="0"/>
              <a:t>Fourth level</a:t>
            </a:r>
          </a:p>
          <a:p>
            <a:pPr lvl="4"/>
            <a:r>
              <a:rPr lang="nl-NL" noProof="0" smtClean="0"/>
              <a:t>Fifth level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143000" y="8458200"/>
            <a:ext cx="45720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ts val="1200"/>
              </a:lnSpc>
              <a:defRPr sz="1200" smtClean="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800600" y="8915400"/>
            <a:ext cx="9144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900" smtClean="0">
                <a:latin typeface="Arial" charset="0"/>
              </a:defRPr>
            </a:lvl1pPr>
          </a:lstStyle>
          <a:p>
            <a:pPr>
              <a:defRPr/>
            </a:pPr>
            <a:fld id="{8AC65451-597A-4BF9-8771-7355D598C68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976067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DE10ECF-B1C9-45E0-9615-2B9D856C699A}" type="datetime4">
              <a:rPr lang="nl-NL"/>
              <a:pPr/>
              <a:t>1 maart 2015</a:t>
            </a:fld>
            <a:endParaRPr lang="nl-NL" sz="1200">
              <a:latin typeface="Times New Roman" pitchFamily="18" charset="0"/>
            </a:endParaRPr>
          </a:p>
        </p:txBody>
      </p:sp>
      <p:sp>
        <p:nvSpPr>
          <p:cNvPr id="614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495DD0A-0239-4E55-BFB3-810DF27990A4}" type="slidenum">
              <a:rPr lang="nl-NL"/>
              <a:pPr/>
              <a:t>1</a:t>
            </a:fld>
            <a:endParaRPr lang="nl-NL"/>
          </a:p>
        </p:txBody>
      </p:sp>
      <p:sp>
        <p:nvSpPr>
          <p:cNvPr id="6148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9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38314793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DE10ECF-B1C9-45E0-9615-2B9D856C699A}" type="datetime4">
              <a:rPr lang="nl-NL"/>
              <a:pPr/>
              <a:t>1 maart 2015</a:t>
            </a:fld>
            <a:endParaRPr lang="nl-NL" sz="1200">
              <a:latin typeface="Times New Roman" pitchFamily="18" charset="0"/>
            </a:endParaRPr>
          </a:p>
        </p:txBody>
      </p:sp>
      <p:sp>
        <p:nvSpPr>
          <p:cNvPr id="614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495DD0A-0239-4E55-BFB3-810DF27990A4}" type="slidenum">
              <a:rPr lang="nl-NL"/>
              <a:pPr/>
              <a:t>11</a:t>
            </a:fld>
            <a:endParaRPr lang="nl-NL"/>
          </a:p>
        </p:txBody>
      </p:sp>
      <p:sp>
        <p:nvSpPr>
          <p:cNvPr id="6148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9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14805361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TM_PP_titeld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309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898525" y="2228850"/>
            <a:ext cx="6665913" cy="1504950"/>
          </a:xfrm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</a:extLst>
        </p:spPr>
        <p:txBody>
          <a:bodyPr anchor="b"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Klik om het opmaakprofiel te bewerken</a:t>
            </a:r>
          </a:p>
        </p:txBody>
      </p:sp>
      <p:sp>
        <p:nvSpPr>
          <p:cNvPr id="47309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98525" y="4267200"/>
            <a:ext cx="5716588" cy="1752600"/>
          </a:xfrm>
        </p:spPr>
        <p:txBody>
          <a:bodyPr/>
          <a:lstStyle>
            <a:lvl1pPr marL="0" indent="0">
              <a:lnSpc>
                <a:spcPct val="100000"/>
              </a:lnSpc>
              <a:buFont typeface="Wingdings" pitchFamily="2" charset="2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Klik om het opmaakprofiel van de modelondertitel te bewerken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898525" y="6237288"/>
            <a:ext cx="5716588" cy="31432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50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FE2E3657-7155-4F54-A41B-DBADF8320082}" type="datetime4">
              <a:rPr lang="nl-NL"/>
              <a:pPr>
                <a:defRPr/>
              </a:pPr>
              <a:t>1 maart 2015</a:t>
            </a:fld>
            <a:endParaRPr lang="nl-NL" sz="14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BBF77C-7A59-4F0D-B202-47710D164072}" type="datetime4">
              <a:rPr lang="nl-NL"/>
              <a:pPr>
                <a:defRPr/>
              </a:pPr>
              <a:t>1 maart 2015</a:t>
            </a:fld>
            <a:r>
              <a:rPr lang="nl-NL"/>
              <a:t> </a:t>
            </a:r>
            <a:r>
              <a:rPr lang="nl-NL">
                <a:solidFill>
                  <a:srgbClr val="0090D4"/>
                </a:solidFill>
              </a:rPr>
              <a:t>|</a:t>
            </a:r>
            <a:r>
              <a:rPr lang="nl-NL" sz="1200"/>
              <a:t> Productnaam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5899150" y="1438275"/>
            <a:ext cx="1665288" cy="5027613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98525" y="1438275"/>
            <a:ext cx="4848225" cy="5027613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BBF77C-7A59-4F0D-B202-47710D164072}" type="datetime4">
              <a:rPr lang="nl-NL"/>
              <a:pPr>
                <a:defRPr/>
              </a:pPr>
              <a:t>1 maart 2015</a:t>
            </a:fld>
            <a:r>
              <a:rPr lang="nl-NL"/>
              <a:t> </a:t>
            </a:r>
            <a:r>
              <a:rPr lang="nl-NL">
                <a:solidFill>
                  <a:srgbClr val="0090D4"/>
                </a:solidFill>
              </a:rPr>
              <a:t>|</a:t>
            </a:r>
            <a:r>
              <a:rPr lang="nl-NL" sz="1200"/>
              <a:t> Productnaam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BBF77C-7A59-4F0D-B202-47710D164072}" type="datetime4">
              <a:rPr lang="nl-NL"/>
              <a:pPr>
                <a:defRPr/>
              </a:pPr>
              <a:t>1 maart 2015</a:t>
            </a:fld>
            <a:r>
              <a:rPr lang="nl-NL"/>
              <a:t> </a:t>
            </a:r>
            <a:r>
              <a:rPr lang="nl-NL">
                <a:solidFill>
                  <a:srgbClr val="0090D4"/>
                </a:solidFill>
              </a:rPr>
              <a:t>|</a:t>
            </a:r>
            <a:r>
              <a:rPr lang="nl-NL" sz="1200"/>
              <a:t> Productnaam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BBF77C-7A59-4F0D-B202-47710D164072}" type="datetime4">
              <a:rPr lang="nl-NL"/>
              <a:pPr>
                <a:defRPr/>
              </a:pPr>
              <a:t>1 maart 2015</a:t>
            </a:fld>
            <a:r>
              <a:rPr lang="nl-NL"/>
              <a:t> </a:t>
            </a:r>
            <a:r>
              <a:rPr lang="nl-NL">
                <a:solidFill>
                  <a:srgbClr val="0090D4"/>
                </a:solidFill>
              </a:rPr>
              <a:t>|</a:t>
            </a:r>
            <a:r>
              <a:rPr lang="nl-NL" sz="1200"/>
              <a:t> Productnaam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98525" y="2698750"/>
            <a:ext cx="3255963" cy="37671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306888" y="2698750"/>
            <a:ext cx="3255962" cy="37671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BBF77C-7A59-4F0D-B202-47710D164072}" type="datetime4">
              <a:rPr lang="nl-NL"/>
              <a:pPr>
                <a:defRPr/>
              </a:pPr>
              <a:t>1 maart 2015</a:t>
            </a:fld>
            <a:r>
              <a:rPr lang="nl-NL"/>
              <a:t> </a:t>
            </a:r>
            <a:r>
              <a:rPr lang="nl-NL">
                <a:solidFill>
                  <a:srgbClr val="0090D4"/>
                </a:solidFill>
              </a:rPr>
              <a:t>|</a:t>
            </a:r>
            <a:r>
              <a:rPr lang="nl-NL" sz="1200"/>
              <a:t> Productnaam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BBF77C-7A59-4F0D-B202-47710D164072}" type="datetime4">
              <a:rPr lang="nl-NL"/>
              <a:pPr>
                <a:defRPr/>
              </a:pPr>
              <a:t>1 maart 2015</a:t>
            </a:fld>
            <a:r>
              <a:rPr lang="nl-NL"/>
              <a:t> </a:t>
            </a:r>
            <a:r>
              <a:rPr lang="nl-NL">
                <a:solidFill>
                  <a:srgbClr val="0090D4"/>
                </a:solidFill>
              </a:rPr>
              <a:t>|</a:t>
            </a:r>
            <a:r>
              <a:rPr lang="nl-NL" sz="1200"/>
              <a:t> Productnaam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BBF77C-7A59-4F0D-B202-47710D164072}" type="datetime4">
              <a:rPr lang="nl-NL"/>
              <a:pPr>
                <a:defRPr/>
              </a:pPr>
              <a:t>1 maart 2015</a:t>
            </a:fld>
            <a:r>
              <a:rPr lang="nl-NL"/>
              <a:t> </a:t>
            </a:r>
            <a:r>
              <a:rPr lang="nl-NL">
                <a:solidFill>
                  <a:srgbClr val="0090D4"/>
                </a:solidFill>
              </a:rPr>
              <a:t>|</a:t>
            </a:r>
            <a:r>
              <a:rPr lang="nl-NL" sz="1200"/>
              <a:t> Productnaam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BBF77C-7A59-4F0D-B202-47710D164072}" type="datetime4">
              <a:rPr lang="nl-NL"/>
              <a:pPr>
                <a:defRPr/>
              </a:pPr>
              <a:t>1 maart 2015</a:t>
            </a:fld>
            <a:r>
              <a:rPr lang="nl-NL"/>
              <a:t> </a:t>
            </a:r>
            <a:r>
              <a:rPr lang="nl-NL">
                <a:solidFill>
                  <a:srgbClr val="0090D4"/>
                </a:solidFill>
              </a:rPr>
              <a:t>|</a:t>
            </a:r>
            <a:r>
              <a:rPr lang="nl-NL" sz="1200"/>
              <a:t> Productnaam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BBF77C-7A59-4F0D-B202-47710D164072}" type="datetime4">
              <a:rPr lang="nl-NL"/>
              <a:pPr>
                <a:defRPr/>
              </a:pPr>
              <a:t>1 maart 2015</a:t>
            </a:fld>
            <a:r>
              <a:rPr lang="nl-NL"/>
              <a:t> </a:t>
            </a:r>
            <a:r>
              <a:rPr lang="nl-NL">
                <a:solidFill>
                  <a:srgbClr val="0090D4"/>
                </a:solidFill>
              </a:rPr>
              <a:t>|</a:t>
            </a:r>
            <a:r>
              <a:rPr lang="nl-NL" sz="1200"/>
              <a:t> Productnaam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BBF77C-7A59-4F0D-B202-47710D164072}" type="datetime4">
              <a:rPr lang="nl-NL"/>
              <a:pPr>
                <a:defRPr/>
              </a:pPr>
              <a:t>1 maart 2015</a:t>
            </a:fld>
            <a:r>
              <a:rPr lang="nl-NL"/>
              <a:t> </a:t>
            </a:r>
            <a:r>
              <a:rPr lang="nl-NL">
                <a:solidFill>
                  <a:srgbClr val="0090D4"/>
                </a:solidFill>
              </a:rPr>
              <a:t>|</a:t>
            </a:r>
            <a:r>
              <a:rPr lang="nl-NL" sz="1200"/>
              <a:t> Productnaam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4" descr="TM_PP_diaheader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98525" y="1438275"/>
            <a:ext cx="6665913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 om het opmaakprofiel te bewerken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8525" y="2698750"/>
            <a:ext cx="6664325" cy="376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 om de opmaakprofielen van de modeltekst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</a:p>
        </p:txBody>
      </p:sp>
      <p:sp>
        <p:nvSpPr>
          <p:cNvPr id="47207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98525" y="519113"/>
            <a:ext cx="568960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smtClean="0">
                <a:latin typeface="+mn-lt"/>
              </a:defRPr>
            </a:lvl1pPr>
          </a:lstStyle>
          <a:p>
            <a:pPr>
              <a:defRPr/>
            </a:pPr>
            <a:fld id="{01BBF77C-7A59-4F0D-B202-47710D164072}" type="datetime4">
              <a:rPr lang="nl-NL"/>
              <a:pPr>
                <a:defRPr/>
              </a:pPr>
              <a:t>1 maart 2015</a:t>
            </a:fld>
            <a:r>
              <a:rPr lang="nl-NL"/>
              <a:t> </a:t>
            </a:r>
            <a:r>
              <a:rPr lang="nl-NL">
                <a:solidFill>
                  <a:srgbClr val="0090D4"/>
                </a:solidFill>
              </a:rPr>
              <a:t>|</a:t>
            </a:r>
            <a:r>
              <a:rPr lang="nl-NL" sz="1200"/>
              <a:t> Productnaam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A41D2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A41D2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A41D2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A41D2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A41D22"/>
          </a:solidFill>
          <a:latin typeface="Verdana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A41D22"/>
          </a:solidFill>
          <a:latin typeface="Verdana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A41D22"/>
          </a:solidFill>
          <a:latin typeface="Verdana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A41D22"/>
          </a:solidFill>
          <a:latin typeface="Verdana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A41D22"/>
          </a:solidFill>
          <a:latin typeface="Verdana" pitchFamily="34" charset="0"/>
        </a:defRPr>
      </a:lvl9pPr>
    </p:titleStyle>
    <p:bodyStyle>
      <a:lvl1pPr marL="220663" indent="-220663" algn="l" rtl="0" eaLnBrk="0" fontAlgn="base" hangingPunct="0">
        <a:lnSpc>
          <a:spcPct val="115000"/>
        </a:lnSpc>
        <a:spcBef>
          <a:spcPct val="0"/>
        </a:spcBef>
        <a:spcAft>
          <a:spcPct val="25000"/>
        </a:spcAft>
        <a:buClr>
          <a:schemeClr val="tx2"/>
        </a:buClr>
        <a:buFont typeface="Wingdings" pitchFamily="2" charset="2"/>
        <a:buBlip>
          <a:blip r:embed="rId14"/>
        </a:buBlip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682625" indent="-192088" algn="l" rtl="0" eaLnBrk="0" fontAlgn="base" hangingPunct="0">
        <a:lnSpc>
          <a:spcPct val="115000"/>
        </a:lnSpc>
        <a:spcBef>
          <a:spcPct val="0"/>
        </a:spcBef>
        <a:spcAft>
          <a:spcPct val="25000"/>
        </a:spcAft>
        <a:defRPr sz="1500">
          <a:solidFill>
            <a:schemeClr val="tx1"/>
          </a:solidFill>
          <a:latin typeface="+mn-lt"/>
        </a:defRPr>
      </a:lvl2pPr>
      <a:lvl3pPr marL="1050925" indent="-177800" algn="l" rtl="0" eaLnBrk="0" fontAlgn="base" hangingPunct="0">
        <a:lnSpc>
          <a:spcPct val="115000"/>
        </a:lnSpc>
        <a:spcBef>
          <a:spcPct val="0"/>
        </a:spcBef>
        <a:spcAft>
          <a:spcPct val="25000"/>
        </a:spcAft>
        <a:defRPr sz="1500">
          <a:solidFill>
            <a:schemeClr val="tx1"/>
          </a:solidFill>
          <a:latin typeface="+mn-lt"/>
        </a:defRPr>
      </a:lvl3pPr>
      <a:lvl4pPr marL="1409700" indent="-168275" algn="l" rtl="0" eaLnBrk="0" fontAlgn="base" hangingPunct="0">
        <a:lnSpc>
          <a:spcPct val="115000"/>
        </a:lnSpc>
        <a:spcBef>
          <a:spcPct val="0"/>
        </a:spcBef>
        <a:spcAft>
          <a:spcPct val="25000"/>
        </a:spcAft>
        <a:defRPr sz="1500">
          <a:solidFill>
            <a:schemeClr val="tx1"/>
          </a:solidFill>
          <a:latin typeface="+mn-lt"/>
        </a:defRPr>
      </a:lvl4pPr>
      <a:lvl5pPr marL="1768475" indent="-168275" algn="l" rtl="0" eaLnBrk="0" fontAlgn="base" hangingPunct="0">
        <a:lnSpc>
          <a:spcPct val="115000"/>
        </a:lnSpc>
        <a:spcBef>
          <a:spcPct val="0"/>
        </a:spcBef>
        <a:spcAft>
          <a:spcPct val="25000"/>
        </a:spcAft>
        <a:defRPr sz="1500">
          <a:solidFill>
            <a:schemeClr val="tx1"/>
          </a:solidFill>
          <a:latin typeface="+mn-lt"/>
        </a:defRPr>
      </a:lvl5pPr>
      <a:lvl6pPr marL="2225675" indent="-168275" algn="l" rtl="0" eaLnBrk="0" fontAlgn="base" hangingPunct="0">
        <a:lnSpc>
          <a:spcPct val="115000"/>
        </a:lnSpc>
        <a:spcBef>
          <a:spcPct val="0"/>
        </a:spcBef>
        <a:spcAft>
          <a:spcPct val="25000"/>
        </a:spcAft>
        <a:defRPr sz="1500">
          <a:solidFill>
            <a:schemeClr val="tx1"/>
          </a:solidFill>
          <a:latin typeface="+mn-lt"/>
        </a:defRPr>
      </a:lvl6pPr>
      <a:lvl7pPr marL="2682875" indent="-168275" algn="l" rtl="0" eaLnBrk="0" fontAlgn="base" hangingPunct="0">
        <a:lnSpc>
          <a:spcPct val="115000"/>
        </a:lnSpc>
        <a:spcBef>
          <a:spcPct val="0"/>
        </a:spcBef>
        <a:spcAft>
          <a:spcPct val="25000"/>
        </a:spcAft>
        <a:defRPr sz="1500">
          <a:solidFill>
            <a:schemeClr val="tx1"/>
          </a:solidFill>
          <a:latin typeface="+mn-lt"/>
        </a:defRPr>
      </a:lvl7pPr>
      <a:lvl8pPr marL="3140075" indent="-168275" algn="l" rtl="0" eaLnBrk="0" fontAlgn="base" hangingPunct="0">
        <a:lnSpc>
          <a:spcPct val="115000"/>
        </a:lnSpc>
        <a:spcBef>
          <a:spcPct val="0"/>
        </a:spcBef>
        <a:spcAft>
          <a:spcPct val="25000"/>
        </a:spcAft>
        <a:defRPr sz="1500">
          <a:solidFill>
            <a:schemeClr val="tx1"/>
          </a:solidFill>
          <a:latin typeface="+mn-lt"/>
        </a:defRPr>
      </a:lvl8pPr>
      <a:lvl9pPr marL="3597275" indent="-168275" algn="l" rtl="0" eaLnBrk="0" fontAlgn="base" hangingPunct="0">
        <a:lnSpc>
          <a:spcPct val="115000"/>
        </a:lnSpc>
        <a:spcBef>
          <a:spcPct val="0"/>
        </a:spcBef>
        <a:spcAft>
          <a:spcPct val="25000"/>
        </a:spcAft>
        <a:defRPr sz="15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nl.wikipedia.org/wiki/Prijs_(betaling)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Grp="1" noChangeArrowheads="1"/>
          </p:cNvSpPr>
          <p:nvPr>
            <p:ph type="dt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fld id="{037C93F9-1517-4466-97DE-465197400B69}" type="datetime4">
              <a:rPr lang="nl-NL"/>
              <a:pPr>
                <a:defRPr/>
              </a:pPr>
              <a:t>1 maart 2015</a:t>
            </a:fld>
            <a:endParaRPr lang="nl-NL" sz="1400"/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Economie en recht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voor mbo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Users\Henk\AppData\Local\Temp\Rendement-logo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332656"/>
            <a:ext cx="2123728" cy="492831"/>
          </a:xfrm>
          <a:prstGeom prst="rect">
            <a:avLst/>
          </a:prstGeom>
          <a:noFill/>
        </p:spPr>
      </p:pic>
      <p:sp>
        <p:nvSpPr>
          <p:cNvPr id="7" name="Tijdelijke aanduiding voor voettekst 1"/>
          <p:cNvSpPr>
            <a:spLocks noGrp="1"/>
          </p:cNvSpPr>
          <p:nvPr>
            <p:ph type="ftr" sz="quarter" idx="10"/>
          </p:nvPr>
        </p:nvSpPr>
        <p:spPr>
          <a:xfrm>
            <a:off x="539552" y="519113"/>
            <a:ext cx="2952328" cy="317500"/>
          </a:xfrm>
        </p:spPr>
        <p:txBody>
          <a:bodyPr/>
          <a:lstStyle/>
          <a:p>
            <a:pPr>
              <a:defRPr/>
            </a:pPr>
            <a:fld id="{01BBF77C-7A59-4F0D-B202-47710D164072}" type="datetime4">
              <a:rPr lang="nl-NL" smtClean="0"/>
              <a:pPr>
                <a:defRPr/>
              </a:pPr>
              <a:t>1 maart 2015</a:t>
            </a:fld>
            <a:r>
              <a:rPr lang="nl-NL" dirty="0" smtClean="0"/>
              <a:t> </a:t>
            </a:r>
            <a:r>
              <a:rPr lang="nl-NL" dirty="0" smtClean="0">
                <a:solidFill>
                  <a:srgbClr val="0090D4"/>
                </a:solidFill>
              </a:rPr>
              <a:t>|</a:t>
            </a:r>
            <a:r>
              <a:rPr lang="nl-NL" sz="1200" dirty="0" smtClean="0"/>
              <a:t> Economie en recht</a:t>
            </a:r>
          </a:p>
          <a:p>
            <a:pPr>
              <a:defRPr/>
            </a:pPr>
            <a:endParaRPr lang="nl-NL" sz="12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" y="2852936"/>
            <a:ext cx="870585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kstvak 4"/>
          <p:cNvSpPr txBox="1"/>
          <p:nvPr/>
        </p:nvSpPr>
        <p:spPr>
          <a:xfrm>
            <a:off x="539552" y="1628800"/>
            <a:ext cx="7992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 smtClean="0">
                <a:latin typeface="+mj-lt"/>
              </a:rPr>
              <a:t>Consumentenmarkt vs. Business-to-businessmarkt</a:t>
            </a:r>
            <a:endParaRPr lang="nl-NL" sz="2000" b="1" dirty="0">
              <a:latin typeface="+mj-lt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219075" y="4581128"/>
            <a:ext cx="799288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 smtClean="0">
                <a:latin typeface="+mj-lt"/>
              </a:rPr>
              <a:t>Consumentenmarkt: </a:t>
            </a:r>
            <a:r>
              <a:rPr lang="nl-NL" sz="2000" dirty="0" smtClean="0">
                <a:latin typeface="+mj-lt"/>
              </a:rPr>
              <a:t>handel tussen bedrijven en particulieren (abstract en concreet)</a:t>
            </a:r>
          </a:p>
          <a:p>
            <a:endParaRPr lang="nl-NL" sz="2000" b="1" dirty="0">
              <a:latin typeface="+mj-lt"/>
            </a:endParaRPr>
          </a:p>
          <a:p>
            <a:r>
              <a:rPr lang="nl-NL" sz="2000" b="1" dirty="0" smtClean="0">
                <a:latin typeface="+mj-lt"/>
              </a:rPr>
              <a:t>Business-to-businessmarkt (B2B): </a:t>
            </a:r>
            <a:r>
              <a:rPr lang="nl-NL" sz="2000" dirty="0" smtClean="0">
                <a:latin typeface="+mj-lt"/>
              </a:rPr>
              <a:t>handel tussen ondernemingen onderling</a:t>
            </a:r>
            <a:endParaRPr lang="nl-NL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9233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Grp="1" noChangeArrowheads="1"/>
          </p:cNvSpPr>
          <p:nvPr>
            <p:ph type="dt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fld id="{037C93F9-1517-4466-97DE-465197400B69}" type="datetime4">
              <a:rPr lang="nl-NL"/>
              <a:pPr>
                <a:defRPr/>
              </a:pPr>
              <a:t>1 maart 2015</a:t>
            </a:fld>
            <a:endParaRPr lang="nl-NL" sz="1400"/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Einde Presentatie</a:t>
            </a:r>
            <a:endParaRPr lang="nl-NL" dirty="0" smtClean="0"/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voor mbo</a:t>
            </a:r>
          </a:p>
        </p:txBody>
      </p:sp>
    </p:spTree>
    <p:extLst>
      <p:ext uri="{BB962C8B-B14F-4D97-AF65-F5344CB8AC3E}">
        <p14:creationId xmlns:p14="http://schemas.microsoft.com/office/powerpoint/2010/main" val="3499588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Users\Henk\AppData\Local\Temp\Rendement-logo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332656"/>
            <a:ext cx="2123728" cy="492831"/>
          </a:xfrm>
          <a:prstGeom prst="rect">
            <a:avLst/>
          </a:prstGeom>
          <a:noFill/>
        </p:spPr>
      </p:pic>
      <p:sp>
        <p:nvSpPr>
          <p:cNvPr id="7" name="Tijdelijke aanduiding voor voettekst 1"/>
          <p:cNvSpPr>
            <a:spLocks noGrp="1"/>
          </p:cNvSpPr>
          <p:nvPr>
            <p:ph type="ftr" sz="quarter" idx="10"/>
          </p:nvPr>
        </p:nvSpPr>
        <p:spPr>
          <a:xfrm>
            <a:off x="539552" y="519113"/>
            <a:ext cx="2952328" cy="317500"/>
          </a:xfrm>
        </p:spPr>
        <p:txBody>
          <a:bodyPr/>
          <a:lstStyle/>
          <a:p>
            <a:pPr>
              <a:defRPr/>
            </a:pPr>
            <a:fld id="{01BBF77C-7A59-4F0D-B202-47710D164072}" type="datetime4">
              <a:rPr lang="nl-NL" smtClean="0"/>
              <a:pPr>
                <a:defRPr/>
              </a:pPr>
              <a:t>1 maart 2015</a:t>
            </a:fld>
            <a:r>
              <a:rPr lang="nl-NL" dirty="0" smtClean="0"/>
              <a:t> </a:t>
            </a:r>
            <a:r>
              <a:rPr lang="nl-NL" dirty="0" smtClean="0">
                <a:solidFill>
                  <a:srgbClr val="0090D4"/>
                </a:solidFill>
              </a:rPr>
              <a:t>|</a:t>
            </a:r>
            <a:r>
              <a:rPr lang="nl-NL" sz="1200" dirty="0" smtClean="0"/>
              <a:t> Economie en recht</a:t>
            </a:r>
          </a:p>
          <a:p>
            <a:pPr>
              <a:defRPr/>
            </a:pPr>
            <a:endParaRPr lang="nl-NL" sz="1200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898525" y="1438275"/>
            <a:ext cx="6665913" cy="952500"/>
          </a:xfrm>
        </p:spPr>
        <p:txBody>
          <a:bodyPr/>
          <a:lstStyle/>
          <a:p>
            <a:r>
              <a:rPr lang="nl-NL" dirty="0" smtClean="0">
                <a:solidFill>
                  <a:srgbClr val="83A828"/>
                </a:solidFill>
              </a:rPr>
              <a:t>Hoofdstuk 6 </a:t>
            </a:r>
            <a:br>
              <a:rPr lang="nl-NL" dirty="0" smtClean="0">
                <a:solidFill>
                  <a:srgbClr val="83A828"/>
                </a:solidFill>
              </a:rPr>
            </a:br>
            <a:r>
              <a:rPr lang="nl-NL" dirty="0" smtClean="0">
                <a:solidFill>
                  <a:srgbClr val="83A828"/>
                </a:solidFill>
              </a:rPr>
              <a:t>Markten</a:t>
            </a:r>
            <a:endParaRPr lang="nl-NL" dirty="0">
              <a:solidFill>
                <a:srgbClr val="83A8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71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Markt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Markt</a:t>
            </a:r>
            <a:r>
              <a:rPr lang="nl-NL" dirty="0"/>
              <a:t> </a:t>
            </a:r>
            <a:r>
              <a:rPr lang="nl-NL" dirty="0" smtClean="0"/>
              <a:t>is het </a:t>
            </a:r>
            <a:r>
              <a:rPr lang="nl-NL" dirty="0"/>
              <a:t>geheel van omstandigheden waaronder </a:t>
            </a:r>
            <a:r>
              <a:rPr lang="nl-NL" dirty="0" smtClean="0"/>
              <a:t>vraag en aanbod elkaar ontmoeten en waar </a:t>
            </a:r>
            <a:r>
              <a:rPr lang="nl-NL" dirty="0"/>
              <a:t>een </a:t>
            </a:r>
            <a:r>
              <a:rPr lang="nl-NL" dirty="0">
                <a:hlinkClick r:id="rId2" tooltip="Prijs (betaling)"/>
              </a:rPr>
              <a:t>prijs</a:t>
            </a:r>
            <a:r>
              <a:rPr lang="nl-NL" dirty="0"/>
              <a:t> ontstaat. 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fld id="{01BBF77C-7A59-4F0D-B202-47710D164072}" type="datetime4">
              <a:rPr lang="nl-NL" smtClean="0"/>
              <a:pPr>
                <a:defRPr/>
              </a:pPr>
              <a:t>1 maart 2015</a:t>
            </a:fld>
            <a:r>
              <a:rPr lang="nl-NL" smtClean="0"/>
              <a:t> </a:t>
            </a:r>
            <a:r>
              <a:rPr lang="nl-NL" smtClean="0">
                <a:solidFill>
                  <a:srgbClr val="0090D4"/>
                </a:solidFill>
              </a:rPr>
              <a:t>|</a:t>
            </a:r>
            <a:r>
              <a:rPr lang="nl-NL" sz="1200" smtClean="0"/>
              <a:t> Productnaam</a:t>
            </a:r>
            <a:endParaRPr lang="nl-NL" sz="1200"/>
          </a:p>
        </p:txBody>
      </p:sp>
    </p:spTree>
    <p:extLst>
      <p:ext uri="{BB962C8B-B14F-4D97-AF65-F5344CB8AC3E}">
        <p14:creationId xmlns:p14="http://schemas.microsoft.com/office/powerpoint/2010/main" val="17249565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Abstracte markt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plaats van handelen is niet belangrijk. </a:t>
            </a:r>
            <a:r>
              <a:rPr lang="nl-NL" dirty="0"/>
              <a:t>Er is geen concrete, zichtbare, </a:t>
            </a:r>
            <a:r>
              <a:rPr lang="nl-NL" dirty="0" smtClean="0"/>
              <a:t>ontmoetingsplaats voor vragers en aanbieders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u="sng" dirty="0" smtClean="0"/>
              <a:t>Voorbeelden:</a:t>
            </a:r>
          </a:p>
          <a:p>
            <a:r>
              <a:rPr lang="nl-NL" dirty="0" smtClean="0"/>
              <a:t>Huizenmarkt</a:t>
            </a:r>
          </a:p>
          <a:p>
            <a:r>
              <a:rPr lang="nl-NL" dirty="0" smtClean="0"/>
              <a:t>Graanmarkt</a:t>
            </a:r>
          </a:p>
          <a:p>
            <a:r>
              <a:rPr lang="nl-NL" dirty="0" smtClean="0"/>
              <a:t>Kapitaalmarkt</a:t>
            </a:r>
          </a:p>
          <a:p>
            <a:r>
              <a:rPr lang="nl-NL" dirty="0" smtClean="0"/>
              <a:t>Oliemarkt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fld id="{01BBF77C-7A59-4F0D-B202-47710D164072}" type="datetime4">
              <a:rPr lang="nl-NL" smtClean="0"/>
              <a:pPr>
                <a:defRPr/>
              </a:pPr>
              <a:t>1 maart 2015</a:t>
            </a:fld>
            <a:r>
              <a:rPr lang="nl-NL" smtClean="0"/>
              <a:t> </a:t>
            </a:r>
            <a:r>
              <a:rPr lang="nl-NL" smtClean="0">
                <a:solidFill>
                  <a:srgbClr val="0090D4"/>
                </a:solidFill>
              </a:rPr>
              <a:t>|</a:t>
            </a:r>
            <a:r>
              <a:rPr lang="nl-NL" sz="1200" smtClean="0"/>
              <a:t> Productnaam</a:t>
            </a:r>
            <a:endParaRPr lang="nl-NL" sz="1200"/>
          </a:p>
        </p:txBody>
      </p:sp>
    </p:spTree>
    <p:extLst>
      <p:ext uri="{BB962C8B-B14F-4D97-AF65-F5344CB8AC3E}">
        <p14:creationId xmlns:p14="http://schemas.microsoft.com/office/powerpoint/2010/main" val="32258779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Concrete markt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nl-NL" dirty="0"/>
              <a:t>Wanneer beide partijen fysiek aanwezig </a:t>
            </a:r>
            <a:r>
              <a:rPr lang="nl-NL" dirty="0" smtClean="0"/>
              <a:t>zijn.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 smtClean="0"/>
              <a:t>Plaats waar vragers en aanbieders samenkomen en koopovereenkomsten sluiten.</a:t>
            </a:r>
          </a:p>
          <a:p>
            <a:pPr marL="457200" indent="-457200">
              <a:buFont typeface="+mj-lt"/>
              <a:buAutoNum type="arabicPeriod"/>
            </a:pPr>
            <a:endParaRPr lang="nl-NL" dirty="0"/>
          </a:p>
          <a:p>
            <a:pPr marL="0" indent="0">
              <a:buNone/>
            </a:pPr>
            <a:r>
              <a:rPr lang="nl-NL" u="sng" dirty="0" smtClean="0"/>
              <a:t>Voorbeelden: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 err="1" smtClean="0"/>
              <a:t>Dagmarkten</a:t>
            </a:r>
            <a:endParaRPr lang="nl-NL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Veemarkt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Beurzen en veilingen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Aanbestedingen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fld id="{01BBF77C-7A59-4F0D-B202-47710D164072}" type="datetime4">
              <a:rPr lang="nl-NL" smtClean="0"/>
              <a:pPr>
                <a:defRPr/>
              </a:pPr>
              <a:t>1 maart 2015</a:t>
            </a:fld>
            <a:r>
              <a:rPr lang="nl-NL" smtClean="0"/>
              <a:t> </a:t>
            </a:r>
            <a:r>
              <a:rPr lang="nl-NL" smtClean="0">
                <a:solidFill>
                  <a:srgbClr val="0090D4"/>
                </a:solidFill>
              </a:rPr>
              <a:t>|</a:t>
            </a:r>
            <a:r>
              <a:rPr lang="nl-NL" sz="1200" smtClean="0"/>
              <a:t> Productnaam</a:t>
            </a:r>
            <a:endParaRPr lang="nl-NL" sz="1200"/>
          </a:p>
        </p:txBody>
      </p:sp>
    </p:spTree>
    <p:extLst>
      <p:ext uri="{BB962C8B-B14F-4D97-AF65-F5344CB8AC3E}">
        <p14:creationId xmlns:p14="http://schemas.microsoft.com/office/powerpoint/2010/main" val="342473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Soorten markten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Kopersmarkt </a:t>
            </a:r>
            <a:r>
              <a:rPr lang="nl-NL" dirty="0" err="1" smtClean="0"/>
              <a:t>vs</a:t>
            </a:r>
            <a:r>
              <a:rPr lang="nl-NL" dirty="0" smtClean="0"/>
              <a:t> verkopersmarkt</a:t>
            </a:r>
          </a:p>
          <a:p>
            <a:r>
              <a:rPr lang="nl-NL" dirty="0" smtClean="0"/>
              <a:t>Consumentenmarkt </a:t>
            </a:r>
            <a:r>
              <a:rPr lang="nl-NL" dirty="0" err="1" smtClean="0"/>
              <a:t>vs</a:t>
            </a:r>
            <a:r>
              <a:rPr lang="nl-NL" dirty="0" smtClean="0"/>
              <a:t> business-to-businessmarkt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fld id="{01BBF77C-7A59-4F0D-B202-47710D164072}" type="datetime4">
              <a:rPr lang="nl-NL" smtClean="0"/>
              <a:pPr>
                <a:defRPr/>
              </a:pPr>
              <a:t>1 maart 2015</a:t>
            </a:fld>
            <a:r>
              <a:rPr lang="nl-NL" smtClean="0"/>
              <a:t> </a:t>
            </a:r>
            <a:r>
              <a:rPr lang="nl-NL" smtClean="0">
                <a:solidFill>
                  <a:srgbClr val="0090D4"/>
                </a:solidFill>
              </a:rPr>
              <a:t>|</a:t>
            </a:r>
            <a:r>
              <a:rPr lang="nl-NL" sz="1200" smtClean="0"/>
              <a:t> Productnaam</a:t>
            </a:r>
            <a:endParaRPr lang="nl-NL" sz="1200"/>
          </a:p>
        </p:txBody>
      </p:sp>
    </p:spTree>
    <p:extLst>
      <p:ext uri="{BB962C8B-B14F-4D97-AF65-F5344CB8AC3E}">
        <p14:creationId xmlns:p14="http://schemas.microsoft.com/office/powerpoint/2010/main" val="38797603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Users\Henk\AppData\Local\Temp\Rendement-logo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332656"/>
            <a:ext cx="2123728" cy="492831"/>
          </a:xfrm>
          <a:prstGeom prst="rect">
            <a:avLst/>
          </a:prstGeom>
          <a:noFill/>
        </p:spPr>
      </p:pic>
      <p:sp>
        <p:nvSpPr>
          <p:cNvPr id="7" name="Tijdelijke aanduiding voor voettekst 1"/>
          <p:cNvSpPr>
            <a:spLocks noGrp="1"/>
          </p:cNvSpPr>
          <p:nvPr>
            <p:ph type="ftr" sz="quarter" idx="10"/>
          </p:nvPr>
        </p:nvSpPr>
        <p:spPr>
          <a:xfrm>
            <a:off x="539552" y="519113"/>
            <a:ext cx="2952328" cy="317500"/>
          </a:xfrm>
        </p:spPr>
        <p:txBody>
          <a:bodyPr/>
          <a:lstStyle/>
          <a:p>
            <a:pPr>
              <a:defRPr/>
            </a:pPr>
            <a:fld id="{01BBF77C-7A59-4F0D-B202-47710D164072}" type="datetime4">
              <a:rPr lang="nl-NL" smtClean="0"/>
              <a:pPr>
                <a:defRPr/>
              </a:pPr>
              <a:t>1 maart 2015</a:t>
            </a:fld>
            <a:r>
              <a:rPr lang="nl-NL" dirty="0" smtClean="0"/>
              <a:t> </a:t>
            </a:r>
            <a:r>
              <a:rPr lang="nl-NL" dirty="0" smtClean="0">
                <a:solidFill>
                  <a:srgbClr val="0090D4"/>
                </a:solidFill>
              </a:rPr>
              <a:t>|</a:t>
            </a:r>
            <a:r>
              <a:rPr lang="nl-NL" sz="1200" dirty="0" smtClean="0"/>
              <a:t> Economie en recht</a:t>
            </a:r>
          </a:p>
          <a:p>
            <a:pPr>
              <a:defRPr/>
            </a:pPr>
            <a:endParaRPr lang="nl-NL" sz="1200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492896"/>
            <a:ext cx="8905875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539552" y="1628800"/>
            <a:ext cx="7992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 smtClean="0">
                <a:latin typeface="+mj-lt"/>
              </a:rPr>
              <a:t>Kopersmarkt vs. Verkopersmarkt</a:t>
            </a:r>
            <a:endParaRPr lang="nl-NL" sz="20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30801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Kopersmarkt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Kopersmarkt: aanbod is groter dan de vraag. Aanbieder moet moeite doen om product te verkoper. </a:t>
            </a:r>
            <a:endParaRPr lang="nl-NL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nl-NL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Abstracte kopersmarkt</a:t>
            </a:r>
            <a:r>
              <a:rPr lang="nl-N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geldhandel (er is meer geld dan er vraag naar </a:t>
            </a:r>
            <a:r>
              <a:rPr lang="nl-NL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is)</a:t>
            </a:r>
          </a:p>
          <a:p>
            <a:r>
              <a:rPr lang="nl-NL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Concrete kopersmarkt</a:t>
            </a:r>
            <a:r>
              <a:rPr lang="nl-NL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weekmarkt </a:t>
            </a:r>
            <a:r>
              <a:rPr lang="nl-N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(door de nieuwe oogst aardappelen is er ineens meer aanbod dan vraag)</a:t>
            </a:r>
          </a:p>
          <a:p>
            <a:endParaRPr lang="nl-NL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fld id="{01BBF77C-7A59-4F0D-B202-47710D164072}" type="datetime4">
              <a:rPr lang="nl-NL" smtClean="0"/>
              <a:pPr>
                <a:defRPr/>
              </a:pPr>
              <a:t>1 maart 2015</a:t>
            </a:fld>
            <a:r>
              <a:rPr lang="nl-NL" smtClean="0"/>
              <a:t> </a:t>
            </a:r>
            <a:r>
              <a:rPr lang="nl-NL" smtClean="0">
                <a:solidFill>
                  <a:srgbClr val="0090D4"/>
                </a:solidFill>
              </a:rPr>
              <a:t>|</a:t>
            </a:r>
            <a:r>
              <a:rPr lang="nl-NL" sz="1200" smtClean="0"/>
              <a:t> Productnaam</a:t>
            </a:r>
            <a:endParaRPr lang="nl-NL" sz="1200"/>
          </a:p>
        </p:txBody>
      </p:sp>
    </p:spTree>
    <p:extLst>
      <p:ext uri="{BB962C8B-B14F-4D97-AF65-F5344CB8AC3E}">
        <p14:creationId xmlns:p14="http://schemas.microsoft.com/office/powerpoint/2010/main" val="16002020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Verkopersmarkt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Verkopersmarkt</a:t>
            </a:r>
            <a:r>
              <a:rPr lang="nl-N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r>
              <a:rPr lang="nl-NL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Veel vraag en weinig aanbod. Komt voor bij schaarse producten.</a:t>
            </a:r>
            <a:endParaRPr lang="nl-NL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nl-NL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nl-NL" b="1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Voorbeeld:</a:t>
            </a:r>
          </a:p>
          <a:p>
            <a:r>
              <a:rPr lang="nl-NL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Als Nederland in de EK-finale wint dan is de vraag naar toegangskaartjes groot met als gevolg zwarte handel en superdure kaartjes.</a:t>
            </a:r>
            <a:endParaRPr lang="nl-NL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fld id="{01BBF77C-7A59-4F0D-B202-47710D164072}" type="datetime4">
              <a:rPr lang="nl-NL" smtClean="0"/>
              <a:pPr>
                <a:defRPr/>
              </a:pPr>
              <a:t>1 maart 2015</a:t>
            </a:fld>
            <a:r>
              <a:rPr lang="nl-NL" smtClean="0"/>
              <a:t> </a:t>
            </a:r>
            <a:r>
              <a:rPr lang="nl-NL" smtClean="0">
                <a:solidFill>
                  <a:srgbClr val="0090D4"/>
                </a:solidFill>
              </a:rPr>
              <a:t>|</a:t>
            </a:r>
            <a:r>
              <a:rPr lang="nl-NL" sz="1200" smtClean="0"/>
              <a:t> Productnaam</a:t>
            </a:r>
            <a:endParaRPr lang="nl-NL" sz="1200"/>
          </a:p>
        </p:txBody>
      </p:sp>
    </p:spTree>
    <p:extLst>
      <p:ext uri="{BB962C8B-B14F-4D97-AF65-F5344CB8AC3E}">
        <p14:creationId xmlns:p14="http://schemas.microsoft.com/office/powerpoint/2010/main" val="206943714"/>
      </p:ext>
    </p:extLst>
  </p:cSld>
  <p:clrMapOvr>
    <a:masterClrMapping/>
  </p:clrMapOvr>
</p:sld>
</file>

<file path=ppt/theme/theme1.xml><?xml version="1.0" encoding="utf-8"?>
<a:theme xmlns:a="http://schemas.openxmlformats.org/drawingml/2006/main" name="ThiemeMeulenhoff">
  <a:themeElements>
    <a:clrScheme name="ThiemeMeulenhoff 1">
      <a:dk1>
        <a:srgbClr val="000000"/>
      </a:dk1>
      <a:lt1>
        <a:srgbClr val="FFFFFF"/>
      </a:lt1>
      <a:dk2>
        <a:srgbClr val="FF0000"/>
      </a:dk2>
      <a:lt2>
        <a:srgbClr val="7F7F7F"/>
      </a:lt2>
      <a:accent1>
        <a:srgbClr val="FFFFFF"/>
      </a:accent1>
      <a:accent2>
        <a:srgbClr val="ABABAB"/>
      </a:accent2>
      <a:accent3>
        <a:srgbClr val="FFFFFF"/>
      </a:accent3>
      <a:accent4>
        <a:srgbClr val="000000"/>
      </a:accent4>
      <a:accent5>
        <a:srgbClr val="FFFFFF"/>
      </a:accent5>
      <a:accent6>
        <a:srgbClr val="9B9B9B"/>
      </a:accent6>
      <a:hlink>
        <a:srgbClr val="575757"/>
      </a:hlink>
      <a:folHlink>
        <a:srgbClr val="000000"/>
      </a:folHlink>
    </a:clrScheme>
    <a:fontScheme name="ThiemeMeulenhoff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hiemeMeulenhoff 1">
        <a:dk1>
          <a:srgbClr val="000000"/>
        </a:dk1>
        <a:lt1>
          <a:srgbClr val="FFFFFF"/>
        </a:lt1>
        <a:dk2>
          <a:srgbClr val="FF0000"/>
        </a:dk2>
        <a:lt2>
          <a:srgbClr val="7F7F7F"/>
        </a:lt2>
        <a:accent1>
          <a:srgbClr val="FFFFFF"/>
        </a:accent1>
        <a:accent2>
          <a:srgbClr val="ABABAB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9B9B9B"/>
        </a:accent6>
        <a:hlink>
          <a:srgbClr val="575757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FF0000"/>
      </a:dk2>
      <a:lt2>
        <a:srgbClr val="7F7F7F"/>
      </a:lt2>
      <a:accent1>
        <a:srgbClr val="FFFFFF"/>
      </a:accent1>
      <a:accent2>
        <a:srgbClr val="ABABAB"/>
      </a:accent2>
      <a:accent3>
        <a:srgbClr val="FFFFFF"/>
      </a:accent3>
      <a:accent4>
        <a:srgbClr val="000000"/>
      </a:accent4>
      <a:accent5>
        <a:srgbClr val="FFFFFF"/>
      </a:accent5>
      <a:accent6>
        <a:srgbClr val="9B9B9B"/>
      </a:accent6>
      <a:hlink>
        <a:srgbClr val="575757"/>
      </a:hlink>
      <a:folHlink>
        <a:srgbClr val="0000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550</TotalTime>
  <Words>243</Words>
  <Application>Microsoft Office PowerPoint</Application>
  <PresentationFormat>Diavoorstelling (4:3)</PresentationFormat>
  <Paragraphs>57</Paragraphs>
  <Slides>11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Times New Roman</vt:lpstr>
      <vt:lpstr>Verdana</vt:lpstr>
      <vt:lpstr>Wingdings</vt:lpstr>
      <vt:lpstr>ThiemeMeulenhoff</vt:lpstr>
      <vt:lpstr>Economie en recht</vt:lpstr>
      <vt:lpstr>Hoofdstuk 6  Markten</vt:lpstr>
      <vt:lpstr>Markt</vt:lpstr>
      <vt:lpstr>Abstracte markt</vt:lpstr>
      <vt:lpstr>Concrete markt</vt:lpstr>
      <vt:lpstr>Soorten markten</vt:lpstr>
      <vt:lpstr>PowerPoint-presentatie</vt:lpstr>
      <vt:lpstr>Kopersmarkt</vt:lpstr>
      <vt:lpstr>Verkopersmarkt</vt:lpstr>
      <vt:lpstr>PowerPoint-presentatie</vt:lpstr>
      <vt:lpstr>Einde Presentatie</vt:lpstr>
    </vt:vector>
  </TitlesOfParts>
  <Company>NDC|VBK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 deze plek komt de titel van de presentatie</dc:title>
  <dc:creator>jongb</dc:creator>
  <cp:lastModifiedBy>Jansen-Servinus, Sharmylet</cp:lastModifiedBy>
  <cp:revision>46</cp:revision>
  <cp:lastPrinted>2003-01-28T10:05:01Z</cp:lastPrinted>
  <dcterms:created xsi:type="dcterms:W3CDTF">2009-08-24T09:10:10Z</dcterms:created>
  <dcterms:modified xsi:type="dcterms:W3CDTF">2015-03-01T20:46:51Z</dcterms:modified>
</cp:coreProperties>
</file>