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615" autoAdjust="0"/>
    <p:restoredTop sz="86353" autoAdjust="0"/>
  </p:normalViewPr>
  <p:slideViewPr>
    <p:cSldViewPr snapToGrid="0">
      <p:cViewPr varScale="1">
        <p:scale>
          <a:sx n="46" d="100"/>
          <a:sy n="46" d="100"/>
        </p:scale>
        <p:origin x="48" y="630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57F369-00EE-4305-BFC8-D5914D987F11}" type="datetimeFigureOut">
              <a:rPr lang="en-US" smtClean="0"/>
              <a:t>8/24/2016</a:t>
            </a:fld>
            <a:endParaRPr lang="en-US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134331-C322-451C-83A9-809F76BD093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61835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 typeface="Arial" charset="0"/>
              <a:buChar char="•"/>
            </a:pPr>
            <a:r>
              <a:rPr lang="en-US" dirty="0" err="1" smtClean="0"/>
              <a:t>Achtergrond</a:t>
            </a:r>
            <a:r>
              <a:rPr lang="en-US" dirty="0" smtClean="0"/>
              <a:t>: </a:t>
            </a: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dirty="0" err="1" smtClean="0"/>
              <a:t>bouwen</a:t>
            </a:r>
            <a:r>
              <a:rPr lang="en-US" dirty="0" smtClean="0"/>
              <a:t> al </a:t>
            </a:r>
            <a:r>
              <a:rPr lang="en-US" dirty="0" err="1" smtClean="0"/>
              <a:t>een</a:t>
            </a:r>
            <a:r>
              <a:rPr lang="en-US" dirty="0" smtClean="0"/>
              <a:t> hele </a:t>
            </a:r>
            <a:r>
              <a:rPr lang="en-US" dirty="0" err="1" smtClean="0"/>
              <a:t>tijd</a:t>
            </a:r>
            <a:r>
              <a:rPr lang="en-US" dirty="0" smtClean="0"/>
              <a:t> </a:t>
            </a:r>
            <a:r>
              <a:rPr lang="en-US" dirty="0" err="1" smtClean="0"/>
              <a:t>aan</a:t>
            </a:r>
            <a:r>
              <a:rPr lang="en-US" dirty="0" smtClean="0"/>
              <a:t> je </a:t>
            </a:r>
            <a:r>
              <a:rPr lang="en-US" dirty="0" err="1" smtClean="0"/>
              <a:t>toekomst</a:t>
            </a:r>
            <a:r>
              <a:rPr lang="en-US" dirty="0" smtClean="0"/>
              <a:t>, </a:t>
            </a:r>
            <a:r>
              <a:rPr lang="en-US" dirty="0" err="1" smtClean="0"/>
              <a:t>dat</a:t>
            </a:r>
            <a:r>
              <a:rPr lang="en-US" dirty="0" smtClean="0"/>
              <a:t> is </a:t>
            </a:r>
            <a:r>
              <a:rPr lang="en-US" dirty="0" err="1" smtClean="0"/>
              <a:t>een</a:t>
            </a:r>
            <a:r>
              <a:rPr lang="en-US" dirty="0" smtClean="0"/>
              <a:t> </a:t>
            </a:r>
            <a:r>
              <a:rPr lang="en-US" dirty="0" err="1" smtClean="0"/>
              <a:t>grote</a:t>
            </a:r>
            <a:r>
              <a:rPr lang="en-US" dirty="0" smtClean="0"/>
              <a:t> </a:t>
            </a:r>
            <a:r>
              <a:rPr lang="en-US" dirty="0" err="1" smtClean="0"/>
              <a:t>onderneming</a:t>
            </a:r>
            <a:r>
              <a:rPr lang="en-US" dirty="0" smtClean="0"/>
              <a:t>!</a:t>
            </a:r>
          </a:p>
          <a:p>
            <a:pPr marL="171450" indent="-171450">
              <a:buFont typeface="Arial" charset="0"/>
              <a:buChar char="•"/>
            </a:pPr>
            <a:r>
              <a:rPr lang="en-US" dirty="0" smtClean="0"/>
              <a:t>Maar </a:t>
            </a:r>
            <a:r>
              <a:rPr lang="en-US" dirty="0" err="1" smtClean="0"/>
              <a:t>wat</a:t>
            </a:r>
            <a:r>
              <a:rPr lang="en-US" dirty="0" smtClean="0"/>
              <a:t> </a:t>
            </a:r>
            <a:r>
              <a:rPr lang="en-US" dirty="0" err="1" smtClean="0"/>
              <a:t>staat</a:t>
            </a:r>
            <a:r>
              <a:rPr lang="en-US" dirty="0" smtClean="0"/>
              <a:t> </a:t>
            </a:r>
            <a:r>
              <a:rPr lang="en-US" dirty="0" err="1" smtClean="0"/>
              <a:t>hier</a:t>
            </a:r>
            <a:r>
              <a:rPr lang="en-US" dirty="0" smtClean="0"/>
              <a:t> </a:t>
            </a:r>
            <a:r>
              <a:rPr lang="en-US" dirty="0" err="1" smtClean="0"/>
              <a:t>nou</a:t>
            </a:r>
            <a:r>
              <a:rPr lang="en-US" dirty="0" smtClean="0"/>
              <a:t> </a:t>
            </a:r>
            <a:r>
              <a:rPr lang="en-US" dirty="0" err="1" smtClean="0"/>
              <a:t>eigenlijk</a:t>
            </a:r>
            <a:r>
              <a:rPr lang="en-US" dirty="0" smtClean="0"/>
              <a:t>?</a:t>
            </a:r>
          </a:p>
          <a:p>
            <a:pPr marL="171450" indent="-171450">
              <a:buFont typeface="Arial" charset="0"/>
              <a:buChar char="•"/>
            </a:pPr>
            <a:r>
              <a:rPr lang="en-US" dirty="0" err="1" smtClean="0"/>
              <a:t>Werkstuk</a:t>
            </a:r>
            <a:r>
              <a:rPr lang="en-US" dirty="0" smtClean="0"/>
              <a:t> </a:t>
            </a:r>
            <a:r>
              <a:rPr lang="en-US" dirty="0" err="1" smtClean="0"/>
              <a:t>klinkt</a:t>
            </a:r>
            <a:r>
              <a:rPr lang="en-US" dirty="0" smtClean="0"/>
              <a:t> </a:t>
            </a:r>
            <a:r>
              <a:rPr lang="en-US" dirty="0" err="1" smtClean="0"/>
              <a:t>simpel</a:t>
            </a:r>
            <a:r>
              <a:rPr lang="en-US" dirty="0" smtClean="0"/>
              <a:t>, maar </a:t>
            </a:r>
            <a:r>
              <a:rPr lang="en-US" dirty="0" err="1" smtClean="0"/>
              <a:t>dat</a:t>
            </a:r>
            <a:r>
              <a:rPr lang="en-US" dirty="0" smtClean="0"/>
              <a:t> is het </a:t>
            </a:r>
            <a:r>
              <a:rPr lang="en-US" dirty="0" err="1" smtClean="0"/>
              <a:t>niet</a:t>
            </a:r>
            <a:r>
              <a:rPr lang="en-US" dirty="0" smtClean="0"/>
              <a:t>…</a:t>
            </a:r>
          </a:p>
          <a:p>
            <a:pPr marL="171450" indent="-171450">
              <a:buFont typeface="Arial" charset="0"/>
              <a:buChar char="•"/>
            </a:pPr>
            <a:r>
              <a:rPr lang="en-US" dirty="0" err="1" smtClean="0"/>
              <a:t>Onderzoek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</a:t>
            </a:r>
            <a:r>
              <a:rPr lang="en-US" dirty="0" err="1" smtClean="0"/>
              <a:t>presentatie</a:t>
            </a:r>
            <a:r>
              <a:rPr lang="en-US" dirty="0" smtClean="0"/>
              <a:t>: </a:t>
            </a:r>
            <a:r>
              <a:rPr lang="en-US" dirty="0" err="1" smtClean="0"/>
              <a:t>onderzoek</a:t>
            </a:r>
            <a:r>
              <a:rPr lang="en-US" dirty="0" smtClean="0"/>
              <a:t> + </a:t>
            </a:r>
            <a:r>
              <a:rPr lang="en-US" dirty="0" err="1" smtClean="0"/>
              <a:t>bevindingen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presenteren</a:t>
            </a:r>
            <a:endParaRPr lang="en-US" dirty="0" smtClean="0"/>
          </a:p>
          <a:p>
            <a:pPr marL="171450" indent="-171450">
              <a:buFont typeface="Arial" charset="0"/>
              <a:buChar char="•"/>
            </a:pPr>
            <a:r>
              <a:rPr lang="en-US" dirty="0" err="1" smtClean="0"/>
              <a:t>Vervolgopleiding</a:t>
            </a:r>
            <a:endParaRPr lang="en-US" dirty="0" smtClean="0"/>
          </a:p>
          <a:p>
            <a:pPr marL="171450" indent="-171450">
              <a:buFont typeface="Arial" charset="0"/>
              <a:buChar char="•"/>
            </a:pPr>
            <a:endParaRPr lang="en-US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134331-C322-451C-83A9-809F76BD093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75630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 err="1" smtClean="0"/>
              <a:t>Veel</a:t>
            </a:r>
            <a:r>
              <a:rPr lang="en-US" dirty="0" smtClean="0"/>
              <a:t> </a:t>
            </a:r>
            <a:r>
              <a:rPr lang="en-US" dirty="0" err="1" smtClean="0"/>
              <a:t>ruimte</a:t>
            </a:r>
            <a:r>
              <a:rPr lang="en-US" dirty="0" smtClean="0"/>
              <a:t> om</a:t>
            </a:r>
            <a:r>
              <a:rPr lang="en-US" baseline="0" dirty="0" smtClean="0"/>
              <a:t> te </a:t>
            </a:r>
            <a:r>
              <a:rPr lang="en-US" baseline="0" dirty="0" err="1" smtClean="0"/>
              <a:t>werken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tijdens</a:t>
            </a:r>
            <a:r>
              <a:rPr lang="en-US" baseline="0" dirty="0" smtClean="0"/>
              <a:t> de </a:t>
            </a:r>
            <a:r>
              <a:rPr lang="en-US" baseline="0" dirty="0" err="1" smtClean="0"/>
              <a:t>mentoruren</a:t>
            </a:r>
            <a:endParaRPr lang="en-US" baseline="0" dirty="0" smtClean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baseline="0" dirty="0" err="1" smtClean="0"/>
              <a:t>Begeleiding</a:t>
            </a:r>
            <a:r>
              <a:rPr lang="en-US" baseline="0" dirty="0" smtClean="0"/>
              <a:t> door je mentor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baseline="0" dirty="0" smtClean="0"/>
              <a:t>Het is </a:t>
            </a:r>
            <a:r>
              <a:rPr lang="en-US" baseline="0" dirty="0" err="1" smtClean="0"/>
              <a:t>geen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werkstukje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ook</a:t>
            </a:r>
            <a:r>
              <a:rPr lang="en-US" baseline="0" dirty="0" smtClean="0"/>
              <a:t> </a:t>
            </a:r>
            <a:r>
              <a:rPr lang="en-US" baseline="0" dirty="0" err="1" smtClean="0"/>
              <a:t>geen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spreekbeurt</a:t>
            </a:r>
            <a:r>
              <a:rPr lang="en-US" baseline="0" dirty="0" smtClean="0"/>
              <a:t>: je </a:t>
            </a:r>
            <a:r>
              <a:rPr lang="en-US" baseline="0" dirty="0" err="1" smtClean="0"/>
              <a:t>doet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een</a:t>
            </a:r>
            <a:r>
              <a:rPr lang="en-US" baseline="0" dirty="0" smtClean="0"/>
              <a:t> </a:t>
            </a:r>
            <a:r>
              <a:rPr lang="en-US" b="1" baseline="0" dirty="0" err="1" smtClean="0"/>
              <a:t>onderzoek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brengt</a:t>
            </a:r>
            <a:r>
              <a:rPr lang="en-US" baseline="0" dirty="0" smtClean="0"/>
              <a:t> </a:t>
            </a:r>
            <a:r>
              <a:rPr lang="en-US" baseline="0" dirty="0" err="1" smtClean="0"/>
              <a:t>daar</a:t>
            </a:r>
            <a:r>
              <a:rPr lang="en-US" baseline="0" dirty="0" smtClean="0"/>
              <a:t> </a:t>
            </a:r>
            <a:r>
              <a:rPr lang="en-US" b="1" baseline="0" dirty="0" err="1" smtClean="0"/>
              <a:t>verslag</a:t>
            </a:r>
            <a:r>
              <a:rPr lang="en-US" baseline="0" dirty="0" smtClean="0"/>
              <a:t> van </a:t>
            </a:r>
            <a:r>
              <a:rPr lang="en-US" baseline="0" dirty="0" err="1" smtClean="0"/>
              <a:t>uit</a:t>
            </a:r>
            <a:endParaRPr lang="en-US" baseline="0" dirty="0" smtClean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baseline="0" dirty="0" err="1" smtClean="0"/>
              <a:t>Onderwerp</a:t>
            </a:r>
            <a:r>
              <a:rPr lang="en-US" baseline="0" dirty="0" smtClean="0"/>
              <a:t> + </a:t>
            </a:r>
            <a:r>
              <a:rPr lang="en-US" baseline="0" dirty="0" err="1" smtClean="0"/>
              <a:t>titel</a:t>
            </a:r>
            <a:r>
              <a:rPr lang="en-US" baseline="0" dirty="0" smtClean="0"/>
              <a:t> </a:t>
            </a:r>
            <a:r>
              <a:rPr lang="en-US" baseline="0" dirty="0" err="1" smtClean="0"/>
              <a:t>komen</a:t>
            </a:r>
            <a:r>
              <a:rPr lang="en-US" baseline="0" dirty="0" smtClean="0"/>
              <a:t> op je diploma: </a:t>
            </a:r>
            <a:r>
              <a:rPr lang="en-US" baseline="0" dirty="0" err="1" smtClean="0"/>
              <a:t>goeie</a:t>
            </a:r>
            <a:r>
              <a:rPr lang="en-US" baseline="0" dirty="0" smtClean="0"/>
              <a:t> PR </a:t>
            </a:r>
            <a:r>
              <a:rPr lang="en-US" baseline="0" dirty="0" err="1" smtClean="0"/>
              <a:t>voor</a:t>
            </a:r>
            <a:r>
              <a:rPr lang="en-US" baseline="0" dirty="0" smtClean="0"/>
              <a:t> je </a:t>
            </a:r>
            <a:r>
              <a:rPr lang="en-US" baseline="0" dirty="0" err="1" smtClean="0"/>
              <a:t>vervolgopleiding</a:t>
            </a:r>
            <a:r>
              <a:rPr lang="en-US" baseline="0" dirty="0" smtClean="0"/>
              <a:t> </a:t>
            </a:r>
            <a:r>
              <a:rPr lang="en-US" baseline="0" dirty="0" smtClean="0">
                <a:sym typeface="Wingdings" panose="05000000000000000000" pitchFamily="2" charset="2"/>
              </a:rPr>
              <a:t></a:t>
            </a:r>
            <a:endParaRPr lang="en-US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134331-C322-451C-83A9-809F76BD0931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07876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03369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27269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471663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507957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512985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51773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6373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331310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6357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87168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689206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ED3192-7BF1-460A-AD6A-6775D69BCE2C}" type="datetimeFigureOut">
              <a:rPr lang="nl-NL" smtClean="0"/>
              <a:t>24-8-2016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B39A83-99F3-44A3-AE99-B48470D977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052664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alphaModFix amt="42000"/>
            <a:lum/>
          </a:blip>
          <a:srcRect/>
          <a:stretch>
            <a:fillRect t="-9000" b="-9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b="1" dirty="0" smtClean="0">
                <a:ln w="28575" cap="flat" cmpd="sng">
                  <a:solidFill>
                    <a:schemeClr val="accent4">
                      <a:alpha val="65000"/>
                    </a:schemeClr>
                  </a:solidFill>
                </a:ln>
                <a:solidFill>
                  <a:schemeClr val="tx2">
                    <a:lumMod val="75000"/>
                  </a:schemeClr>
                </a:solidFill>
                <a:latin typeface="Arial Black" panose="020B0A04020102020204" pitchFamily="34" charset="0"/>
              </a:rPr>
              <a:t>Sectorwerkstuk</a:t>
            </a:r>
            <a:endParaRPr lang="nl-NL" b="1" dirty="0">
              <a:ln w="28575" cap="flat" cmpd="sng">
                <a:solidFill>
                  <a:schemeClr val="accent4">
                    <a:alpha val="65000"/>
                  </a:schemeClr>
                </a:solidFill>
              </a:ln>
              <a:solidFill>
                <a:schemeClr val="tx2">
                  <a:lumMod val="75000"/>
                </a:schemeClr>
              </a:solidFill>
              <a:latin typeface="Arial Black" panose="020B0A040201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85746" y="3602038"/>
            <a:ext cx="9820507" cy="1655762"/>
          </a:xfrm>
        </p:spPr>
        <p:txBody>
          <a:bodyPr/>
          <a:lstStyle/>
          <a:p>
            <a:r>
              <a:rPr lang="nl-NL" dirty="0" smtClean="0">
                <a:solidFill>
                  <a:schemeClr val="bg2">
                    <a:lumMod val="50000"/>
                  </a:schemeClr>
                </a:solidFill>
              </a:rPr>
              <a:t>Onderzoek en presentatie in het kader van het centraal eindexamen 4 mavo</a:t>
            </a:r>
            <a:endParaRPr lang="nl-NL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2427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alphaModFix amt="14000"/>
            <a:lum/>
          </a:blip>
          <a:srcRect/>
          <a:stretch>
            <a:fillRect t="-9000" b="-9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/>
              <a:t>Opbouw van je sectorwerkstuk</a:t>
            </a:r>
            <a:endParaRPr lang="nl-NL" b="1" dirty="0"/>
          </a:p>
        </p:txBody>
      </p:sp>
      <p:sp>
        <p:nvSpPr>
          <p:cNvPr id="7" name="Right Arrow 6"/>
          <p:cNvSpPr/>
          <p:nvPr/>
        </p:nvSpPr>
        <p:spPr>
          <a:xfrm>
            <a:off x="511129" y="1462175"/>
            <a:ext cx="3494484" cy="92555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voorwerk</a:t>
            </a:r>
            <a:endParaRPr lang="nl-NL" dirty="0"/>
          </a:p>
        </p:txBody>
      </p:sp>
      <p:sp>
        <p:nvSpPr>
          <p:cNvPr id="8" name="Right Arrow 7"/>
          <p:cNvSpPr/>
          <p:nvPr/>
        </p:nvSpPr>
        <p:spPr>
          <a:xfrm>
            <a:off x="4439173" y="1462175"/>
            <a:ext cx="3351888" cy="92555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veldwerk</a:t>
            </a:r>
            <a:endParaRPr lang="nl-NL" dirty="0"/>
          </a:p>
        </p:txBody>
      </p:sp>
      <p:sp>
        <p:nvSpPr>
          <p:cNvPr id="9" name="Right Arrow 8"/>
          <p:cNvSpPr/>
          <p:nvPr/>
        </p:nvSpPr>
        <p:spPr>
          <a:xfrm>
            <a:off x="8432524" y="1462175"/>
            <a:ext cx="2596260" cy="92555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presentatie</a:t>
            </a:r>
            <a:endParaRPr lang="nl-NL" dirty="0"/>
          </a:p>
        </p:txBody>
      </p:sp>
      <p:sp>
        <p:nvSpPr>
          <p:cNvPr id="10" name="Content Placeholder 2"/>
          <p:cNvSpPr>
            <a:spLocks noGrp="1"/>
          </p:cNvSpPr>
          <p:nvPr>
            <p:ph idx="1"/>
          </p:nvPr>
        </p:nvSpPr>
        <p:spPr>
          <a:xfrm>
            <a:off x="401221" y="2387727"/>
            <a:ext cx="3756102" cy="4351338"/>
          </a:xfrm>
        </p:spPr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nl-NL" dirty="0" smtClean="0"/>
              <a:t>Team (duo/partners)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Onderwerp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Onderzoeksvraag</a:t>
            </a:r>
            <a:endParaRPr lang="nl-NL" dirty="0" smtClean="0"/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Hypothese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Deelvragen</a:t>
            </a:r>
            <a:endParaRPr lang="nl-NL" dirty="0"/>
          </a:p>
        </p:txBody>
      </p:sp>
      <p:sp>
        <p:nvSpPr>
          <p:cNvPr id="11" name="Content Placeholder 2"/>
          <p:cNvSpPr txBox="1">
            <a:spLocks/>
          </p:cNvSpPr>
          <p:nvPr/>
        </p:nvSpPr>
        <p:spPr>
          <a:xfrm>
            <a:off x="4362109" y="2387727"/>
            <a:ext cx="4129820" cy="431471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514350">
              <a:buFont typeface="+mj-lt"/>
              <a:buAutoNum type="arabicPeriod"/>
            </a:pPr>
            <a:r>
              <a:rPr lang="nl-NL" dirty="0" smtClean="0"/>
              <a:t>Bronnenonderzoek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Internet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Boeken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Folders 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Interview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Expert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Medewerker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Enquête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Doelgroep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Relevante vragen</a:t>
            </a:r>
            <a:endParaRPr lang="nl-NL" dirty="0"/>
          </a:p>
        </p:txBody>
      </p:sp>
      <p:sp>
        <p:nvSpPr>
          <p:cNvPr id="12" name="Content Placeholder 2"/>
          <p:cNvSpPr txBox="1">
            <a:spLocks/>
          </p:cNvSpPr>
          <p:nvPr/>
        </p:nvSpPr>
        <p:spPr>
          <a:xfrm>
            <a:off x="8313086" y="2387727"/>
            <a:ext cx="3003396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514350">
              <a:buFont typeface="+mj-lt"/>
              <a:buAutoNum type="arabicPeriod"/>
            </a:pPr>
            <a:r>
              <a:rPr lang="nl-NL" dirty="0" smtClean="0"/>
              <a:t>Materiaal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err="1" smtClean="0"/>
              <a:t>Powerpoint</a:t>
            </a:r>
            <a:endParaRPr lang="nl-NL" dirty="0" smtClean="0"/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Foto’s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Grafieken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Verhaal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Betrokken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Persoonlijk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dirty="0" smtClean="0"/>
              <a:t>Rode draad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182880" y="1353312"/>
            <a:ext cx="4072128" cy="408432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2556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9" grpId="0" animBg="1"/>
      <p:bldP spid="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14000"/>
            <a:lum/>
          </a:blip>
          <a:srcRect/>
          <a:stretch>
            <a:fillRect t="-9000" b="-9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/>
              <a:t>Maak een goede start</a:t>
            </a:r>
            <a:endParaRPr lang="nl-NL" b="1" dirty="0"/>
          </a:p>
        </p:txBody>
      </p:sp>
      <p:sp>
        <p:nvSpPr>
          <p:cNvPr id="13" name="Right Arrow 6"/>
          <p:cNvSpPr/>
          <p:nvPr/>
        </p:nvSpPr>
        <p:spPr>
          <a:xfrm>
            <a:off x="511129" y="1194816"/>
            <a:ext cx="3817032" cy="129235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3200" dirty="0" smtClean="0"/>
              <a:t>voorwerk</a:t>
            </a:r>
            <a:endParaRPr lang="nl-NL" sz="3200" dirty="0"/>
          </a:p>
        </p:txBody>
      </p:sp>
      <p:sp>
        <p:nvSpPr>
          <p:cNvPr id="14" name="Content Placeholder 2"/>
          <p:cNvSpPr txBox="1">
            <a:spLocks/>
          </p:cNvSpPr>
          <p:nvPr/>
        </p:nvSpPr>
        <p:spPr>
          <a:xfrm>
            <a:off x="401220" y="2436495"/>
            <a:ext cx="4743803" cy="333032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514350">
              <a:buFont typeface="+mj-lt"/>
              <a:buAutoNum type="arabicPeriod"/>
            </a:pPr>
            <a:r>
              <a:rPr lang="nl-NL" sz="3600" dirty="0" smtClean="0"/>
              <a:t>Team (duo/partners)</a:t>
            </a:r>
          </a:p>
          <a:p>
            <a:pPr marL="514350" indent="-514350">
              <a:buFont typeface="+mj-lt"/>
              <a:buAutoNum type="arabicPeriod"/>
            </a:pPr>
            <a:r>
              <a:rPr lang="nl-NL" sz="3600" dirty="0" smtClean="0"/>
              <a:t>Onderwerp</a:t>
            </a:r>
          </a:p>
          <a:p>
            <a:pPr marL="514350" indent="-514350">
              <a:buFont typeface="+mj-lt"/>
              <a:buAutoNum type="arabicPeriod"/>
            </a:pPr>
            <a:r>
              <a:rPr lang="nl-NL" sz="3600" dirty="0"/>
              <a:t>O</a:t>
            </a:r>
            <a:r>
              <a:rPr lang="nl-NL" sz="3600" dirty="0" smtClean="0"/>
              <a:t>nderzoeksvraag</a:t>
            </a:r>
            <a:endParaRPr lang="nl-NL" sz="3600" dirty="0" smtClean="0"/>
          </a:p>
          <a:p>
            <a:pPr marL="514350" indent="-514350">
              <a:buFont typeface="+mj-lt"/>
              <a:buAutoNum type="arabicPeriod"/>
            </a:pPr>
            <a:r>
              <a:rPr lang="nl-NL" sz="3600" dirty="0" smtClean="0"/>
              <a:t>Hypothese</a:t>
            </a:r>
          </a:p>
          <a:p>
            <a:pPr marL="514350" indent="-514350">
              <a:buFont typeface="+mj-lt"/>
              <a:buAutoNum type="arabicPeriod"/>
            </a:pPr>
            <a:r>
              <a:rPr lang="nl-NL" sz="3600" dirty="0" smtClean="0"/>
              <a:t>Deelvragen</a:t>
            </a:r>
            <a:endParaRPr lang="nl-NL" sz="3600" dirty="0"/>
          </a:p>
        </p:txBody>
      </p:sp>
      <p:cxnSp>
        <p:nvCxnSpPr>
          <p:cNvPr id="6" name="Rechte verbindingslijn met pijl 5"/>
          <p:cNvCxnSpPr/>
          <p:nvPr/>
        </p:nvCxnSpPr>
        <p:spPr>
          <a:xfrm flipV="1">
            <a:off x="5035296" y="1999488"/>
            <a:ext cx="1536192" cy="6583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met pijl 15"/>
          <p:cNvCxnSpPr/>
          <p:nvPr/>
        </p:nvCxnSpPr>
        <p:spPr>
          <a:xfrm flipV="1">
            <a:off x="3340608" y="3133344"/>
            <a:ext cx="2157984" cy="2316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Rechte verbindingslijn met pijl 17"/>
          <p:cNvCxnSpPr>
            <a:endCxn id="25" idx="1"/>
          </p:cNvCxnSpPr>
          <p:nvPr/>
        </p:nvCxnSpPr>
        <p:spPr>
          <a:xfrm flipV="1">
            <a:off x="3340608" y="3944190"/>
            <a:ext cx="2926080" cy="4259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Rechte verbindingslijn met pijl 19"/>
          <p:cNvCxnSpPr>
            <a:endCxn id="28" idx="1"/>
          </p:cNvCxnSpPr>
          <p:nvPr/>
        </p:nvCxnSpPr>
        <p:spPr>
          <a:xfrm>
            <a:off x="3133344" y="4645152"/>
            <a:ext cx="2791968" cy="10371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Rechte verbindingslijn met pijl 21"/>
          <p:cNvCxnSpPr/>
          <p:nvPr/>
        </p:nvCxnSpPr>
        <p:spPr>
          <a:xfrm>
            <a:off x="3230880" y="5218176"/>
            <a:ext cx="2218944" cy="304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kstvak 22"/>
          <p:cNvSpPr txBox="1"/>
          <p:nvPr/>
        </p:nvSpPr>
        <p:spPr>
          <a:xfrm>
            <a:off x="6559296" y="1265134"/>
            <a:ext cx="562051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Let op </a:t>
            </a: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b="1" dirty="0" err="1" smtClean="0"/>
              <a:t>sectoren</a:t>
            </a:r>
            <a:endParaRPr lang="en-US" b="1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Samenwerken</a:t>
            </a:r>
            <a:r>
              <a:rPr lang="en-US" dirty="0" smtClean="0"/>
              <a:t>: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afspraken</a:t>
            </a:r>
            <a:r>
              <a:rPr lang="en-US" dirty="0" smtClean="0"/>
              <a:t> </a:t>
            </a:r>
            <a:r>
              <a:rPr lang="en-US" b="1" dirty="0" err="1" smtClean="0"/>
              <a:t>maken</a:t>
            </a:r>
            <a:r>
              <a:rPr lang="en-US" dirty="0" smtClean="0"/>
              <a:t> &amp; </a:t>
            </a:r>
            <a:r>
              <a:rPr lang="en-US" dirty="0" err="1" smtClean="0"/>
              <a:t>afspraken</a:t>
            </a:r>
            <a:r>
              <a:rPr lang="en-US" dirty="0" smtClean="0"/>
              <a:t> </a:t>
            </a:r>
            <a:r>
              <a:rPr lang="en-US" b="1" dirty="0" err="1" smtClean="0"/>
              <a:t>nakomen</a:t>
            </a:r>
            <a:endParaRPr lang="en-US" b="1" dirty="0" smtClean="0"/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smtClean="0"/>
              <a:t>Taken </a:t>
            </a:r>
            <a:r>
              <a:rPr lang="en-US" b="1" dirty="0" err="1" smtClean="0"/>
              <a:t>verdelen</a:t>
            </a:r>
            <a:endParaRPr lang="en-US" b="1" dirty="0"/>
          </a:p>
        </p:txBody>
      </p:sp>
      <p:sp>
        <p:nvSpPr>
          <p:cNvPr id="24" name="Tekstvak 23"/>
          <p:cNvSpPr txBox="1"/>
          <p:nvPr/>
        </p:nvSpPr>
        <p:spPr>
          <a:xfrm>
            <a:off x="5498592" y="2671679"/>
            <a:ext cx="5783571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Kies</a:t>
            </a:r>
            <a:r>
              <a:rPr lang="en-US" dirty="0" smtClean="0"/>
              <a:t> </a:t>
            </a:r>
            <a:r>
              <a:rPr lang="en-US" dirty="0" err="1" smtClean="0"/>
              <a:t>een</a:t>
            </a:r>
            <a:r>
              <a:rPr lang="en-US" dirty="0" smtClean="0"/>
              <a:t> </a:t>
            </a:r>
            <a:r>
              <a:rPr lang="en-US" dirty="0" err="1" smtClean="0"/>
              <a:t>onderwerp</a:t>
            </a:r>
            <a:r>
              <a:rPr lang="en-US" dirty="0" smtClean="0"/>
              <a:t> </a:t>
            </a:r>
            <a:r>
              <a:rPr lang="en-US" dirty="0" err="1" smtClean="0"/>
              <a:t>waarbij</a:t>
            </a:r>
            <a:r>
              <a:rPr lang="en-US" dirty="0" smtClean="0"/>
              <a:t> </a:t>
            </a: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dirty="0" err="1" smtClean="0"/>
              <a:t>sectoren</a:t>
            </a:r>
            <a:r>
              <a:rPr lang="en-US" dirty="0" smtClean="0"/>
              <a:t> </a:t>
            </a:r>
            <a:r>
              <a:rPr lang="en-US" dirty="0" err="1" smtClean="0"/>
              <a:t>samenkomen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Maak</a:t>
            </a:r>
            <a:r>
              <a:rPr lang="en-US" dirty="0" smtClean="0"/>
              <a:t> het </a:t>
            </a:r>
            <a:r>
              <a:rPr lang="en-US" dirty="0" err="1" smtClean="0"/>
              <a:t>niet</a:t>
            </a:r>
            <a:r>
              <a:rPr lang="en-US" dirty="0" smtClean="0"/>
              <a:t> te </a:t>
            </a:r>
            <a:r>
              <a:rPr lang="en-US" dirty="0" err="1" smtClean="0"/>
              <a:t>ingewikkeld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Ga </a:t>
            </a:r>
            <a:r>
              <a:rPr lang="en-US" dirty="0" err="1" smtClean="0"/>
              <a:t>uit</a:t>
            </a:r>
            <a:r>
              <a:rPr lang="en-US" dirty="0" smtClean="0"/>
              <a:t> van </a:t>
            </a: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b="1" dirty="0" err="1" smtClean="0"/>
              <a:t>interesse</a:t>
            </a:r>
            <a:endParaRPr lang="en-US" b="1" dirty="0"/>
          </a:p>
        </p:txBody>
      </p:sp>
      <p:sp>
        <p:nvSpPr>
          <p:cNvPr id="25" name="Tekstvak 24"/>
          <p:cNvSpPr txBox="1"/>
          <p:nvPr/>
        </p:nvSpPr>
        <p:spPr>
          <a:xfrm>
            <a:off x="6266688" y="3621024"/>
            <a:ext cx="470744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Wat</a:t>
            </a:r>
            <a:r>
              <a:rPr lang="en-US" dirty="0" smtClean="0"/>
              <a:t> </a:t>
            </a:r>
            <a:r>
              <a:rPr lang="en-US" dirty="0" err="1" smtClean="0"/>
              <a:t>willen</a:t>
            </a:r>
            <a:r>
              <a:rPr lang="en-US" dirty="0" smtClean="0"/>
              <a:t> </a:t>
            </a: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dirty="0" err="1" smtClean="0"/>
              <a:t>weten</a:t>
            </a:r>
            <a:r>
              <a:rPr lang="en-US" dirty="0" smtClean="0"/>
              <a:t> van </a:t>
            </a: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dirty="0" err="1" smtClean="0"/>
              <a:t>onderwerp</a:t>
            </a:r>
            <a:r>
              <a:rPr lang="en-US" dirty="0" smtClean="0"/>
              <a:t>?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Wat</a:t>
            </a:r>
            <a:r>
              <a:rPr lang="en-US" dirty="0" smtClean="0"/>
              <a:t> is </a:t>
            </a:r>
            <a:r>
              <a:rPr lang="en-US" dirty="0" err="1" smtClean="0"/>
              <a:t>interessant</a:t>
            </a:r>
            <a:r>
              <a:rPr lang="en-US" dirty="0" smtClean="0"/>
              <a:t> om te </a:t>
            </a:r>
            <a:r>
              <a:rPr lang="en-US" b="1" dirty="0" err="1" smtClean="0"/>
              <a:t>onderzoeken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28" name="Tekstvak 27"/>
          <p:cNvSpPr txBox="1"/>
          <p:nvPr/>
        </p:nvSpPr>
        <p:spPr>
          <a:xfrm>
            <a:off x="5925312" y="4425696"/>
            <a:ext cx="635161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De </a:t>
            </a:r>
            <a:r>
              <a:rPr lang="en-US" dirty="0" err="1" smtClean="0"/>
              <a:t>verwachte</a:t>
            </a:r>
            <a:r>
              <a:rPr lang="en-US" dirty="0" smtClean="0"/>
              <a:t> </a:t>
            </a:r>
            <a:r>
              <a:rPr lang="en-US" dirty="0" err="1" smtClean="0"/>
              <a:t>uitkomst</a:t>
            </a:r>
            <a:r>
              <a:rPr lang="en-US" dirty="0" smtClean="0"/>
              <a:t> van </a:t>
            </a: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dirty="0" err="1" smtClean="0"/>
              <a:t>onderzoek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Welk </a:t>
            </a:r>
            <a:r>
              <a:rPr lang="en-US" dirty="0" err="1" smtClean="0"/>
              <a:t>antwoord</a:t>
            </a:r>
            <a:r>
              <a:rPr lang="en-US" dirty="0" smtClean="0"/>
              <a:t> </a:t>
            </a:r>
            <a:r>
              <a:rPr lang="en-US" dirty="0" err="1" smtClean="0"/>
              <a:t>denken</a:t>
            </a:r>
            <a:r>
              <a:rPr lang="en-US" dirty="0" smtClean="0"/>
              <a:t> </a:t>
            </a:r>
            <a:r>
              <a:rPr lang="en-US" dirty="0" err="1" smtClean="0"/>
              <a:t>jullie</a:t>
            </a:r>
            <a:r>
              <a:rPr lang="en-US" dirty="0" smtClean="0"/>
              <a:t> op je </a:t>
            </a:r>
            <a:r>
              <a:rPr lang="en-US" dirty="0" err="1" smtClean="0"/>
              <a:t>onderzoeksvraag</a:t>
            </a:r>
            <a:r>
              <a:rPr lang="en-US" dirty="0" smtClean="0"/>
              <a:t> </a:t>
            </a:r>
            <a:r>
              <a:rPr lang="en-US" dirty="0" smtClean="0"/>
              <a:t>te </a:t>
            </a:r>
            <a:r>
              <a:rPr lang="en-US" dirty="0" err="1" smtClean="0"/>
              <a:t>krijgen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30" name="Tekstvak 29"/>
          <p:cNvSpPr txBox="1"/>
          <p:nvPr/>
        </p:nvSpPr>
        <p:spPr>
          <a:xfrm>
            <a:off x="5437631" y="5218176"/>
            <a:ext cx="630599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/>
              <a:t>Deelvragen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vragen</a:t>
            </a:r>
            <a:r>
              <a:rPr lang="en-US" dirty="0"/>
              <a:t> die je </a:t>
            </a:r>
            <a:r>
              <a:rPr lang="en-US" dirty="0" err="1"/>
              <a:t>stelt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het </a:t>
            </a:r>
            <a:r>
              <a:rPr lang="en-US" dirty="0" err="1"/>
              <a:t>onderwerp</a:t>
            </a:r>
            <a:r>
              <a:rPr lang="en-US" dirty="0"/>
              <a:t>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om </a:t>
            </a:r>
            <a:r>
              <a:rPr lang="en-US" dirty="0"/>
              <a:t>tot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antwoord</a:t>
            </a:r>
            <a:r>
              <a:rPr lang="en-US" dirty="0"/>
              <a:t> op de </a:t>
            </a:r>
            <a:r>
              <a:rPr lang="en-US" dirty="0" err="1" smtClean="0"/>
              <a:t>onderzoeksvraag</a:t>
            </a:r>
            <a:r>
              <a:rPr lang="en-US" dirty="0" smtClean="0"/>
              <a:t> </a:t>
            </a:r>
            <a:r>
              <a:rPr lang="en-US" dirty="0"/>
              <a:t>te </a:t>
            </a:r>
            <a:r>
              <a:rPr lang="en-US" dirty="0" err="1"/>
              <a:t>komen</a:t>
            </a: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Breek</a:t>
            </a:r>
            <a:r>
              <a:rPr lang="en-US" dirty="0" smtClean="0"/>
              <a:t> het </a:t>
            </a:r>
            <a:r>
              <a:rPr lang="en-US" dirty="0" err="1" smtClean="0"/>
              <a:t>verhaal</a:t>
            </a:r>
            <a:r>
              <a:rPr lang="en-US" dirty="0" smtClean="0"/>
              <a:t> van </a:t>
            </a: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dirty="0" err="1" smtClean="0"/>
              <a:t>onderzoek</a:t>
            </a:r>
            <a:r>
              <a:rPr lang="en-US" dirty="0" smtClean="0"/>
              <a:t> in </a:t>
            </a:r>
            <a:r>
              <a:rPr lang="en-US" dirty="0" err="1" smtClean="0"/>
              <a:t>stukjes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Stappen</a:t>
            </a:r>
            <a:r>
              <a:rPr lang="en-US" dirty="0" smtClean="0"/>
              <a:t> in je </a:t>
            </a:r>
            <a:r>
              <a:rPr lang="en-US" dirty="0" err="1" smtClean="0"/>
              <a:t>onderzoek</a:t>
            </a:r>
            <a:endParaRPr lang="en-US" dirty="0" smtClean="0"/>
          </a:p>
        </p:txBody>
      </p:sp>
      <p:sp>
        <p:nvSpPr>
          <p:cNvPr id="37" name="Rechthoek 36"/>
          <p:cNvSpPr/>
          <p:nvPr/>
        </p:nvSpPr>
        <p:spPr>
          <a:xfrm>
            <a:off x="402336" y="2460879"/>
            <a:ext cx="4498848" cy="513969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Rechthoek 37"/>
          <p:cNvSpPr/>
          <p:nvPr/>
        </p:nvSpPr>
        <p:spPr>
          <a:xfrm>
            <a:off x="402336" y="3108961"/>
            <a:ext cx="2828544" cy="48768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Rechthoek 39"/>
          <p:cNvSpPr/>
          <p:nvPr/>
        </p:nvSpPr>
        <p:spPr>
          <a:xfrm>
            <a:off x="402336" y="3707142"/>
            <a:ext cx="11497056" cy="2913114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lang="nl-NL" sz="28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Luchthavens</a:t>
            </a:r>
            <a:r>
              <a:rPr lang="nl-NL" sz="2800" dirty="0" smtClean="0">
                <a:solidFill>
                  <a:schemeClr val="bg1">
                    <a:lumMod val="75000"/>
                  </a:schemeClr>
                </a:solidFill>
              </a:rPr>
              <a:t> Eetstoornissen Kinderbescherming </a:t>
            </a:r>
            <a:r>
              <a:rPr lang="nl-NL" sz="28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Integratie</a:t>
            </a:r>
            <a:r>
              <a:rPr lang="nl-NL" sz="2800" dirty="0" smtClean="0">
                <a:solidFill>
                  <a:schemeClr val="bg1">
                    <a:lumMod val="75000"/>
                  </a:schemeClr>
                </a:solidFill>
              </a:rPr>
              <a:t> Kinderkanker Goede doelen Loonbedrijf </a:t>
            </a:r>
            <a:r>
              <a:rPr lang="nl-NL" sz="28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Daklozen en inkomen</a:t>
            </a:r>
            <a:r>
              <a:rPr lang="nl-NL" sz="2800" dirty="0" smtClean="0">
                <a:solidFill>
                  <a:schemeClr val="bg1">
                    <a:lumMod val="75000"/>
                  </a:schemeClr>
                </a:solidFill>
              </a:rPr>
              <a:t> Het </a:t>
            </a:r>
            <a:r>
              <a:rPr lang="nl-NL" sz="2800" dirty="0">
                <a:solidFill>
                  <a:schemeClr val="bg1">
                    <a:lumMod val="75000"/>
                  </a:schemeClr>
                </a:solidFill>
              </a:rPr>
              <a:t>starten van een eigen </a:t>
            </a:r>
            <a:r>
              <a:rPr lang="nl-NL" sz="2800" dirty="0" smtClean="0">
                <a:solidFill>
                  <a:schemeClr val="bg1">
                    <a:lumMod val="75000"/>
                  </a:schemeClr>
                </a:solidFill>
              </a:rPr>
              <a:t>bedrijf </a:t>
            </a:r>
            <a:r>
              <a:rPr lang="nl-NL" sz="28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Duurzame energie</a:t>
            </a:r>
            <a:r>
              <a:rPr lang="nl-NL" sz="2800" dirty="0" smtClean="0">
                <a:solidFill>
                  <a:schemeClr val="bg1">
                    <a:lumMod val="75000"/>
                  </a:schemeClr>
                </a:solidFill>
              </a:rPr>
              <a:t> Sociale media </a:t>
            </a:r>
            <a:r>
              <a:rPr lang="nl-NL" sz="2800" dirty="0">
                <a:solidFill>
                  <a:schemeClr val="bg1">
                    <a:lumMod val="75000"/>
                  </a:schemeClr>
                </a:solidFill>
              </a:rPr>
              <a:t>Vergrijzing </a:t>
            </a:r>
            <a:r>
              <a:rPr lang="nl-NL" sz="2800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Kredietcrisis</a:t>
            </a:r>
            <a:r>
              <a:rPr lang="nl-NL" sz="2800" dirty="0" smtClean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nl-NL" sz="28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Pleeggezinnen</a:t>
            </a:r>
            <a:r>
              <a:rPr lang="nl-NL" sz="2800" dirty="0" smtClean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nl-NL" sz="2800" dirty="0">
                <a:solidFill>
                  <a:schemeClr val="bg1">
                    <a:lumMod val="75000"/>
                  </a:schemeClr>
                </a:solidFill>
              </a:rPr>
              <a:t>Orgaandonatie </a:t>
            </a:r>
            <a:r>
              <a:rPr lang="nl-NL" sz="2800" dirty="0">
                <a:solidFill>
                  <a:schemeClr val="accent2">
                    <a:lumMod val="40000"/>
                    <a:lumOff val="60000"/>
                  </a:schemeClr>
                </a:solidFill>
              </a:rPr>
              <a:t>Alcoholverslaving</a:t>
            </a:r>
            <a:r>
              <a:rPr lang="nl-NL" sz="2800" dirty="0">
                <a:solidFill>
                  <a:schemeClr val="bg1">
                    <a:lumMod val="75000"/>
                  </a:schemeClr>
                </a:solidFill>
              </a:rPr>
              <a:t> Verzorgingstehuizen</a:t>
            </a:r>
          </a:p>
        </p:txBody>
      </p:sp>
    </p:spTree>
    <p:extLst>
      <p:ext uri="{BB962C8B-B14F-4D97-AF65-F5344CB8AC3E}">
        <p14:creationId xmlns:p14="http://schemas.microsoft.com/office/powerpoint/2010/main" val="17709581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9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24" grpId="0"/>
      <p:bldP spid="25" grpId="0"/>
      <p:bldP spid="28" grpId="0"/>
      <p:bldP spid="30" grpId="0"/>
      <p:bldP spid="37" grpId="0" animBg="1"/>
      <p:bldP spid="38" grpId="0" animBg="1"/>
      <p:bldP spid="40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14000"/>
            <a:lum/>
          </a:blip>
          <a:srcRect/>
          <a:stretch>
            <a:fillRect t="-9000" b="-9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/>
              <a:t>Planning</a:t>
            </a:r>
            <a:endParaRPr lang="nl-NL" b="1" dirty="0"/>
          </a:p>
        </p:txBody>
      </p:sp>
      <p:pic>
        <p:nvPicPr>
          <p:cNvPr id="3" name="Picture 2" descr="CONCEPT planning SWS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75554" y="326171"/>
            <a:ext cx="5086350" cy="621982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6195071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250</Words>
  <Application>Microsoft Office PowerPoint</Application>
  <PresentationFormat>Breedbeeld</PresentationFormat>
  <Paragraphs>63</Paragraphs>
  <Slides>4</Slides>
  <Notes>2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10" baseType="lpstr">
      <vt:lpstr>Arial</vt:lpstr>
      <vt:lpstr>Arial Black</vt:lpstr>
      <vt:lpstr>Calibri</vt:lpstr>
      <vt:lpstr>Calibri Light</vt:lpstr>
      <vt:lpstr>Wingdings</vt:lpstr>
      <vt:lpstr>Office Theme</vt:lpstr>
      <vt:lpstr>Sectorwerkstuk</vt:lpstr>
      <vt:lpstr>Opbouw van je sectorwerkstuk</vt:lpstr>
      <vt:lpstr>Maak een goede start</vt:lpstr>
      <vt:lpstr>Planning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Sectorwerkstuk</dc:title>
  <dc:creator>Melle Kramer</dc:creator>
  <cp:lastModifiedBy>Kramer, M.</cp:lastModifiedBy>
  <cp:revision>24</cp:revision>
  <dcterms:created xsi:type="dcterms:W3CDTF">2014-09-01T19:18:29Z</dcterms:created>
  <dcterms:modified xsi:type="dcterms:W3CDTF">2016-08-24T20:13:52Z</dcterms:modified>
</cp:coreProperties>
</file>

<file path=docProps/thumbnail.jpeg>
</file>