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3"/>
  </p:notesMasterIdLst>
  <p:handoutMasterIdLst>
    <p:handoutMasterId r:id="rId34"/>
  </p:handoutMasterIdLst>
  <p:sldIdLst>
    <p:sldId id="256" r:id="rId2"/>
    <p:sldId id="275" r:id="rId3"/>
    <p:sldId id="276" r:id="rId4"/>
    <p:sldId id="277" r:id="rId5"/>
    <p:sldId id="287" r:id="rId6"/>
    <p:sldId id="296" r:id="rId7"/>
    <p:sldId id="285" r:id="rId8"/>
    <p:sldId id="286" r:id="rId9"/>
    <p:sldId id="292" r:id="rId10"/>
    <p:sldId id="288" r:id="rId11"/>
    <p:sldId id="295" r:id="rId12"/>
    <p:sldId id="294" r:id="rId13"/>
    <p:sldId id="290" r:id="rId14"/>
    <p:sldId id="297" r:id="rId15"/>
    <p:sldId id="298" r:id="rId16"/>
    <p:sldId id="302" r:id="rId17"/>
    <p:sldId id="306" r:id="rId18"/>
    <p:sldId id="307" r:id="rId19"/>
    <p:sldId id="308" r:id="rId20"/>
    <p:sldId id="309" r:id="rId21"/>
    <p:sldId id="303" r:id="rId22"/>
    <p:sldId id="310" r:id="rId23"/>
    <p:sldId id="312" r:id="rId24"/>
    <p:sldId id="311" r:id="rId25"/>
    <p:sldId id="304" r:id="rId26"/>
    <p:sldId id="305" r:id="rId27"/>
    <p:sldId id="281" r:id="rId28"/>
    <p:sldId id="299" r:id="rId29"/>
    <p:sldId id="300" r:id="rId30"/>
    <p:sldId id="301" r:id="rId31"/>
    <p:sldId id="284" r:id="rId32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8DCE"/>
    <a:srgbClr val="4629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46F890A9-2807-4EBB-B81D-B2AA78EC7F39}" styleName="Stijl, donker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71" autoAdjust="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9A006-EBB2-4C91-8CA7-F33897BB504F}" type="datetimeFigureOut">
              <a:rPr lang="nl-NL" smtClean="0"/>
              <a:t>27-2-2017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9938A-B015-4695-9431-2931419173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073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DEFF4-D4C6-9E46-9113-C464AE31E92B}" type="datetimeFigureOut">
              <a:rPr lang="nl-NL" smtClean="0"/>
              <a:pPr/>
              <a:t>27-2-2017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69F5E-BF15-DD4D-A029-856E13411D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841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062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908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8444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960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5459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3585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129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740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770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877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993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718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241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684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762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623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37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player.nl/slide/2072931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demacademie.nl/index.php?i=464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qLbH_BfI-8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b="1" i="1" dirty="0" smtClean="0"/>
              <a:t>Bodem</a:t>
            </a:r>
            <a:endParaRPr lang="nl-NL" sz="2700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457" y="1628800"/>
            <a:ext cx="2304256" cy="23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103287"/>
            <a:ext cx="2308949" cy="2320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544" y="4077072"/>
            <a:ext cx="2304256" cy="23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289" y="1663521"/>
            <a:ext cx="2304256" cy="23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149" y="496996"/>
            <a:ext cx="2657846" cy="9812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4</a:t>
            </a:r>
            <a:br>
              <a:rPr lang="nl-NL" sz="2700" i="1" dirty="0" smtClean="0"/>
            </a:br>
            <a:r>
              <a:rPr lang="nl-NL" sz="2700" i="1" dirty="0" smtClean="0"/>
              <a:t>Herkennen van grondsoorten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Waar komt zandgrond voor?</a:t>
            </a:r>
          </a:p>
          <a:p>
            <a:pPr algn="ctr"/>
            <a:r>
              <a:rPr lang="nl-NL" sz="1600" dirty="0" smtClean="0"/>
              <a:t>Wat wordt er op zandgrond gekweekt?</a:t>
            </a:r>
          </a:p>
          <a:p>
            <a:pPr algn="ctr"/>
            <a:r>
              <a:rPr lang="nl-NL" sz="1600" dirty="0" smtClean="0"/>
              <a:t>Hoe kun je zandgrond herkennen?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30" y="2763391"/>
            <a:ext cx="7660604" cy="26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967564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Terugblik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349378"/>
            <a:ext cx="5858103" cy="5294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504290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smtClean="0"/>
              <a:t>Terugblik</a:t>
            </a:r>
            <a:endParaRPr lang="nl-NL" sz="2700" i="1" dirty="0" smtClean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6142488" cy="4908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504290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Terugblik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nl-NL" sz="1600" dirty="0" smtClean="0"/>
              <a:t>Wat is </a:t>
            </a:r>
            <a:r>
              <a:rPr lang="nl-NL" sz="1600" dirty="0" err="1" smtClean="0"/>
              <a:t>Lutum</a:t>
            </a:r>
            <a:r>
              <a:rPr lang="nl-NL" sz="1600" dirty="0" smtClean="0"/>
              <a:t>?</a:t>
            </a:r>
          </a:p>
          <a:p>
            <a:pPr algn="ctr"/>
            <a:r>
              <a:rPr lang="nl-NL" sz="1600" dirty="0" err="1" smtClean="0"/>
              <a:t>Lutum</a:t>
            </a:r>
            <a:r>
              <a:rPr lang="nl-NL" sz="1600" dirty="0" smtClean="0"/>
              <a:t> is de benaming voor gronddeeltjes die kleiner zijn dan 2 </a:t>
            </a:r>
            <a:r>
              <a:rPr lang="nl-NL" sz="1600" dirty="0" err="1" smtClean="0"/>
              <a:t>Um</a:t>
            </a:r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r>
              <a:rPr lang="nl-NL" sz="1600" dirty="0" smtClean="0"/>
              <a:t>Er is sprake van klei als de </a:t>
            </a:r>
            <a:r>
              <a:rPr lang="nl-NL" sz="1600" dirty="0" err="1" smtClean="0"/>
              <a:t>lutumfractie</a:t>
            </a:r>
            <a:r>
              <a:rPr lang="nl-NL" sz="1600" dirty="0" smtClean="0"/>
              <a:t> groter dan 25% is. Bij 25% tot 35% </a:t>
            </a:r>
            <a:r>
              <a:rPr lang="nl-NL" sz="1600" dirty="0" err="1" smtClean="0"/>
              <a:t>lutum</a:t>
            </a:r>
            <a:r>
              <a:rPr lang="nl-NL" sz="1600" dirty="0" smtClean="0"/>
              <a:t> is er sprake van lichte klei, bij 35 tot 50% is er sprake van matig zware klei en bij meer dan 50% </a:t>
            </a:r>
            <a:r>
              <a:rPr lang="nl-NL" sz="1600" dirty="0" err="1" smtClean="0"/>
              <a:t>lutum</a:t>
            </a:r>
            <a:r>
              <a:rPr lang="nl-NL" sz="1600" dirty="0" smtClean="0"/>
              <a:t> is er sprake van zware klei.</a:t>
            </a:r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r>
              <a:rPr lang="nl-NL" sz="1600" dirty="0" smtClean="0"/>
              <a:t>Bij een </a:t>
            </a:r>
            <a:r>
              <a:rPr lang="nl-NL" sz="1600" dirty="0" err="1" smtClean="0"/>
              <a:t>lutumgehalte</a:t>
            </a:r>
            <a:r>
              <a:rPr lang="nl-NL" sz="1600" dirty="0" smtClean="0"/>
              <a:t> van 8% tot 12 % spreekt men van zeer lichte zavel: Bij een </a:t>
            </a:r>
            <a:r>
              <a:rPr lang="nl-NL" sz="1600" dirty="0" err="1" smtClean="0"/>
              <a:t>lutumgehalte</a:t>
            </a:r>
            <a:r>
              <a:rPr lang="nl-NL" sz="1600" dirty="0" smtClean="0"/>
              <a:t> van 12% tot 17,5% van matig lichte zavel en bij een </a:t>
            </a:r>
            <a:r>
              <a:rPr lang="nl-NL" sz="1600" dirty="0" err="1" smtClean="0"/>
              <a:t>lutumgehalte</a:t>
            </a:r>
            <a:r>
              <a:rPr lang="nl-NL" sz="1600" dirty="0" smtClean="0"/>
              <a:t> van 17,5% tot 25% van zware zavel</a:t>
            </a:r>
            <a:endParaRPr lang="nl-NL" sz="1600" dirty="0"/>
          </a:p>
          <a:p>
            <a:pPr algn="ctr"/>
            <a:r>
              <a:rPr lang="nl-NL" sz="1600" dirty="0" smtClean="0"/>
              <a:t> </a:t>
            </a:r>
            <a:endParaRPr lang="nl-NL" sz="16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941168"/>
            <a:ext cx="6222627" cy="651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569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Terugblik</a:t>
            </a:r>
            <a:endParaRPr lang="nl-NL" sz="2700" i="1" dirty="0" smtClean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Wat kun je over dit plaatje vertellen?</a:t>
            </a:r>
            <a:endParaRPr lang="nl-NL" sz="1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60848"/>
            <a:ext cx="85725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230824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13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>
                <a:hlinkClick r:id="rId3"/>
              </a:rPr>
              <a:t>Doorlatendheid.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812696"/>
            <a:ext cx="4858866" cy="2619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020776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14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Grond losmaken</a:t>
            </a:r>
          </a:p>
          <a:p>
            <a:pPr algn="ctr"/>
            <a:endParaRPr lang="nl-NL" sz="1600" dirty="0" smtClean="0"/>
          </a:p>
          <a:p>
            <a:pPr algn="ctr"/>
            <a:r>
              <a:rPr lang="nl-NL" sz="1600" b="1" dirty="0" smtClean="0"/>
              <a:t>Kerende grondbewerking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</p:txBody>
      </p:sp>
      <p:sp>
        <p:nvSpPr>
          <p:cNvPr id="4" name="Rechthoek 3"/>
          <p:cNvSpPr/>
          <p:nvPr/>
        </p:nvSpPr>
        <p:spPr>
          <a:xfrm>
            <a:off x="-47297" y="-3472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3"/>
              </a:rPr>
              <a:t>http://</a:t>
            </a:r>
            <a:r>
              <a:rPr lang="nl-NL" dirty="0" smtClean="0">
                <a:hlinkClick r:id="rId3"/>
              </a:rPr>
              <a:t>www.bodemacademie.nl/index.php?i=464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780928"/>
            <a:ext cx="4246709" cy="2815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241401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14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Grond losmaken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559" y="2132856"/>
            <a:ext cx="4773912" cy="2889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237532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14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Grond losmaken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14538"/>
            <a:ext cx="7379140" cy="4150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39828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14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Grond losmaken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17576"/>
            <a:ext cx="7515084" cy="4047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901006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Planning vandaag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lesuur:</a:t>
            </a:r>
          </a:p>
          <a:p>
            <a:pPr algn="ctr"/>
            <a:r>
              <a:rPr lang="nl-NL" dirty="0" smtClean="0"/>
              <a:t>Inleiding</a:t>
            </a:r>
            <a:endParaRPr lang="nl-NL" dirty="0" smtClean="0"/>
          </a:p>
          <a:p>
            <a:pPr algn="ctr"/>
            <a:r>
              <a:rPr lang="nl-NL" dirty="0" smtClean="0"/>
              <a:t>Terugblik </a:t>
            </a:r>
            <a:r>
              <a:rPr lang="nl-NL" dirty="0" smtClean="0"/>
              <a:t>afgelopen weken</a:t>
            </a:r>
          </a:p>
          <a:p>
            <a:pPr algn="ctr"/>
            <a:r>
              <a:rPr lang="nl-NL" dirty="0" smtClean="0"/>
              <a:t>Uitleg </a:t>
            </a:r>
            <a:r>
              <a:rPr lang="nl-NL" dirty="0" smtClean="0"/>
              <a:t>en maken </a:t>
            </a:r>
          </a:p>
          <a:p>
            <a:pPr algn="ctr"/>
            <a:r>
              <a:rPr lang="nl-NL" dirty="0" smtClean="0"/>
              <a:t>hoofdstuk 13,14,15,16 en 17</a:t>
            </a:r>
          </a:p>
          <a:p>
            <a:pPr algn="ctr"/>
            <a:endParaRPr lang="nl-NL" dirty="0" smtClean="0"/>
          </a:p>
          <a:p>
            <a:pPr algn="ctr"/>
            <a:r>
              <a:rPr lang="nl-NL" dirty="0" smtClean="0"/>
              <a:t>2</a:t>
            </a:r>
            <a:r>
              <a:rPr lang="nl-NL" baseline="30000" dirty="0" smtClean="0"/>
              <a:t>e</a:t>
            </a:r>
            <a:r>
              <a:rPr lang="nl-NL" dirty="0" smtClean="0"/>
              <a:t> lesuur:</a:t>
            </a:r>
            <a:endParaRPr lang="nl-NL" dirty="0"/>
          </a:p>
          <a:p>
            <a:pPr algn="ctr"/>
            <a:r>
              <a:rPr lang="nl-NL" dirty="0"/>
              <a:t>P</a:t>
            </a:r>
            <a:r>
              <a:rPr lang="nl-NL" dirty="0" smtClean="0"/>
              <a:t>raktijk </a:t>
            </a:r>
            <a:r>
              <a:rPr lang="nl-NL" dirty="0" smtClean="0"/>
              <a:t>bodemprofiel met grondboor</a:t>
            </a:r>
          </a:p>
          <a:p>
            <a:pPr algn="ctr"/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22378544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14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Grond losmaken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354" y="109498"/>
            <a:ext cx="6033955" cy="6748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713366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15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Delfstoffen</a:t>
            </a:r>
          </a:p>
          <a:p>
            <a:pPr algn="ctr"/>
            <a:endParaRPr lang="nl-NL" sz="1600" dirty="0"/>
          </a:p>
          <a:p>
            <a:pPr algn="ctr"/>
            <a:endParaRPr lang="nl-NL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4339"/>
            <a:ext cx="6756028" cy="6756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055506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b="1" i="1" dirty="0" smtClean="0"/>
              <a:t>Hoofdstuk 15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Delfstoffen</a:t>
            </a:r>
          </a:p>
          <a:p>
            <a:pPr algn="ctr"/>
            <a:endParaRPr lang="nl-NL" sz="1600" dirty="0"/>
          </a:p>
          <a:p>
            <a:pPr algn="ctr"/>
            <a:endParaRPr lang="nl-NL" sz="1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317394"/>
            <a:ext cx="5719815" cy="29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342569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15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Delfstoffen</a:t>
            </a:r>
          </a:p>
          <a:p>
            <a:pPr algn="ctr"/>
            <a:endParaRPr lang="nl-NL" sz="1600" dirty="0"/>
          </a:p>
          <a:p>
            <a:pPr algn="ctr"/>
            <a:endParaRPr lang="nl-NL" sz="1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014538"/>
            <a:ext cx="6235426" cy="3718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932962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15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Delfstoffen</a:t>
            </a:r>
          </a:p>
          <a:p>
            <a:pPr algn="ctr"/>
            <a:endParaRPr lang="nl-NL" sz="1600" dirty="0"/>
          </a:p>
          <a:p>
            <a:pPr algn="ctr"/>
            <a:endParaRPr lang="nl-NL" sz="1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47843"/>
            <a:ext cx="6998755" cy="2441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49204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16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Adsorptie</a:t>
            </a:r>
          </a:p>
          <a:p>
            <a:pPr algn="ctr"/>
            <a:endParaRPr lang="nl-NL" sz="1600" dirty="0"/>
          </a:p>
          <a:p>
            <a:pPr algn="ctr"/>
            <a:endParaRPr lang="nl-NL" sz="1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204864"/>
            <a:ext cx="5247506" cy="3898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893" y="181431"/>
            <a:ext cx="2443542" cy="1783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20342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17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/>
            </a:r>
            <a:br>
              <a:rPr lang="nl-NL" sz="1600" dirty="0" smtClean="0"/>
            </a:br>
            <a:r>
              <a:rPr lang="nl-NL" sz="1600" dirty="0" smtClean="0"/>
              <a:t>Zuur in de grond</a:t>
            </a:r>
          </a:p>
          <a:p>
            <a:pPr algn="ctr"/>
            <a:endParaRPr lang="nl-NL" sz="1600" dirty="0"/>
          </a:p>
          <a:p>
            <a:pPr algn="ctr"/>
            <a:endParaRPr lang="nl-NL" sz="1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348880"/>
            <a:ext cx="5874991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2627784" cy="1576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955776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</a:t>
            </a:r>
            <a:r>
              <a:rPr lang="nl-NL" sz="2700" i="1" dirty="0"/>
              <a:t>9</a:t>
            </a:r>
            <a:endParaRPr lang="nl-NL" sz="2700" i="1" dirty="0" smtClean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Bodemprofiel met grondboor.</a:t>
            </a:r>
          </a:p>
          <a:p>
            <a:pPr algn="ctr"/>
            <a:endParaRPr lang="nl-NL" sz="1600" dirty="0"/>
          </a:p>
          <a:p>
            <a:pPr algn="ctr"/>
            <a:endParaRPr lang="nl-NL" sz="1600" dirty="0"/>
          </a:p>
        </p:txBody>
      </p:sp>
      <p:pic>
        <p:nvPicPr>
          <p:cNvPr id="4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530408"/>
            <a:ext cx="3732982" cy="2796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517246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</a:t>
            </a:r>
            <a:r>
              <a:rPr lang="nl-NL" sz="2700" i="1" dirty="0"/>
              <a:t>9</a:t>
            </a:r>
            <a:endParaRPr lang="nl-NL" sz="2700" i="1" dirty="0" smtClean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Bodemprofiel met grondboor.</a:t>
            </a:r>
          </a:p>
          <a:p>
            <a:pPr algn="ctr"/>
            <a:endParaRPr lang="nl-NL" sz="1600" dirty="0"/>
          </a:p>
          <a:p>
            <a:pPr algn="ctr"/>
            <a:endParaRPr lang="nl-NL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04864"/>
            <a:ext cx="6026697" cy="337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981761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</a:t>
            </a:r>
            <a:r>
              <a:rPr lang="nl-NL" sz="2700" i="1" dirty="0"/>
              <a:t>9</a:t>
            </a:r>
            <a:endParaRPr lang="nl-NL" sz="2700" i="1" dirty="0" smtClean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Bodemprofiel met grondboor.</a:t>
            </a:r>
          </a:p>
          <a:p>
            <a:pPr algn="ctr"/>
            <a:endParaRPr lang="nl-NL" sz="1600" dirty="0"/>
          </a:p>
          <a:p>
            <a:pPr algn="ctr"/>
            <a:endParaRPr lang="nl-NL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136549"/>
            <a:ext cx="5299831" cy="3191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13797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Terugblik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571036"/>
            <a:ext cx="4618275" cy="5138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868" y="1497303"/>
            <a:ext cx="4648200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96827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</a:t>
            </a:r>
            <a:r>
              <a:rPr lang="nl-NL" sz="2700" i="1" dirty="0"/>
              <a:t>9</a:t>
            </a:r>
            <a:endParaRPr lang="nl-NL" sz="2700" i="1" dirty="0" smtClean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Bodemprofiel met grondboor.</a:t>
            </a:r>
          </a:p>
          <a:p>
            <a:pPr algn="ctr"/>
            <a:endParaRPr lang="nl-NL" sz="1600" dirty="0"/>
          </a:p>
          <a:p>
            <a:pPr algn="ctr"/>
            <a:endParaRPr lang="nl-NL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564904"/>
            <a:ext cx="6238262" cy="943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32638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Afsluiting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4608512"/>
          </a:xfrm>
        </p:spPr>
        <p:txBody>
          <a:bodyPr>
            <a:normAutofit fontScale="92500" lnSpcReduction="20000"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r>
              <a:rPr lang="nl-NL" b="1" dirty="0" smtClean="0"/>
              <a:t>Huiswerk: </a:t>
            </a:r>
            <a:r>
              <a:rPr lang="nl-NL" dirty="0" smtClean="0"/>
              <a:t>Volgende week hoofdstuk 1, 2, 3, 9,10, 13, 14, 15 af.</a:t>
            </a:r>
          </a:p>
          <a:p>
            <a:pPr algn="ctr"/>
            <a:r>
              <a:rPr lang="nl-NL" dirty="0" smtClean="0"/>
              <a:t>Hoofdstuk 4, 5, 6, 7, 8, 11, 12,16 en 17 doorlezen.</a:t>
            </a:r>
          </a:p>
          <a:p>
            <a:pPr algn="ctr"/>
            <a:endParaRPr lang="nl-NL" sz="16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783540"/>
            <a:ext cx="3935313" cy="2497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66721"/>
            <a:ext cx="7584306" cy="448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85535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Terugblik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Waar komt zeeklei voor?</a:t>
            </a:r>
          </a:p>
          <a:p>
            <a:pPr algn="ctr"/>
            <a:r>
              <a:rPr lang="nl-NL" sz="1600" dirty="0" smtClean="0"/>
              <a:t>Waarvoor wordt zeeklei gebruikt?</a:t>
            </a:r>
          </a:p>
          <a:p>
            <a:pPr algn="ctr"/>
            <a:r>
              <a:rPr lang="nl-NL" sz="1600" dirty="0" smtClean="0"/>
              <a:t>Waar kun je klei aan herkennen?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08920"/>
            <a:ext cx="7695175" cy="3551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96827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Terugblik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Waar komt rivierklei voor?</a:t>
            </a:r>
          </a:p>
          <a:p>
            <a:pPr algn="ctr"/>
            <a:r>
              <a:rPr lang="nl-NL" sz="1600" dirty="0" smtClean="0"/>
              <a:t>Wat wordt er gekweekt op rivierklei?</a:t>
            </a:r>
          </a:p>
          <a:p>
            <a:pPr algn="ctr"/>
            <a:r>
              <a:rPr lang="nl-NL" sz="1600" dirty="0" smtClean="0"/>
              <a:t>Waar kun je klei aan herkennen?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852936"/>
            <a:ext cx="8856773" cy="188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259139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Terugblik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24623"/>
            <a:ext cx="5832648" cy="543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504290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Terugblik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Waar komt </a:t>
            </a:r>
            <a:r>
              <a:rPr lang="nl-NL" sz="1600" dirty="0" err="1" smtClean="0"/>
              <a:t>loss</a:t>
            </a:r>
            <a:r>
              <a:rPr lang="nl-NL" sz="1600" dirty="0" smtClean="0"/>
              <a:t> voor?</a:t>
            </a:r>
          </a:p>
          <a:p>
            <a:pPr algn="ctr"/>
            <a:r>
              <a:rPr lang="nl-NL" sz="1600" dirty="0" smtClean="0"/>
              <a:t>Wat wordt er op </a:t>
            </a:r>
            <a:r>
              <a:rPr lang="nl-NL" sz="1600" dirty="0" err="1" smtClean="0"/>
              <a:t>loss</a:t>
            </a:r>
            <a:r>
              <a:rPr lang="nl-NL" sz="1600" dirty="0" smtClean="0"/>
              <a:t> gekweekt?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372" y="2420888"/>
            <a:ext cx="6375598" cy="3693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565373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4</a:t>
            </a:r>
            <a:br>
              <a:rPr lang="nl-NL" sz="2700" i="1" dirty="0" smtClean="0"/>
            </a:br>
            <a:r>
              <a:rPr lang="nl-NL" sz="2700" i="1" dirty="0" smtClean="0"/>
              <a:t>Herkennen van grondsoorten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Waar komt veen voor?</a:t>
            </a:r>
          </a:p>
          <a:p>
            <a:pPr algn="ctr"/>
            <a:r>
              <a:rPr lang="nl-NL" sz="1600" dirty="0" smtClean="0"/>
              <a:t>Wat wordt er op veen gekweekt?</a:t>
            </a:r>
          </a:p>
          <a:p>
            <a:pPr algn="ctr"/>
            <a:r>
              <a:rPr lang="nl-NL" sz="1600" dirty="0" smtClean="0"/>
              <a:t>Waar kun je veen aan herkennen?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08920"/>
            <a:ext cx="7991613" cy="3456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32576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11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239" y="1434366"/>
            <a:ext cx="5986608" cy="540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56970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3205</TotalTime>
  <Words>385</Words>
  <Application>Microsoft Office PowerPoint</Application>
  <PresentationFormat>Diavoorstelling (4:3)</PresentationFormat>
  <Paragraphs>147</Paragraphs>
  <Slides>31</Slides>
  <Notes>31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31</vt:i4>
      </vt:variant>
    </vt:vector>
  </HeadingPairs>
  <TitlesOfParts>
    <vt:vector size="36" baseType="lpstr">
      <vt:lpstr>Arial</vt:lpstr>
      <vt:lpstr>Calibri</vt:lpstr>
      <vt:lpstr>Trebuchet MS</vt:lpstr>
      <vt:lpstr>Wingdings 3</vt:lpstr>
      <vt:lpstr>Facet</vt:lpstr>
      <vt:lpstr>Bodem</vt:lpstr>
      <vt:lpstr>Planning vandaag</vt:lpstr>
      <vt:lpstr>Terugblik</vt:lpstr>
      <vt:lpstr>Terugblik</vt:lpstr>
      <vt:lpstr>Terugblik</vt:lpstr>
      <vt:lpstr>Terugblik</vt:lpstr>
      <vt:lpstr>Terugblik</vt:lpstr>
      <vt:lpstr>Hoofdstuk 4 Herkennen van grondsoorten</vt:lpstr>
      <vt:lpstr>Hoofdstuk 11</vt:lpstr>
      <vt:lpstr>Hoofdstuk 4 Herkennen van grondsoorten</vt:lpstr>
      <vt:lpstr>Terugblik</vt:lpstr>
      <vt:lpstr>Terugblik</vt:lpstr>
      <vt:lpstr>Terugblik</vt:lpstr>
      <vt:lpstr>Terugblik</vt:lpstr>
      <vt:lpstr>Hoofdstuk 13</vt:lpstr>
      <vt:lpstr>Hoofdstuk 14</vt:lpstr>
      <vt:lpstr>Hoofdstuk 14</vt:lpstr>
      <vt:lpstr>Hoofdstuk 14</vt:lpstr>
      <vt:lpstr>Hoofdstuk 14</vt:lpstr>
      <vt:lpstr>Hoofdstuk 14</vt:lpstr>
      <vt:lpstr>Hoofdstuk 15</vt:lpstr>
      <vt:lpstr>Hoofdstuk 15</vt:lpstr>
      <vt:lpstr>Hoofdstuk 15</vt:lpstr>
      <vt:lpstr>Hoofdstuk 15</vt:lpstr>
      <vt:lpstr>Hoofdstuk 16</vt:lpstr>
      <vt:lpstr>Hoofdstuk 17</vt:lpstr>
      <vt:lpstr>Hoofdstuk 9</vt:lpstr>
      <vt:lpstr>Hoofdstuk 9</vt:lpstr>
      <vt:lpstr>Hoofdstuk 9</vt:lpstr>
      <vt:lpstr>Hoofdstuk 9</vt:lpstr>
      <vt:lpstr>Afsluiting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Martijn</dc:creator>
  <cp:lastModifiedBy>Robert Soesman</cp:lastModifiedBy>
  <cp:revision>475</cp:revision>
  <cp:lastPrinted>2012-05-22T10:37:28Z</cp:lastPrinted>
  <dcterms:created xsi:type="dcterms:W3CDTF">2008-03-20T23:08:22Z</dcterms:created>
  <dcterms:modified xsi:type="dcterms:W3CDTF">2017-02-27T17:19:21Z</dcterms:modified>
</cp:coreProperties>
</file>